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65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zh-TW"/>
    </a:defPPr>
    <a:lvl1pPr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  <p:clrMru>
    <a:srgbClr val="FF3300"/>
    <a:srgbClr val="0066FF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5C9482-360F-4670-94A4-34EDF95F68A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ADDC4E-C69D-41A6-B203-E8D333B98E5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B0D7F8-C2A5-4A50-B95B-806469B3331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56809-1617-44E6-A365-BB41D990506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EE4A5-6B44-462D-8F31-323EFA92A46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0E396-2895-44BD-8E2A-0FB7B96CBB1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C532C-3BC1-4D7C-923B-9C588DBA419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DFA17810-B0BC-4E08-8768-2EA733EFF216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714C0-45B7-4FD9-9F89-2EBC75914D7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D6884C-E53D-4F43-B068-E776DD38FCC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A6969-BF3B-4DA4-837A-DB1C2E03910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BA3A58-DBCE-4138-BFE8-F862D2E3F28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400"/>
            </a:lvl1pPr>
          </a:lstStyle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B31CC4E4-062E-4CC0-A730-65BF86C19F9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9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17EC-DF26-46F2-AEA9-F6D09BDBACEE}" type="slidenum">
              <a:rPr lang="en-US" altLang="zh-TW"/>
              <a:pPr/>
              <a:t>1</a:t>
            </a:fld>
            <a:endParaRPr lang="en-US" altLang="zh-TW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3400" y="319088"/>
            <a:ext cx="1635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/>
              <a:t>1. </a:t>
            </a:r>
            <a:r>
              <a:rPr lang="zh-TW" altLang="en-US" dirty="0"/>
              <a:t>絕對值 </a:t>
            </a:r>
            <a:r>
              <a:rPr lang="en-US" altLang="zh-TW" dirty="0"/>
              <a:t>(|x|) 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533400" y="17526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/>
            <a:r>
              <a:rPr lang="en-US" altLang="zh-TW" dirty="0"/>
              <a:t>2. </a:t>
            </a:r>
            <a:r>
              <a:rPr lang="zh-TW" altLang="en-US" dirty="0" smtClean="0"/>
              <a:t>整數</a:t>
            </a:r>
            <a:r>
              <a:rPr lang="en-US" altLang="zh-TW" dirty="0" smtClean="0"/>
              <a:t>(</a:t>
            </a:r>
            <a:r>
              <a:rPr lang="zh-TW" altLang="en-US" dirty="0" smtClean="0"/>
              <a:t>較小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graphicFrame>
        <p:nvGraphicFramePr>
          <p:cNvPr id="4256" name="Group 160"/>
          <p:cNvGraphicFramePr>
            <a:graphicFrameLocks noGrp="1"/>
          </p:cNvGraphicFramePr>
          <p:nvPr/>
        </p:nvGraphicFramePr>
        <p:xfrm>
          <a:off x="914400" y="2209800"/>
          <a:ext cx="1981200" cy="1097280"/>
        </p:xfrm>
        <a:graphic>
          <a:graphicData uri="http://schemas.openxmlformats.org/drawingml/2006/table">
            <a:tbl>
              <a:tblPr/>
              <a:tblGrid>
                <a:gridCol w="1981200"/>
              </a:tblGrid>
              <a:tr h="211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=INT(18/5)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=INT(3.65)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=INT(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4.3)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54" name="Group 158"/>
          <p:cNvGraphicFramePr>
            <a:graphicFrameLocks noGrp="1"/>
          </p:cNvGraphicFramePr>
          <p:nvPr/>
        </p:nvGraphicFramePr>
        <p:xfrm>
          <a:off x="4267200" y="2209800"/>
          <a:ext cx="4495800" cy="1097280"/>
        </p:xfrm>
        <a:graphic>
          <a:graphicData uri="http://schemas.openxmlformats.org/drawingml/2006/table">
            <a:tbl>
              <a:tblPr/>
              <a:tblGrid>
                <a:gridCol w="1524000"/>
                <a:gridCol w="29718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integer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46" name="Rectangle 50"/>
          <p:cNvSpPr>
            <a:spLocks noChangeArrowheads="1"/>
          </p:cNvSpPr>
          <p:nvPr/>
        </p:nvSpPr>
        <p:spPr bwMode="auto">
          <a:xfrm>
            <a:off x="533400" y="3505200"/>
            <a:ext cx="196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3. </a:t>
            </a:r>
            <a:r>
              <a:rPr lang="zh-TW" altLang="en-US"/>
              <a:t>去除尾數</a:t>
            </a:r>
            <a:r>
              <a:rPr lang="en-US" altLang="zh-TW"/>
              <a:t>(</a:t>
            </a:r>
            <a:r>
              <a:rPr lang="zh-TW" altLang="en-US"/>
              <a:t>小數</a:t>
            </a:r>
            <a:r>
              <a:rPr lang="en-US" altLang="zh-TW"/>
              <a:t>)</a:t>
            </a:r>
          </a:p>
        </p:txBody>
      </p:sp>
      <p:graphicFrame>
        <p:nvGraphicFramePr>
          <p:cNvPr id="4257" name="Group 161"/>
          <p:cNvGraphicFramePr>
            <a:graphicFrameLocks noGrp="1"/>
          </p:cNvGraphicFramePr>
          <p:nvPr/>
        </p:nvGraphicFramePr>
        <p:xfrm>
          <a:off x="914400" y="3962400"/>
          <a:ext cx="3009900" cy="2194560"/>
        </p:xfrm>
        <a:graphic>
          <a:graphicData uri="http://schemas.openxmlformats.org/drawingml/2006/table">
            <a:tbl>
              <a:tblPr/>
              <a:tblGrid>
                <a:gridCol w="30099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=TRUNC(3.65)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=TRUNC(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4.3)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=TRUNC(123.456)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=TRUNC(123.456,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=TRUNC(123.456,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=TRUNC(129.456,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52" name="Group 156"/>
          <p:cNvGraphicFramePr>
            <a:graphicFrameLocks noGrp="1"/>
          </p:cNvGraphicFramePr>
          <p:nvPr/>
        </p:nvGraphicFramePr>
        <p:xfrm>
          <a:off x="4267200" y="3962400"/>
          <a:ext cx="1524000" cy="2194560"/>
        </p:xfrm>
        <a:graphic>
          <a:graphicData uri="http://schemas.openxmlformats.org/drawingml/2006/table">
            <a:tbl>
              <a:tblPr/>
              <a:tblGrid>
                <a:gridCol w="15240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123.4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123.45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96" name="Group 200"/>
          <p:cNvGraphicFramePr>
            <a:graphicFrameLocks noGrp="1"/>
          </p:cNvGraphicFramePr>
          <p:nvPr/>
        </p:nvGraphicFramePr>
        <p:xfrm>
          <a:off x="6096000" y="3962400"/>
          <a:ext cx="2667000" cy="2194560"/>
        </p:xfrm>
        <a:graphic>
          <a:graphicData uri="http://schemas.openxmlformats.org/drawingml/2006/table">
            <a:tbl>
              <a:tblPr/>
              <a:tblGrid>
                <a:gridCol w="26670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truncate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截尾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=INT(123.456)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位小數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(0.1)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位小數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(0.01)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準確至十位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(10)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70" name="Group 174"/>
          <p:cNvGraphicFramePr>
            <a:graphicFrameLocks noGrp="1"/>
          </p:cNvGraphicFramePr>
          <p:nvPr/>
        </p:nvGraphicFramePr>
        <p:xfrm>
          <a:off x="914400" y="762000"/>
          <a:ext cx="1981200" cy="731520"/>
        </p:xfrm>
        <a:graphic>
          <a:graphicData uri="http://schemas.openxmlformats.org/drawingml/2006/table">
            <a:tbl>
              <a:tblPr/>
              <a:tblGrid>
                <a:gridCol w="19812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=ABS(1–4)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=ABS  (–2)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292" name="Group 196"/>
          <p:cNvGraphicFramePr>
            <a:graphicFrameLocks noGrp="1"/>
          </p:cNvGraphicFramePr>
          <p:nvPr/>
        </p:nvGraphicFramePr>
        <p:xfrm>
          <a:off x="4267200" y="762000"/>
          <a:ext cx="4495800" cy="731520"/>
        </p:xfrm>
        <a:graphic>
          <a:graphicData uri="http://schemas.openxmlformats.org/drawingml/2006/table">
            <a:tbl>
              <a:tblPr/>
              <a:tblGrid>
                <a:gridCol w="1524000"/>
                <a:gridCol w="29718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#NAME?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Error - no blank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5" name="直線單箭頭接點 14"/>
          <p:cNvCxnSpPr/>
          <p:nvPr/>
        </p:nvCxnSpPr>
        <p:spPr bwMode="auto">
          <a:xfrm flipV="1">
            <a:off x="1676400" y="1371600"/>
            <a:ext cx="0" cy="3810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文字方塊 16"/>
          <p:cNvSpPr txBox="1"/>
          <p:nvPr/>
        </p:nvSpPr>
        <p:spPr>
          <a:xfrm>
            <a:off x="2339759" y="609600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|</a:t>
            </a:r>
            <a:r>
              <a:rPr lang="en-US" altLang="zh-TW" sz="2000" dirty="0" smtClean="0">
                <a:solidFill>
                  <a:srgbClr val="FF0000"/>
                </a:solidFill>
              </a:rPr>
              <a:t>–</a:t>
            </a:r>
            <a:r>
              <a:rPr lang="en-US" altLang="zh-TW" sz="2000" dirty="0" smtClean="0">
                <a:solidFill>
                  <a:srgbClr val="FF0000"/>
                </a:solidFill>
              </a:rPr>
              <a:t>3|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2394259" y="1981200"/>
            <a:ext cx="5405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3.6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9" name="弧形 18"/>
          <p:cNvSpPr/>
          <p:nvPr/>
        </p:nvSpPr>
        <p:spPr bwMode="auto">
          <a:xfrm>
            <a:off x="4648200" y="3124200"/>
            <a:ext cx="914400" cy="1371600"/>
          </a:xfrm>
          <a:prstGeom prst="arc">
            <a:avLst>
              <a:gd name="adj1" fmla="val 16200000"/>
              <a:gd name="adj2" fmla="val 5350892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10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14F2-6EC9-476D-97B6-CCE83ED4C42A}" type="slidenum">
              <a:rPr lang="en-US" altLang="zh-TW"/>
              <a:pPr/>
              <a:t>2</a:t>
            </a:fld>
            <a:endParaRPr lang="en-US" altLang="zh-TW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57200" y="457200"/>
            <a:ext cx="1763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</a:rPr>
              <a:t>4. </a:t>
            </a:r>
            <a:r>
              <a:rPr lang="zh-TW" altLang="en-US">
                <a:latin typeface="Verdana" pitchFamily="34" charset="0"/>
              </a:rPr>
              <a:t>餘數 </a:t>
            </a:r>
            <a:r>
              <a:rPr lang="en-US" altLang="zh-TW">
                <a:latin typeface="Verdana" pitchFamily="34" charset="0"/>
              </a:rPr>
              <a:t>(a%b)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457200" y="3062288"/>
            <a:ext cx="4800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</a:rPr>
              <a:t>5. </a:t>
            </a:r>
            <a:r>
              <a:rPr lang="zh-TW" altLang="en-US">
                <a:latin typeface="Verdana" pitchFamily="34" charset="0"/>
              </a:rPr>
              <a:t>四捨五入</a:t>
            </a:r>
          </a:p>
        </p:txBody>
      </p:sp>
      <p:graphicFrame>
        <p:nvGraphicFramePr>
          <p:cNvPr id="14480" name="Group 144"/>
          <p:cNvGraphicFramePr>
            <a:graphicFrameLocks noGrp="1"/>
          </p:cNvGraphicFramePr>
          <p:nvPr/>
        </p:nvGraphicFramePr>
        <p:xfrm>
          <a:off x="822325" y="990600"/>
          <a:ext cx="2400300" cy="1463040"/>
        </p:xfrm>
        <a:graphic>
          <a:graphicData uri="http://schemas.openxmlformats.org/drawingml/2006/table">
            <a:tbl>
              <a:tblPr/>
              <a:tblGrid>
                <a:gridCol w="2400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=MOD(19,4)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=MOD(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15,4)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=MOD(15,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=MOD(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15,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79" name="Group 143"/>
          <p:cNvGraphicFramePr>
            <a:graphicFrameLocks noGrp="1"/>
          </p:cNvGraphicFramePr>
          <p:nvPr/>
        </p:nvGraphicFramePr>
        <p:xfrm>
          <a:off x="3717925" y="990600"/>
          <a:ext cx="1446213" cy="1463040"/>
        </p:xfrm>
        <a:graphic>
          <a:graphicData uri="http://schemas.openxmlformats.org/drawingml/2006/table">
            <a:tbl>
              <a:tblPr/>
              <a:tblGrid>
                <a:gridCol w="1446213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88" name="Rectangle 52"/>
          <p:cNvSpPr>
            <a:spLocks noChangeArrowheads="1"/>
          </p:cNvSpPr>
          <p:nvPr/>
        </p:nvSpPr>
        <p:spPr bwMode="auto">
          <a:xfrm>
            <a:off x="5470525" y="990600"/>
            <a:ext cx="2820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zh-TW" altLang="en-US">
                <a:latin typeface="Verdana" pitchFamily="34" charset="0"/>
              </a:rPr>
              <a:t>餘數</a:t>
            </a:r>
            <a:r>
              <a:rPr lang="en-US" altLang="zh-TW">
                <a:latin typeface="Verdana" pitchFamily="34" charset="0"/>
              </a:rPr>
              <a:t>remainder of 19/4 </a:t>
            </a:r>
          </a:p>
        </p:txBody>
      </p:sp>
      <p:graphicFrame>
        <p:nvGraphicFramePr>
          <p:cNvPr id="14481" name="Group 145"/>
          <p:cNvGraphicFramePr>
            <a:graphicFrameLocks noGrp="1"/>
          </p:cNvGraphicFramePr>
          <p:nvPr/>
        </p:nvGraphicFramePr>
        <p:xfrm>
          <a:off x="822325" y="3581400"/>
          <a:ext cx="2911475" cy="1828800"/>
        </p:xfrm>
        <a:graphic>
          <a:graphicData uri="http://schemas.openxmlformats.org/drawingml/2006/table">
            <a:tbl>
              <a:tblPr/>
              <a:tblGrid>
                <a:gridCol w="291147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=ROUND(125.678,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=ROUND(125.678,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=ROUND(125.678,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=ROUND(125.678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=ROUND(125.678,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477" name="Group 141"/>
          <p:cNvGraphicFramePr>
            <a:graphicFrameLocks noGrp="1"/>
          </p:cNvGraphicFramePr>
          <p:nvPr/>
        </p:nvGraphicFramePr>
        <p:xfrm>
          <a:off x="3810000" y="3581400"/>
          <a:ext cx="1006475" cy="1828800"/>
        </p:xfrm>
        <a:graphic>
          <a:graphicData uri="http://schemas.openxmlformats.org/drawingml/2006/table">
            <a:tbl>
              <a:tblPr/>
              <a:tblGrid>
                <a:gridCol w="100647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125.7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125.68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130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476" name="Group 140"/>
          <p:cNvGraphicFramePr>
            <a:graphicFrameLocks noGrp="1"/>
          </p:cNvGraphicFramePr>
          <p:nvPr/>
        </p:nvGraphicFramePr>
        <p:xfrm>
          <a:off x="7010400" y="3581400"/>
          <a:ext cx="1905000" cy="1828800"/>
        </p:xfrm>
        <a:graphic>
          <a:graphicData uri="http://schemas.openxmlformats.org/drawingml/2006/table">
            <a:tbl>
              <a:tblPr/>
              <a:tblGrid>
                <a:gridCol w="19050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 (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個位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位小數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(0.1)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位小數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(0.01)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十位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百位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10" name="Group 174"/>
          <p:cNvGraphicFramePr>
            <a:graphicFrameLocks noGrp="1"/>
          </p:cNvGraphicFramePr>
          <p:nvPr/>
        </p:nvGraphicFramePr>
        <p:xfrm>
          <a:off x="4876800" y="3581400"/>
          <a:ext cx="1006475" cy="1828800"/>
        </p:xfrm>
        <a:graphic>
          <a:graphicData uri="http://schemas.openxmlformats.org/drawingml/2006/table">
            <a:tbl>
              <a:tblPr/>
              <a:tblGrid>
                <a:gridCol w="100647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126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125.7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125.68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130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200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24" name="Group 188"/>
          <p:cNvGraphicFramePr>
            <a:graphicFrameLocks noGrp="1"/>
          </p:cNvGraphicFramePr>
          <p:nvPr/>
        </p:nvGraphicFramePr>
        <p:xfrm>
          <a:off x="5943600" y="3581400"/>
          <a:ext cx="1006475" cy="1828800"/>
        </p:xfrm>
        <a:graphic>
          <a:graphicData uri="http://schemas.openxmlformats.org/drawingml/2006/table">
            <a:tbl>
              <a:tblPr/>
              <a:tblGrid>
                <a:gridCol w="100647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125.6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125.67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4539" name="Rectangle 203"/>
          <p:cNvSpPr>
            <a:spLocks noChangeArrowheads="1"/>
          </p:cNvSpPr>
          <p:nvPr/>
        </p:nvSpPr>
        <p:spPr bwMode="auto">
          <a:xfrm>
            <a:off x="3609692" y="3138488"/>
            <a:ext cx="48485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/>
              <a:t>ROUND, </a:t>
            </a:r>
            <a:r>
              <a:rPr lang="en-US" altLang="zh-TW" dirty="0" smtClean="0"/>
              <a:t>ROUND</a:t>
            </a:r>
            <a:r>
              <a:rPr lang="en-US" altLang="zh-TW" dirty="0" smtClean="0">
                <a:solidFill>
                  <a:srgbClr val="FF3300"/>
                </a:solidFill>
              </a:rPr>
              <a:t>UP</a:t>
            </a:r>
            <a:r>
              <a:rPr lang="en-US" altLang="zh-TW" dirty="0" smtClean="0"/>
              <a:t>, ROUND</a:t>
            </a:r>
            <a:r>
              <a:rPr lang="en-US" altLang="zh-TW" dirty="0" smtClean="0">
                <a:solidFill>
                  <a:srgbClr val="FF3300"/>
                </a:solidFill>
              </a:rPr>
              <a:t>DOWN</a:t>
            </a:r>
            <a:r>
              <a:rPr lang="en-US" altLang="zh-TW" dirty="0" smtClean="0"/>
              <a:t>(</a:t>
            </a:r>
            <a:r>
              <a:rPr lang="zh-TW" altLang="en-US" dirty="0" smtClean="0"/>
              <a:t>下捨入</a:t>
            </a:r>
            <a:r>
              <a:rPr lang="en-US" altLang="zh-TW" dirty="0" smtClean="0"/>
              <a:t>)</a:t>
            </a:r>
            <a:endParaRPr lang="en-US" altLang="zh-TW" dirty="0"/>
          </a:p>
        </p:txBody>
      </p:sp>
      <p:sp>
        <p:nvSpPr>
          <p:cNvPr id="14540" name="Rectangle 204"/>
          <p:cNvSpPr>
            <a:spLocks noChangeArrowheads="1"/>
          </p:cNvSpPr>
          <p:nvPr/>
        </p:nvSpPr>
        <p:spPr bwMode="auto">
          <a:xfrm>
            <a:off x="5943600" y="3581400"/>
            <a:ext cx="990600" cy="1447800"/>
          </a:xfrm>
          <a:prstGeom prst="rect">
            <a:avLst/>
          </a:prstGeom>
          <a:noFill/>
          <a:ln w="76200">
            <a:solidFill>
              <a:srgbClr val="0066FF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541" name="Rectangle 205"/>
          <p:cNvSpPr>
            <a:spLocks noChangeArrowheads="1"/>
          </p:cNvSpPr>
          <p:nvPr/>
        </p:nvSpPr>
        <p:spPr bwMode="auto">
          <a:xfrm>
            <a:off x="4876800" y="5029200"/>
            <a:ext cx="990600" cy="381000"/>
          </a:xfrm>
          <a:prstGeom prst="rect">
            <a:avLst/>
          </a:prstGeom>
          <a:noFill/>
          <a:ln w="76200">
            <a:solidFill>
              <a:srgbClr val="0066FF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cxnSp>
        <p:nvCxnSpPr>
          <p:cNvPr id="18" name="直線接點 17"/>
          <p:cNvCxnSpPr/>
          <p:nvPr/>
        </p:nvCxnSpPr>
        <p:spPr bwMode="auto">
          <a:xfrm flipV="1">
            <a:off x="762000" y="1371600"/>
            <a:ext cx="1905000" cy="1066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0" grpId="0" animBg="1"/>
      <p:bldP spid="145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82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066-B670-4A74-8CD6-C784795F282F}" type="slidenum">
              <a:rPr lang="en-US" altLang="zh-TW"/>
              <a:pPr/>
              <a:t>3</a:t>
            </a:fld>
            <a:endParaRPr lang="en-US" altLang="zh-TW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57200" y="381000"/>
            <a:ext cx="1316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  <a:cs typeface="Times New Roman" pitchFamily="18" charset="0"/>
              </a:rPr>
              <a:t>6. </a:t>
            </a:r>
            <a:r>
              <a:rPr lang="zh-TW" altLang="en-US">
                <a:latin typeface="Verdana" pitchFamily="34" charset="0"/>
                <a:cs typeface="Times New Roman" pitchFamily="18" charset="0"/>
              </a:rPr>
              <a:t>平方根</a:t>
            </a:r>
            <a:endParaRPr lang="zh-TW" altLang="en-US"/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676400" y="304800"/>
          <a:ext cx="533400" cy="511175"/>
        </p:xfrm>
        <a:graphic>
          <a:graphicData uri="http://schemas.openxmlformats.org/presentationml/2006/ole">
            <p:oleObj spid="_x0000_s13314" name="方程式" r:id="rId3" imgW="241300" imgH="228600" progId="Equation.3">
              <p:embed/>
            </p:oleObj>
          </a:graphicData>
        </a:graphic>
      </p:graphicFrame>
      <p:graphicFrame>
        <p:nvGraphicFramePr>
          <p:cNvPr id="13461" name="Group 149"/>
          <p:cNvGraphicFramePr>
            <a:graphicFrameLocks noGrp="1"/>
          </p:cNvGraphicFramePr>
          <p:nvPr/>
        </p:nvGraphicFramePr>
        <p:xfrm>
          <a:off x="990600" y="990600"/>
          <a:ext cx="2400300" cy="731520"/>
        </p:xfrm>
        <a:graphic>
          <a:graphicData uri="http://schemas.openxmlformats.org/drawingml/2006/table">
            <a:tbl>
              <a:tblPr/>
              <a:tblGrid>
                <a:gridCol w="2400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=SQRT(16)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=SQRT(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16)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460" name="Group 148"/>
          <p:cNvGraphicFramePr>
            <a:graphicFrameLocks noGrp="1"/>
          </p:cNvGraphicFramePr>
          <p:nvPr/>
        </p:nvGraphicFramePr>
        <p:xfrm>
          <a:off x="3810000" y="990600"/>
          <a:ext cx="1446213" cy="731520"/>
        </p:xfrm>
        <a:graphic>
          <a:graphicData uri="http://schemas.openxmlformats.org/drawingml/2006/table">
            <a:tbl>
              <a:tblPr/>
              <a:tblGrid>
                <a:gridCol w="1446213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#NUM!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6477000" y="1371600"/>
            <a:ext cx="755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/>
              <a:t>Error </a:t>
            </a:r>
          </a:p>
        </p:txBody>
      </p:sp>
      <p:sp>
        <p:nvSpPr>
          <p:cNvPr id="13346" name="Rectangle 34"/>
          <p:cNvSpPr>
            <a:spLocks noChangeArrowheads="1"/>
          </p:cNvSpPr>
          <p:nvPr/>
        </p:nvSpPr>
        <p:spPr bwMode="auto">
          <a:xfrm>
            <a:off x="457200" y="2025650"/>
            <a:ext cx="89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7. </a:t>
            </a:r>
            <a:r>
              <a:rPr lang="zh-TW" altLang="en-US"/>
              <a:t>次方</a:t>
            </a:r>
          </a:p>
        </p:txBody>
      </p:sp>
      <p:graphicFrame>
        <p:nvGraphicFramePr>
          <p:cNvPr id="13459" name="Group 147"/>
          <p:cNvGraphicFramePr>
            <a:graphicFrameLocks noGrp="1"/>
          </p:cNvGraphicFramePr>
          <p:nvPr/>
        </p:nvGraphicFramePr>
        <p:xfrm>
          <a:off x="990600" y="2514600"/>
          <a:ext cx="2400300" cy="1097280"/>
        </p:xfrm>
        <a:graphic>
          <a:graphicData uri="http://schemas.openxmlformats.org/drawingml/2006/table">
            <a:tbl>
              <a:tblPr/>
              <a:tblGrid>
                <a:gridCol w="2400300"/>
              </a:tblGrid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=POWER(2,3)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=POWER(3,2)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=POWER(2,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463" name="Group 151"/>
          <p:cNvGraphicFramePr>
            <a:graphicFrameLocks noGrp="1"/>
          </p:cNvGraphicFramePr>
          <p:nvPr/>
        </p:nvGraphicFramePr>
        <p:xfrm>
          <a:off x="3810000" y="2514600"/>
          <a:ext cx="4191000" cy="1097280"/>
        </p:xfrm>
        <a:graphic>
          <a:graphicData uri="http://schemas.openxmlformats.org/drawingml/2006/table">
            <a:tbl>
              <a:tblPr/>
              <a:tblGrid>
                <a:gridCol w="1447800"/>
                <a:gridCol w="27432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8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³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	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次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方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=3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²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	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次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方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0.125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=2</a:t>
                      </a:r>
                      <a:r>
                        <a:rPr kumimoji="1" lang="en-US" altLang="zh-TW" sz="1800" b="0" i="0" u="none" strike="noStrike" cap="none" normalizeH="0" baseline="4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–3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07" name="Rectangle 95"/>
          <p:cNvSpPr>
            <a:spLocks noChangeArrowheads="1"/>
          </p:cNvSpPr>
          <p:nvPr/>
        </p:nvSpPr>
        <p:spPr bwMode="auto">
          <a:xfrm>
            <a:off x="457200" y="3824288"/>
            <a:ext cx="1123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8. </a:t>
            </a:r>
            <a:r>
              <a:rPr lang="zh-TW" altLang="en-US"/>
              <a:t>隨機數</a:t>
            </a:r>
          </a:p>
        </p:txBody>
      </p:sp>
      <p:graphicFrame>
        <p:nvGraphicFramePr>
          <p:cNvPr id="13464" name="Group 152"/>
          <p:cNvGraphicFramePr>
            <a:graphicFrameLocks noGrp="1"/>
          </p:cNvGraphicFramePr>
          <p:nvPr/>
        </p:nvGraphicFramePr>
        <p:xfrm>
          <a:off x="990600" y="4343400"/>
          <a:ext cx="2781300" cy="1463040"/>
        </p:xfrm>
        <a:graphic>
          <a:graphicData uri="http://schemas.openxmlformats.org/drawingml/2006/table">
            <a:tbl>
              <a:tblPr/>
              <a:tblGrid>
                <a:gridCol w="2781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=RAND()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=RAND()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*100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INT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(RAND()*100)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=INT(RAND()*6)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+1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489" name="Group 177"/>
          <p:cNvGraphicFramePr>
            <a:graphicFrameLocks noGrp="1"/>
          </p:cNvGraphicFramePr>
          <p:nvPr/>
        </p:nvGraphicFramePr>
        <p:xfrm>
          <a:off x="3962400" y="4343400"/>
          <a:ext cx="2209800" cy="1463040"/>
        </p:xfrm>
        <a:graphic>
          <a:graphicData uri="http://schemas.openxmlformats.org/drawingml/2006/table">
            <a:tbl>
              <a:tblPr/>
              <a:tblGrid>
                <a:gridCol w="22098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+mn-lt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0.999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+mn-lt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99.999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99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467" name="Object 155"/>
          <p:cNvGraphicFramePr>
            <a:graphicFrameLocks noChangeAspect="1"/>
          </p:cNvGraphicFramePr>
          <p:nvPr/>
        </p:nvGraphicFramePr>
        <p:xfrm>
          <a:off x="1524000" y="1905000"/>
          <a:ext cx="393700" cy="454025"/>
        </p:xfrm>
        <a:graphic>
          <a:graphicData uri="http://schemas.openxmlformats.org/presentationml/2006/ole">
            <p:oleObj spid="_x0000_s13467" name="方程式" r:id="rId4" imgW="177480" imgH="203040" progId="Equation.3">
              <p:embed/>
            </p:oleObj>
          </a:graphicData>
        </a:graphic>
      </p:graphicFrame>
      <p:graphicFrame>
        <p:nvGraphicFramePr>
          <p:cNvPr id="13483" name="Group 171"/>
          <p:cNvGraphicFramePr>
            <a:graphicFrameLocks noGrp="1"/>
          </p:cNvGraphicFramePr>
          <p:nvPr/>
        </p:nvGraphicFramePr>
        <p:xfrm>
          <a:off x="6324600" y="5060950"/>
          <a:ext cx="2209800" cy="731520"/>
        </p:xfrm>
        <a:graphic>
          <a:graphicData uri="http://schemas.openxmlformats.org/drawingml/2006/table">
            <a:tbl>
              <a:tblPr/>
              <a:tblGrid>
                <a:gridCol w="22098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n=rand()%100;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n=rand()%6+1;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Object 2"/>
          <p:cNvGraphicFramePr>
            <a:graphicFrameLocks noChangeAspect="1"/>
          </p:cNvGraphicFramePr>
          <p:nvPr/>
        </p:nvGraphicFramePr>
        <p:xfrm>
          <a:off x="5630864" y="1012825"/>
          <a:ext cx="492480" cy="358775"/>
        </p:xfrm>
        <a:graphic>
          <a:graphicData uri="http://schemas.openxmlformats.org/presentationml/2006/ole">
            <p:oleObj spid="_x0000_s13468" name="方程式" r:id="rId5" imgW="317160" imgH="228600" progId="Equation.3">
              <p:embed/>
            </p:oleObj>
          </a:graphicData>
        </a:graphic>
      </p:graphicFrame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5656263" y="1371600"/>
          <a:ext cx="668337" cy="358775"/>
        </p:xfrm>
        <a:graphic>
          <a:graphicData uri="http://schemas.openxmlformats.org/presentationml/2006/ole">
            <p:oleObj spid="_x0000_s13469" name="方程式" r:id="rId6" imgW="4316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9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433E-BDC4-4BA8-9471-37CA971F1F40}" type="slidenum">
              <a:rPr lang="en-US" altLang="zh-TW"/>
              <a:pPr/>
              <a:t>4</a:t>
            </a:fld>
            <a:endParaRPr lang="en-US" altLang="zh-TW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81000" y="381000"/>
            <a:ext cx="187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9. </a:t>
            </a:r>
            <a:r>
              <a:rPr lang="zh-TW" altLang="en-US"/>
              <a:t>平方和 </a:t>
            </a:r>
            <a:r>
              <a:rPr lang="en-US" altLang="zh-TW"/>
              <a:t>(a²+b²)</a:t>
            </a:r>
          </a:p>
        </p:txBody>
      </p:sp>
      <p:graphicFrame>
        <p:nvGraphicFramePr>
          <p:cNvPr id="12538" name="Group 250"/>
          <p:cNvGraphicFramePr>
            <a:graphicFrameLocks noGrp="1"/>
          </p:cNvGraphicFramePr>
          <p:nvPr/>
        </p:nvGraphicFramePr>
        <p:xfrm>
          <a:off x="762000" y="914400"/>
          <a:ext cx="2400300" cy="1097280"/>
        </p:xfrm>
        <a:graphic>
          <a:graphicData uri="http://schemas.openxmlformats.org/drawingml/2006/table">
            <a:tbl>
              <a:tblPr/>
              <a:tblGrid>
                <a:gridCol w="2400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=SUM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SQ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(3, 4)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=SUM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SQ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(10)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=SUM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SQ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(A1:A3)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544" name="Group 256"/>
          <p:cNvGraphicFramePr>
            <a:graphicFrameLocks noGrp="1"/>
          </p:cNvGraphicFramePr>
          <p:nvPr/>
        </p:nvGraphicFramePr>
        <p:xfrm>
          <a:off x="3429000" y="914400"/>
          <a:ext cx="3429000" cy="1097280"/>
        </p:xfrm>
        <a:graphic>
          <a:graphicData uri="http://schemas.openxmlformats.org/drawingml/2006/table">
            <a:tbl>
              <a:tblPr/>
              <a:tblGrid>
                <a:gridCol w="914400"/>
                <a:gridCol w="25146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=3²+4²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=10²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=3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²+5²+1²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557" name="Group 269"/>
          <p:cNvGraphicFramePr>
            <a:graphicFrameLocks noGrp="1"/>
          </p:cNvGraphicFramePr>
          <p:nvPr/>
        </p:nvGraphicFramePr>
        <p:xfrm>
          <a:off x="2322513" y="2499360"/>
          <a:ext cx="4535487" cy="1463040"/>
        </p:xfrm>
        <a:graphic>
          <a:graphicData uri="http://schemas.openxmlformats.org/drawingml/2006/table">
            <a:tbl>
              <a:tblPr/>
              <a:tblGrid>
                <a:gridCol w="292100"/>
                <a:gridCol w="849312"/>
                <a:gridCol w="847725"/>
                <a:gridCol w="849313"/>
                <a:gridCol w="847725"/>
                <a:gridCol w="849312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449" name="Rectangle 161"/>
          <p:cNvSpPr>
            <a:spLocks noChangeArrowheads="1"/>
          </p:cNvSpPr>
          <p:nvPr/>
        </p:nvSpPr>
        <p:spPr bwMode="auto">
          <a:xfrm>
            <a:off x="381000" y="3721100"/>
            <a:ext cx="1249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10. </a:t>
            </a:r>
            <a:r>
              <a:rPr lang="zh-TW" altLang="en-US"/>
              <a:t>總和 </a:t>
            </a:r>
            <a:r>
              <a:rPr lang="zh-TW" altLang="en-US">
                <a:sym typeface="Symbol" pitchFamily="18" charset="2"/>
              </a:rPr>
              <a:t></a:t>
            </a:r>
          </a:p>
        </p:txBody>
      </p:sp>
      <p:graphicFrame>
        <p:nvGraphicFramePr>
          <p:cNvPr id="12527" name="Group 239"/>
          <p:cNvGraphicFramePr>
            <a:graphicFrameLocks noGrp="1"/>
          </p:cNvGraphicFramePr>
          <p:nvPr/>
        </p:nvGraphicFramePr>
        <p:xfrm>
          <a:off x="1066800" y="4330700"/>
          <a:ext cx="2971800" cy="1463040"/>
        </p:xfrm>
        <a:graphic>
          <a:graphicData uri="http://schemas.openxmlformats.org/drawingml/2006/table">
            <a:tbl>
              <a:tblPr/>
              <a:tblGrid>
                <a:gridCol w="29718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=SUM(A1,B1,2)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=SUM(A2:B2, 15)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=SUM(3, 2)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=SUM(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"3"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2, TRUE)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530" name="Group 242"/>
          <p:cNvGraphicFramePr>
            <a:graphicFrameLocks noGrp="1"/>
          </p:cNvGraphicFramePr>
          <p:nvPr/>
        </p:nvGraphicFramePr>
        <p:xfrm>
          <a:off x="4267200" y="4330700"/>
          <a:ext cx="3733800" cy="1463040"/>
        </p:xfrm>
        <a:graphic>
          <a:graphicData uri="http://schemas.openxmlformats.org/drawingml/2006/table">
            <a:tbl>
              <a:tblPr/>
              <a:tblGrid>
                <a:gridCol w="990600"/>
                <a:gridCol w="27432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=3+TRUE(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文字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)+2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=5+10+15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=3+2+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TRUE(1)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100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5DFB9-C821-48D9-8DC8-D900B1E737A7}" type="slidenum">
              <a:rPr lang="en-US" altLang="zh-TW"/>
              <a:pPr/>
              <a:t>5</a:t>
            </a:fld>
            <a:endParaRPr lang="en-US" altLang="zh-TW"/>
          </a:p>
        </p:txBody>
      </p:sp>
      <p:graphicFrame>
        <p:nvGraphicFramePr>
          <p:cNvPr id="11745" name="Group 481"/>
          <p:cNvGraphicFramePr>
            <a:graphicFrameLocks noGrp="1"/>
          </p:cNvGraphicFramePr>
          <p:nvPr/>
        </p:nvGraphicFramePr>
        <p:xfrm>
          <a:off x="2097088" y="304800"/>
          <a:ext cx="5218112" cy="2194560"/>
        </p:xfrm>
        <a:graphic>
          <a:graphicData uri="http://schemas.openxmlformats.org/drawingml/2006/table">
            <a:tbl>
              <a:tblPr/>
              <a:tblGrid>
                <a:gridCol w="414337"/>
                <a:gridCol w="1200150"/>
                <a:gridCol w="1201738"/>
                <a:gridCol w="1200150"/>
                <a:gridCol w="120173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3.5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3.5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9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752725" y="304800"/>
            <a:ext cx="944563" cy="22098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584" name="Rectangle 320"/>
          <p:cNvSpPr>
            <a:spLocks noChangeArrowheads="1"/>
          </p:cNvSpPr>
          <p:nvPr/>
        </p:nvSpPr>
        <p:spPr bwMode="auto">
          <a:xfrm>
            <a:off x="457200" y="2667000"/>
            <a:ext cx="515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/>
              <a:t>11. </a:t>
            </a:r>
            <a:r>
              <a:rPr lang="zh-TW" altLang="en-US" dirty="0"/>
              <a:t>排名次 </a:t>
            </a:r>
            <a:r>
              <a:rPr lang="en-US" altLang="zh-TW" dirty="0"/>
              <a:t>=RANK(</a:t>
            </a:r>
            <a:r>
              <a:rPr lang="zh-TW" altLang="en-US" dirty="0"/>
              <a:t>數值</a:t>
            </a:r>
            <a:r>
              <a:rPr lang="en-US" altLang="zh-TW" dirty="0"/>
              <a:t>Num,</a:t>
            </a:r>
            <a:r>
              <a:rPr lang="zh-TW" altLang="en-US" dirty="0">
                <a:solidFill>
                  <a:srgbClr val="FF0000"/>
                </a:solidFill>
              </a:rPr>
              <a:t>範圍</a:t>
            </a:r>
            <a:r>
              <a:rPr lang="en-US" altLang="zh-TW" dirty="0">
                <a:solidFill>
                  <a:srgbClr val="FF0000"/>
                </a:solidFill>
              </a:rPr>
              <a:t>Ref</a:t>
            </a:r>
            <a:r>
              <a:rPr lang="en-US" altLang="zh-TW" dirty="0"/>
              <a:t>,</a:t>
            </a:r>
            <a:r>
              <a:rPr lang="zh-TW" altLang="en-US" dirty="0"/>
              <a:t>次序</a:t>
            </a:r>
            <a:r>
              <a:rPr lang="en-US" altLang="zh-TW" dirty="0"/>
              <a:t>Order)</a:t>
            </a:r>
          </a:p>
        </p:txBody>
      </p:sp>
      <p:graphicFrame>
        <p:nvGraphicFramePr>
          <p:cNvPr id="11736" name="Group 472"/>
          <p:cNvGraphicFramePr>
            <a:graphicFrameLocks noGrp="1"/>
          </p:cNvGraphicFramePr>
          <p:nvPr/>
        </p:nvGraphicFramePr>
        <p:xfrm>
          <a:off x="914400" y="3200400"/>
          <a:ext cx="3021013" cy="1097280"/>
        </p:xfrm>
        <a:graphic>
          <a:graphicData uri="http://schemas.openxmlformats.org/drawingml/2006/table">
            <a:tbl>
              <a:tblPr/>
              <a:tblGrid>
                <a:gridCol w="3021013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=RANK(A1,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A1:A5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0)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=RANK(A1,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A1:A5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=RANK(A1,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A1:A5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1)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783" name="Group 519"/>
          <p:cNvGraphicFramePr>
            <a:graphicFrameLocks noGrp="1"/>
          </p:cNvGraphicFramePr>
          <p:nvPr/>
        </p:nvGraphicFramePr>
        <p:xfrm>
          <a:off x="4267200" y="3200400"/>
          <a:ext cx="4038600" cy="1097280"/>
        </p:xfrm>
        <a:graphic>
          <a:graphicData uri="http://schemas.openxmlformats.org/drawingml/2006/table">
            <a:tbl>
              <a:tblPr/>
              <a:tblGrid>
                <a:gridCol w="762000"/>
                <a:gridCol w="32766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=0 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由大至小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descending 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同上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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 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由小至大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ascending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675" name="Rectangle 411"/>
          <p:cNvSpPr>
            <a:spLocks noChangeArrowheads="1"/>
          </p:cNvSpPr>
          <p:nvPr/>
        </p:nvSpPr>
        <p:spPr bwMode="auto">
          <a:xfrm>
            <a:off x="457200" y="4495800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12. </a:t>
            </a:r>
            <a:r>
              <a:rPr lang="zh-TW" altLang="en-US"/>
              <a:t>平均分</a:t>
            </a:r>
          </a:p>
        </p:txBody>
      </p:sp>
      <p:graphicFrame>
        <p:nvGraphicFramePr>
          <p:cNvPr id="11748" name="Group 484"/>
          <p:cNvGraphicFramePr>
            <a:graphicFrameLocks noGrp="1"/>
          </p:cNvGraphicFramePr>
          <p:nvPr/>
        </p:nvGraphicFramePr>
        <p:xfrm>
          <a:off x="914400" y="5029200"/>
          <a:ext cx="2989263" cy="1097280"/>
        </p:xfrm>
        <a:graphic>
          <a:graphicData uri="http://schemas.openxmlformats.org/drawingml/2006/table">
            <a:tbl>
              <a:tblPr/>
              <a:tblGrid>
                <a:gridCol w="2989263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=AVERAGE(B1:B5)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=AVERAGE(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Scores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=AVERAGE(B1:B5,5)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747" name="Rectangle 483"/>
          <p:cNvSpPr>
            <a:spLocks noChangeArrowheads="1"/>
          </p:cNvSpPr>
          <p:nvPr/>
        </p:nvSpPr>
        <p:spPr bwMode="auto">
          <a:xfrm>
            <a:off x="1981200" y="4495800"/>
            <a:ext cx="177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TW" dirty="0">
                <a:solidFill>
                  <a:srgbClr val="FF3300"/>
                </a:solidFill>
              </a:rPr>
              <a:t>Scores = B1:B5</a:t>
            </a:r>
          </a:p>
        </p:txBody>
      </p:sp>
      <p:graphicFrame>
        <p:nvGraphicFramePr>
          <p:cNvPr id="11782" name="Group 518"/>
          <p:cNvGraphicFramePr>
            <a:graphicFrameLocks noGrp="1"/>
          </p:cNvGraphicFramePr>
          <p:nvPr/>
        </p:nvGraphicFramePr>
        <p:xfrm>
          <a:off x="4267200" y="5029200"/>
          <a:ext cx="4038600" cy="1097280"/>
        </p:xfrm>
        <a:graphic>
          <a:graphicData uri="http://schemas.openxmlformats.org/drawingml/2006/table">
            <a:tbl>
              <a:tblPr/>
              <a:tblGrid>
                <a:gridCol w="744538"/>
                <a:gridCol w="3294062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=(10+7+9+27+2)/5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=(10+7+9+27+2+5)/6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8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3F07-DCB6-49A3-9C7D-FF7AF8988C32}" type="slidenum">
              <a:rPr lang="en-US" altLang="zh-TW"/>
              <a:pPr/>
              <a:t>6</a:t>
            </a:fld>
            <a:endParaRPr lang="en-US" altLang="zh-TW"/>
          </a:p>
        </p:txBody>
      </p:sp>
      <p:graphicFrame>
        <p:nvGraphicFramePr>
          <p:cNvPr id="10476" name="Group 236"/>
          <p:cNvGraphicFramePr>
            <a:graphicFrameLocks noGrp="1"/>
          </p:cNvGraphicFramePr>
          <p:nvPr/>
        </p:nvGraphicFramePr>
        <p:xfrm>
          <a:off x="6477000" y="304800"/>
          <a:ext cx="2286000" cy="2926080"/>
        </p:xfrm>
        <a:graphic>
          <a:graphicData uri="http://schemas.openxmlformats.org/drawingml/2006/table">
            <a:tbl>
              <a:tblPr/>
              <a:tblGrid>
                <a:gridCol w="457200"/>
                <a:gridCol w="18288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r"/>
                          <a:tab pos="2636838" algn="ctr"/>
                          <a:tab pos="5273675" algn="r"/>
                        </a:tabLst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Sales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25/12/1999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19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22.24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r"/>
                          <a:tab pos="2636838" algn="ctr"/>
                          <a:tab pos="5273675" algn="r"/>
                        </a:tabLst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#DIV/0!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07" name="Rectangle 67"/>
          <p:cNvSpPr>
            <a:spLocks noChangeArrowheads="1"/>
          </p:cNvSpPr>
          <p:nvPr/>
        </p:nvSpPr>
        <p:spPr bwMode="auto">
          <a:xfrm>
            <a:off x="304800" y="1647825"/>
            <a:ext cx="348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/>
              <a:t>13. </a:t>
            </a:r>
            <a:r>
              <a:rPr lang="zh-TW" altLang="en-US" dirty="0"/>
              <a:t>數一數 </a:t>
            </a:r>
            <a:r>
              <a:rPr lang="en-US" altLang="zh-TW" dirty="0"/>
              <a:t>COUNT (</a:t>
            </a:r>
            <a:r>
              <a:rPr lang="zh-TW" altLang="en-US" dirty="0">
                <a:solidFill>
                  <a:srgbClr val="FF3300"/>
                </a:solidFill>
              </a:rPr>
              <a:t>數字、日期</a:t>
            </a:r>
            <a:r>
              <a:rPr lang="en-US" altLang="zh-TW" dirty="0"/>
              <a:t>)</a:t>
            </a:r>
          </a:p>
        </p:txBody>
      </p:sp>
      <p:graphicFrame>
        <p:nvGraphicFramePr>
          <p:cNvPr id="10449" name="Group 209"/>
          <p:cNvGraphicFramePr>
            <a:graphicFrameLocks noGrp="1"/>
          </p:cNvGraphicFramePr>
          <p:nvPr/>
        </p:nvGraphicFramePr>
        <p:xfrm>
          <a:off x="3657600" y="2105025"/>
          <a:ext cx="2413000" cy="1097280"/>
        </p:xfrm>
        <a:graphic>
          <a:graphicData uri="http://schemas.openxmlformats.org/drawingml/2006/table">
            <a:tbl>
              <a:tblPr/>
              <a:tblGrid>
                <a:gridCol w="838200"/>
                <a:gridCol w="15748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數字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+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日期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r"/>
                          <a:tab pos="2636838" algn="ctr"/>
                          <a:tab pos="5273675" algn="r"/>
                        </a:tabLst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date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66" name="Rectangle 126"/>
          <p:cNvSpPr>
            <a:spLocks noChangeArrowheads="1"/>
          </p:cNvSpPr>
          <p:nvPr/>
        </p:nvSpPr>
        <p:spPr bwMode="auto">
          <a:xfrm>
            <a:off x="304800" y="3627715"/>
            <a:ext cx="746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/>
            <a:r>
              <a:rPr lang="en-US" altLang="zh-TW" dirty="0">
                <a:latin typeface="+mj-lt"/>
              </a:rPr>
              <a:t>14. </a:t>
            </a:r>
            <a:r>
              <a:rPr lang="zh-TW" altLang="en-US" dirty="0">
                <a:latin typeface="+mj-lt"/>
              </a:rPr>
              <a:t>數一數 </a:t>
            </a:r>
            <a:r>
              <a:rPr lang="en-US" altLang="zh-TW" dirty="0">
                <a:latin typeface="+mj-lt"/>
              </a:rPr>
              <a:t>COUNT</a:t>
            </a:r>
            <a:r>
              <a:rPr lang="en-US" altLang="zh-TW" dirty="0">
                <a:solidFill>
                  <a:srgbClr val="FF0000"/>
                </a:solidFill>
                <a:latin typeface="+mj-lt"/>
              </a:rPr>
              <a:t>A </a:t>
            </a:r>
            <a:r>
              <a:rPr lang="en-US" altLang="zh-TW" dirty="0">
                <a:latin typeface="+mj-lt"/>
              </a:rPr>
              <a:t>(</a:t>
            </a:r>
            <a:r>
              <a:rPr lang="zh-TW" altLang="en-US" dirty="0">
                <a:solidFill>
                  <a:srgbClr val="FF3300"/>
                </a:solidFill>
                <a:latin typeface="+mj-lt"/>
              </a:rPr>
              <a:t>非</a:t>
            </a:r>
            <a:r>
              <a:rPr lang="zh-TW" altLang="en-US" dirty="0" smtClean="0">
                <a:solidFill>
                  <a:srgbClr val="FF3300"/>
                </a:solidFill>
                <a:latin typeface="+mj-lt"/>
              </a:rPr>
              <a:t>空</a:t>
            </a:r>
            <a:r>
              <a:rPr lang="zh-TW" altLang="en-US" dirty="0">
                <a:solidFill>
                  <a:srgbClr val="FF0000"/>
                </a:solidFill>
              </a:rPr>
              <a:t>白</a:t>
            </a:r>
            <a:r>
              <a:rPr lang="zh-TW" altLang="en-US" dirty="0"/>
              <a:t>儲存</a:t>
            </a:r>
            <a:r>
              <a:rPr lang="zh-TW" altLang="en-US" dirty="0" smtClean="0">
                <a:latin typeface="+mj-lt"/>
              </a:rPr>
              <a:t>格</a:t>
            </a:r>
            <a:r>
              <a:rPr lang="en-US" altLang="zh-TW" dirty="0" smtClean="0">
                <a:latin typeface="+mj-lt"/>
              </a:rPr>
              <a:t>)</a:t>
            </a:r>
            <a:r>
              <a:rPr lang="zh-TW" altLang="en-US" dirty="0" smtClean="0">
                <a:latin typeface="+mj-lt"/>
              </a:rPr>
              <a:t>，</a:t>
            </a:r>
            <a:r>
              <a:rPr lang="en-US" altLang="zh-TW" dirty="0" smtClean="0">
                <a:latin typeface="+mj-lt"/>
                <a:cs typeface="Times New Roman" pitchFamily="18" charset="0"/>
              </a:rPr>
              <a:t>COUNT</a:t>
            </a:r>
            <a:r>
              <a:rPr lang="en-US" altLang="zh-TW" dirty="0" smtClean="0">
                <a:solidFill>
                  <a:srgbClr val="FF3300"/>
                </a:solidFill>
                <a:latin typeface="+mj-lt"/>
                <a:cs typeface="Times New Roman" pitchFamily="18" charset="0"/>
              </a:rPr>
              <a:t>BLANK</a:t>
            </a:r>
            <a:r>
              <a:rPr lang="en-US" altLang="zh-TW" dirty="0" smtClean="0">
                <a:latin typeface="+mj-lt"/>
                <a:cs typeface="Times New Roman" pitchFamily="18" charset="0"/>
              </a:rPr>
              <a:t>(</a:t>
            </a:r>
            <a:r>
              <a:rPr lang="zh-TW" altLang="en-US" dirty="0" smtClean="0">
                <a:solidFill>
                  <a:srgbClr val="FF3300"/>
                </a:solidFill>
                <a:latin typeface="+mj-lt"/>
              </a:rPr>
              <a:t>空白</a:t>
            </a:r>
            <a:r>
              <a:rPr lang="zh-TW" altLang="en-US" dirty="0" smtClean="0">
                <a:latin typeface="+mj-lt"/>
              </a:rPr>
              <a:t>儲存格</a:t>
            </a:r>
            <a:r>
              <a:rPr lang="en-US" altLang="zh-TW" dirty="0">
                <a:latin typeface="+mj-lt"/>
              </a:rPr>
              <a:t>)</a:t>
            </a:r>
          </a:p>
        </p:txBody>
      </p:sp>
      <p:graphicFrame>
        <p:nvGraphicFramePr>
          <p:cNvPr id="10471" name="Group 231"/>
          <p:cNvGraphicFramePr>
            <a:graphicFrameLocks noGrp="1"/>
          </p:cNvGraphicFramePr>
          <p:nvPr/>
        </p:nvGraphicFramePr>
        <p:xfrm>
          <a:off x="4191000" y="4086225"/>
          <a:ext cx="3048000" cy="1097280"/>
        </p:xfrm>
        <a:graphic>
          <a:graphicData uri="http://schemas.openxmlformats.org/drawingml/2006/table">
            <a:tbl>
              <a:tblPr/>
              <a:tblGrid>
                <a:gridCol w="838200"/>
                <a:gridCol w="2209800"/>
              </a:tblGrid>
              <a:tr h="139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r"/>
                          <a:tab pos="2636838" algn="ctr"/>
                          <a:tab pos="5273675" algn="r"/>
                        </a:tabLst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非空白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non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blank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空白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blank cells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447" name="Group 207"/>
          <p:cNvGraphicFramePr>
            <a:graphicFrameLocks noGrp="1"/>
          </p:cNvGraphicFramePr>
          <p:nvPr/>
        </p:nvGraphicFramePr>
        <p:xfrm>
          <a:off x="838200" y="2105025"/>
          <a:ext cx="2400300" cy="1097280"/>
        </p:xfrm>
        <a:graphic>
          <a:graphicData uri="http://schemas.openxmlformats.org/drawingml/2006/table">
            <a:tbl>
              <a:tblPr/>
              <a:tblGrid>
                <a:gridCol w="24003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=COUNT(E1:E7)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=COUNT(E1:E3)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=COUNT(E1:E7, 2)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467" name="Group 227"/>
          <p:cNvGraphicFramePr>
            <a:graphicFrameLocks noGrp="1"/>
          </p:cNvGraphicFramePr>
          <p:nvPr/>
        </p:nvGraphicFramePr>
        <p:xfrm>
          <a:off x="838200" y="4086225"/>
          <a:ext cx="2867025" cy="1097280"/>
        </p:xfrm>
        <a:graphic>
          <a:graphicData uri="http://schemas.openxmlformats.org/drawingml/2006/table">
            <a:tbl>
              <a:tblPr/>
              <a:tblGrid>
                <a:gridCol w="2867025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=COUNT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(E1:E7)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=COUNT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(E1:E7, 2)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=COUNT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LANK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(E1:E7)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477" name="Rectangle 237"/>
          <p:cNvSpPr>
            <a:spLocks noChangeArrowheads="1"/>
          </p:cNvSpPr>
          <p:nvPr/>
        </p:nvSpPr>
        <p:spPr bwMode="auto">
          <a:xfrm>
            <a:off x="6934200" y="990600"/>
            <a:ext cx="1828800" cy="1524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77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087C-4365-4B54-B371-C0C0985EB5F0}" type="slidenum">
              <a:rPr lang="en-US" altLang="zh-TW"/>
              <a:pPr/>
              <a:t>7</a:t>
            </a:fld>
            <a:endParaRPr lang="en-US" altLang="zh-TW"/>
          </a:p>
        </p:txBody>
      </p:sp>
      <p:graphicFrame>
        <p:nvGraphicFramePr>
          <p:cNvPr id="9335" name="Group 119"/>
          <p:cNvGraphicFramePr>
            <a:graphicFrameLocks noGrp="1"/>
          </p:cNvGraphicFramePr>
          <p:nvPr/>
        </p:nvGraphicFramePr>
        <p:xfrm>
          <a:off x="533400" y="304800"/>
          <a:ext cx="8153400" cy="1097280"/>
        </p:xfrm>
        <a:graphic>
          <a:graphicData uri="http://schemas.openxmlformats.org/drawingml/2006/table">
            <a:tbl>
              <a:tblPr/>
              <a:tblGrid>
                <a:gridCol w="346075"/>
                <a:gridCol w="1214438"/>
                <a:gridCol w="1216025"/>
                <a:gridCol w="1212850"/>
                <a:gridCol w="1214437"/>
                <a:gridCol w="294957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apples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oranges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peaches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apples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=IF(C3&lt;50,"",C3)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86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=IF(C3&lt;50,0,C3)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336" name="Rectangle 120"/>
          <p:cNvSpPr>
            <a:spLocks noChangeArrowheads="1"/>
          </p:cNvSpPr>
          <p:nvPr/>
        </p:nvSpPr>
        <p:spPr bwMode="auto">
          <a:xfrm>
            <a:off x="304800" y="1600200"/>
            <a:ext cx="2609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15. </a:t>
            </a:r>
            <a:r>
              <a:rPr lang="zh-TW" altLang="en-US"/>
              <a:t>數一數 </a:t>
            </a:r>
            <a:r>
              <a:rPr lang="en-US" altLang="zh-TW"/>
              <a:t>(</a:t>
            </a:r>
            <a:r>
              <a:rPr lang="zh-TW" altLang="en-US"/>
              <a:t>範圍，條件</a:t>
            </a:r>
            <a:r>
              <a:rPr lang="en-US" altLang="zh-TW"/>
              <a:t>)</a:t>
            </a:r>
          </a:p>
        </p:txBody>
      </p:sp>
      <p:graphicFrame>
        <p:nvGraphicFramePr>
          <p:cNvPr id="9438" name="Group 222"/>
          <p:cNvGraphicFramePr>
            <a:graphicFrameLocks noGrp="1"/>
          </p:cNvGraphicFramePr>
          <p:nvPr/>
        </p:nvGraphicFramePr>
        <p:xfrm>
          <a:off x="762000" y="2057400"/>
          <a:ext cx="3810000" cy="1097280"/>
        </p:xfrm>
        <a:graphic>
          <a:graphicData uri="http://schemas.openxmlformats.org/drawingml/2006/table">
            <a:tbl>
              <a:tblPr/>
              <a:tblGrid>
                <a:gridCol w="38100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=COUNTIF(A1:D1,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"apples"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=COUNTIF(A2:D2,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"&gt;=55"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=COUNTIF(A2:D2,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"&gt;"&amp;B2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394" name="Rectangle 178"/>
          <p:cNvSpPr>
            <a:spLocks noChangeArrowheads="1"/>
          </p:cNvSpPr>
          <p:nvPr/>
        </p:nvSpPr>
        <p:spPr bwMode="auto">
          <a:xfrm>
            <a:off x="304800" y="3352800"/>
            <a:ext cx="353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16. </a:t>
            </a:r>
            <a:r>
              <a:rPr lang="zh-TW" altLang="en-US"/>
              <a:t>如果．．，則．．，否則．．</a:t>
            </a:r>
          </a:p>
        </p:txBody>
      </p:sp>
      <p:graphicFrame>
        <p:nvGraphicFramePr>
          <p:cNvPr id="9479" name="Group 263"/>
          <p:cNvGraphicFramePr>
            <a:graphicFrameLocks noGrp="1"/>
          </p:cNvGraphicFramePr>
          <p:nvPr/>
        </p:nvGraphicFramePr>
        <p:xfrm>
          <a:off x="762000" y="3810000"/>
          <a:ext cx="7924800" cy="2468880"/>
        </p:xfrm>
        <a:graphic>
          <a:graphicData uri="http://schemas.openxmlformats.org/drawingml/2006/table">
            <a:tbl>
              <a:tblPr/>
              <a:tblGrid>
                <a:gridCol w="4343400"/>
                <a:gridCol w="35814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=IF(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A10&gt;=50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"Pass", "Fail")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363" marR="0" lvl="0" indent="-360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如果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A10&gt;=50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，</a:t>
                      </a:r>
                    </a:p>
                    <a:p>
                      <a:pPr marL="360363" marR="0" lvl="0" indent="-360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	則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"Pass"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，否則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"Fail"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=IF(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A10=100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SUM(B5:B15),"")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363" marR="0" lvl="0" indent="-360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如果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A10=100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，</a:t>
                      </a:r>
                    </a:p>
                    <a:p>
                      <a:pPr marL="360363" marR="0" lvl="0" indent="-360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	則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SUM(B5:B15)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，否則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""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=IF(A2&gt;89, "A",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	IF(A2&gt;79, "B",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		IF(A2&gt;69, "C",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			IF(A2&gt;59, "D", "F") ) ) 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472" name="Group 256"/>
          <p:cNvGraphicFramePr>
            <a:graphicFrameLocks noGrp="1"/>
          </p:cNvGraphicFramePr>
          <p:nvPr/>
        </p:nvGraphicFramePr>
        <p:xfrm>
          <a:off x="5105400" y="2057400"/>
          <a:ext cx="3581400" cy="1097280"/>
        </p:xfrm>
        <a:graphic>
          <a:graphicData uri="http://schemas.openxmlformats.org/drawingml/2006/table">
            <a:tbl>
              <a:tblPr/>
              <a:tblGrid>
                <a:gridCol w="990600"/>
                <a:gridCol w="25908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如果等如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"apples"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如果大於或等如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如果大於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54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480" name="Rectangle 264"/>
          <p:cNvSpPr>
            <a:spLocks noChangeArrowheads="1"/>
          </p:cNvSpPr>
          <p:nvPr/>
        </p:nvSpPr>
        <p:spPr bwMode="auto">
          <a:xfrm>
            <a:off x="3352800" y="1066800"/>
            <a:ext cx="2362200" cy="3048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481" name="Rectangle 265"/>
          <p:cNvSpPr>
            <a:spLocks noChangeArrowheads="1"/>
          </p:cNvSpPr>
          <p:nvPr/>
        </p:nvSpPr>
        <p:spPr bwMode="auto">
          <a:xfrm>
            <a:off x="1676400" y="5410200"/>
            <a:ext cx="1905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482" name="Rectangle 266"/>
          <p:cNvSpPr>
            <a:spLocks noChangeArrowheads="1"/>
          </p:cNvSpPr>
          <p:nvPr/>
        </p:nvSpPr>
        <p:spPr bwMode="auto">
          <a:xfrm>
            <a:off x="2514600" y="5715000"/>
            <a:ext cx="1905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483" name="Rectangle 267"/>
          <p:cNvSpPr>
            <a:spLocks noChangeArrowheads="1"/>
          </p:cNvSpPr>
          <p:nvPr/>
        </p:nvSpPr>
        <p:spPr bwMode="auto">
          <a:xfrm>
            <a:off x="3429000" y="5943600"/>
            <a:ext cx="28194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9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9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9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80" grpId="0" animBg="1"/>
      <p:bldP spid="9481" grpId="0" animBg="1"/>
      <p:bldP spid="9482" grpId="0" animBg="1"/>
      <p:bldP spid="948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8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FB34A-38D0-4355-836C-F72D54FAC998}" type="slidenum">
              <a:rPr lang="en-US" altLang="zh-TW"/>
              <a:pPr/>
              <a:t>8</a:t>
            </a:fld>
            <a:endParaRPr lang="en-US" altLang="zh-TW"/>
          </a:p>
        </p:txBody>
      </p:sp>
      <p:graphicFrame>
        <p:nvGraphicFramePr>
          <p:cNvPr id="8389" name="Group 197"/>
          <p:cNvGraphicFramePr>
            <a:graphicFrameLocks noGrp="1"/>
          </p:cNvGraphicFramePr>
          <p:nvPr/>
        </p:nvGraphicFramePr>
        <p:xfrm>
          <a:off x="1143000" y="381000"/>
          <a:ext cx="6705600" cy="2194560"/>
        </p:xfrm>
        <a:graphic>
          <a:graphicData uri="http://schemas.openxmlformats.org/drawingml/2006/table">
            <a:tbl>
              <a:tblPr/>
              <a:tblGrid>
                <a:gridCol w="393700"/>
                <a:gridCol w="1577975"/>
                <a:gridCol w="1577975"/>
                <a:gridCol w="1577975"/>
                <a:gridCol w="157797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房屋價值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銷售佣金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100,000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7,000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200,000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14,000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9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300,000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21,000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400,000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28,000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486" name="Group 294"/>
          <p:cNvGraphicFramePr>
            <a:graphicFrameLocks noGrp="1"/>
          </p:cNvGraphicFramePr>
          <p:nvPr/>
        </p:nvGraphicFramePr>
        <p:xfrm>
          <a:off x="914400" y="3276600"/>
          <a:ext cx="4495800" cy="365760"/>
        </p:xfrm>
        <a:graphic>
          <a:graphicData uri="http://schemas.openxmlformats.org/drawingml/2006/table">
            <a:tbl>
              <a:tblPr/>
              <a:tblGrid>
                <a:gridCol w="44958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=SUMIF(A2:A5,"&gt;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160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000",B2:B5)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410" name="Rectangle 218"/>
          <p:cNvSpPr>
            <a:spLocks noChangeArrowheads="1"/>
          </p:cNvSpPr>
          <p:nvPr/>
        </p:nvSpPr>
        <p:spPr bwMode="auto">
          <a:xfrm>
            <a:off x="457200" y="2819400"/>
            <a:ext cx="417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17. </a:t>
            </a:r>
            <a:r>
              <a:rPr lang="zh-TW" altLang="en-US"/>
              <a:t>加總</a:t>
            </a:r>
            <a:r>
              <a:rPr lang="en-US" altLang="zh-TW"/>
              <a:t>B2:B5</a:t>
            </a:r>
            <a:r>
              <a:rPr lang="zh-TW" altLang="en-US"/>
              <a:t>，如果</a:t>
            </a:r>
            <a:r>
              <a:rPr lang="en-US" altLang="zh-TW"/>
              <a:t>A2:A5</a:t>
            </a:r>
            <a:r>
              <a:rPr lang="zh-TW" altLang="en-US"/>
              <a:t>大於</a:t>
            </a:r>
            <a:r>
              <a:rPr lang="en-US" altLang="zh-TW"/>
              <a:t>160000</a:t>
            </a:r>
          </a:p>
        </p:txBody>
      </p:sp>
      <p:sp>
        <p:nvSpPr>
          <p:cNvPr id="8411" name="Rectangle 219"/>
          <p:cNvSpPr>
            <a:spLocks noChangeArrowheads="1"/>
          </p:cNvSpPr>
          <p:nvPr/>
        </p:nvSpPr>
        <p:spPr bwMode="auto">
          <a:xfrm>
            <a:off x="457200" y="3962400"/>
            <a:ext cx="2508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18. </a:t>
            </a:r>
            <a:r>
              <a:rPr lang="zh-TW" altLang="en-US"/>
              <a:t>最大</a:t>
            </a:r>
            <a:r>
              <a:rPr lang="en-US" altLang="zh-TW"/>
              <a:t>max</a:t>
            </a:r>
            <a:r>
              <a:rPr lang="zh-TW" altLang="en-US"/>
              <a:t>、最小</a:t>
            </a:r>
            <a:r>
              <a:rPr lang="en-US" altLang="zh-TW"/>
              <a:t>min</a:t>
            </a:r>
          </a:p>
        </p:txBody>
      </p:sp>
      <p:graphicFrame>
        <p:nvGraphicFramePr>
          <p:cNvPr id="8487" name="Group 295"/>
          <p:cNvGraphicFramePr>
            <a:graphicFrameLocks noGrp="1"/>
          </p:cNvGraphicFramePr>
          <p:nvPr/>
        </p:nvGraphicFramePr>
        <p:xfrm>
          <a:off x="914400" y="4495800"/>
          <a:ext cx="2857500" cy="1463040"/>
        </p:xfrm>
        <a:graphic>
          <a:graphicData uri="http://schemas.openxmlformats.org/drawingml/2006/table">
            <a:tbl>
              <a:tblPr/>
              <a:tblGrid>
                <a:gridCol w="28575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=MAX(D1:D5)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=MAX(D1:D5,30)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=MIN(D1:D5)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=MIN(D1:D5, 0)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485" name="Group 293"/>
          <p:cNvGraphicFramePr>
            <a:graphicFrameLocks noGrp="1"/>
          </p:cNvGraphicFramePr>
          <p:nvPr/>
        </p:nvGraphicFramePr>
        <p:xfrm>
          <a:off x="5943600" y="3276600"/>
          <a:ext cx="1371600" cy="365760"/>
        </p:xfrm>
        <a:graphic>
          <a:graphicData uri="http://schemas.openxmlformats.org/drawingml/2006/table">
            <a:tbl>
              <a:tblPr/>
              <a:tblGrid>
                <a:gridCol w="13716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63,000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507" name="Group 315"/>
          <p:cNvGraphicFramePr>
            <a:graphicFrameLocks noGrp="1"/>
          </p:cNvGraphicFramePr>
          <p:nvPr/>
        </p:nvGraphicFramePr>
        <p:xfrm>
          <a:off x="4267200" y="4495800"/>
          <a:ext cx="1371600" cy="1463040"/>
        </p:xfrm>
        <a:graphic>
          <a:graphicData uri="http://schemas.openxmlformats.org/drawingml/2006/table">
            <a:tbl>
              <a:tblPr/>
              <a:tblGrid>
                <a:gridCol w="13716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508" name="Rectangle 316"/>
          <p:cNvSpPr>
            <a:spLocks noChangeArrowheads="1"/>
          </p:cNvSpPr>
          <p:nvPr/>
        </p:nvSpPr>
        <p:spPr bwMode="auto">
          <a:xfrm>
            <a:off x="3505200" y="1066800"/>
            <a:ext cx="1173163" cy="1524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509" name="Rectangle 317"/>
          <p:cNvSpPr>
            <a:spLocks noChangeArrowheads="1"/>
          </p:cNvSpPr>
          <p:nvPr/>
        </p:nvSpPr>
        <p:spPr bwMode="auto">
          <a:xfrm>
            <a:off x="1905000" y="1066800"/>
            <a:ext cx="1173163" cy="1524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cxnSp>
        <p:nvCxnSpPr>
          <p:cNvPr id="14" name="直線單箭頭接點 13"/>
          <p:cNvCxnSpPr/>
          <p:nvPr/>
        </p:nvCxnSpPr>
        <p:spPr bwMode="auto">
          <a:xfrm>
            <a:off x="2438400" y="2590800"/>
            <a:ext cx="0" cy="685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15" name="直線單箭頭接點 14"/>
          <p:cNvCxnSpPr/>
          <p:nvPr/>
        </p:nvCxnSpPr>
        <p:spPr bwMode="auto">
          <a:xfrm>
            <a:off x="4648200" y="2590800"/>
            <a:ext cx="0" cy="685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16" name="橢圓 15"/>
          <p:cNvSpPr/>
          <p:nvPr/>
        </p:nvSpPr>
        <p:spPr bwMode="auto">
          <a:xfrm>
            <a:off x="3581400" y="1447800"/>
            <a:ext cx="685800" cy="1143000"/>
          </a:xfrm>
          <a:prstGeom prst="ellipse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  <p:sp>
        <p:nvSpPr>
          <p:cNvPr id="17" name="橢圓 16"/>
          <p:cNvSpPr/>
          <p:nvPr/>
        </p:nvSpPr>
        <p:spPr bwMode="auto">
          <a:xfrm>
            <a:off x="1905000" y="1447800"/>
            <a:ext cx="685800" cy="1143000"/>
          </a:xfrm>
          <a:prstGeom prst="ellipse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99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AA9A-385B-436B-976C-4B3DCD77D322}" type="slidenum">
              <a:rPr lang="en-US" altLang="zh-TW"/>
              <a:pPr/>
              <a:t>9</a:t>
            </a:fld>
            <a:endParaRPr lang="en-US" altLang="zh-TW"/>
          </a:p>
        </p:txBody>
      </p:sp>
      <p:graphicFrame>
        <p:nvGraphicFramePr>
          <p:cNvPr id="7432" name="Group 264"/>
          <p:cNvGraphicFramePr>
            <a:graphicFrameLocks noGrp="1"/>
          </p:cNvGraphicFramePr>
          <p:nvPr/>
        </p:nvGraphicFramePr>
        <p:xfrm>
          <a:off x="838200" y="152400"/>
          <a:ext cx="7620000" cy="2926080"/>
        </p:xfrm>
        <a:graphic>
          <a:graphicData uri="http://schemas.openxmlformats.org/drawingml/2006/table">
            <a:tbl>
              <a:tblPr/>
              <a:tblGrid>
                <a:gridCol w="354013"/>
                <a:gridCol w="1949450"/>
                <a:gridCol w="1595437"/>
                <a:gridCol w="1417638"/>
                <a:gridCol w="2303462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Frequency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Color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顏色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4.1423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red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紅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4.1934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orange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橙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5.1723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yellow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黃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5.7734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green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綠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6.3898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blue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藍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** 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已排序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7.3134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violet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紫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** Sorted List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433" name="Rectangle 265"/>
          <p:cNvSpPr>
            <a:spLocks noChangeArrowheads="1"/>
          </p:cNvSpPr>
          <p:nvPr/>
        </p:nvSpPr>
        <p:spPr bwMode="auto">
          <a:xfrm>
            <a:off x="311150" y="3199091"/>
            <a:ext cx="53783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/>
              <a:t>19. LOOKUP(</a:t>
            </a:r>
            <a:r>
              <a:rPr lang="zh-TW" altLang="en-US" dirty="0"/>
              <a:t>目標數值，尋找範圍，回</a:t>
            </a:r>
            <a:r>
              <a:rPr lang="zh-TW" altLang="en-US" dirty="0" smtClean="0"/>
              <a:t>傳顯示範圍</a:t>
            </a:r>
            <a:r>
              <a:rPr lang="en-US" altLang="zh-TW" dirty="0"/>
              <a:t>)</a:t>
            </a:r>
          </a:p>
        </p:txBody>
      </p:sp>
      <p:graphicFrame>
        <p:nvGraphicFramePr>
          <p:cNvPr id="7521" name="Group 353"/>
          <p:cNvGraphicFramePr>
            <a:graphicFrameLocks noGrp="1"/>
          </p:cNvGraphicFramePr>
          <p:nvPr/>
        </p:nvGraphicFramePr>
        <p:xfrm>
          <a:off x="838200" y="3657600"/>
          <a:ext cx="5175250" cy="2560320"/>
        </p:xfrm>
        <a:graphic>
          <a:graphicData uri="http://schemas.openxmlformats.org/drawingml/2006/table">
            <a:tbl>
              <a:tblPr/>
              <a:tblGrid>
                <a:gridCol w="517525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=LOOKUP(4.91,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A2:A7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B2:B7)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=LOOKUP(5.00,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A2:A7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B2:B7)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=LOOKUP(7.66,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A2:A7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B2:B7)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=LOOKUP(1.66,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A2:A7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B2:B7)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=LOOKUP(4.91,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A2:A7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C2:C7)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=LOOKUP("RED",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B2:B7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C2:C7)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=LOOKUP("blue",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B2:B7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C2:C7)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520" name="Rectangle 352"/>
          <p:cNvSpPr>
            <a:spLocks noChangeArrowheads="1"/>
          </p:cNvSpPr>
          <p:nvPr/>
        </p:nvSpPr>
        <p:spPr bwMode="auto">
          <a:xfrm>
            <a:off x="5181600" y="6247091"/>
            <a:ext cx="27622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>
                <a:solidFill>
                  <a:srgbClr val="FF3300"/>
                </a:solidFill>
              </a:rPr>
              <a:t>B2:B7 is </a:t>
            </a:r>
            <a:r>
              <a:rPr lang="en-US" altLang="zh-TW" dirty="0" smtClean="0">
                <a:solidFill>
                  <a:srgbClr val="FF3300"/>
                </a:solidFill>
              </a:rPr>
              <a:t>unsorted </a:t>
            </a:r>
            <a:r>
              <a:rPr lang="zh-TW" altLang="en-US" dirty="0" smtClean="0">
                <a:solidFill>
                  <a:srgbClr val="FF3300"/>
                </a:solidFill>
              </a:rPr>
              <a:t>未</a:t>
            </a:r>
            <a:r>
              <a:rPr lang="zh-TW" altLang="en-US" dirty="0" smtClean="0">
                <a:latin typeface="Verdana" pitchFamily="34" charset="0"/>
                <a:cs typeface="Times New Roman" pitchFamily="18" charset="0"/>
              </a:rPr>
              <a:t>排序</a:t>
            </a:r>
            <a:endParaRPr lang="en-US" altLang="zh-TW" dirty="0">
              <a:solidFill>
                <a:srgbClr val="FF3300"/>
              </a:solidFill>
            </a:endParaRPr>
          </a:p>
        </p:txBody>
      </p:sp>
      <p:graphicFrame>
        <p:nvGraphicFramePr>
          <p:cNvPr id="7553" name="Group 385"/>
          <p:cNvGraphicFramePr>
            <a:graphicFrameLocks noGrp="1"/>
          </p:cNvGraphicFramePr>
          <p:nvPr/>
        </p:nvGraphicFramePr>
        <p:xfrm>
          <a:off x="6318250" y="3616325"/>
          <a:ext cx="1606550" cy="2560320"/>
        </p:xfrm>
        <a:graphic>
          <a:graphicData uri="http://schemas.openxmlformats.org/drawingml/2006/table">
            <a:tbl>
              <a:tblPr/>
              <a:tblGrid>
                <a:gridCol w="160655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orange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orange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violet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#N/A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橙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紅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#N/A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554" name="Rectangle 386"/>
          <p:cNvSpPr>
            <a:spLocks noChangeArrowheads="1"/>
          </p:cNvSpPr>
          <p:nvPr/>
        </p:nvSpPr>
        <p:spPr bwMode="auto">
          <a:xfrm>
            <a:off x="3200400" y="152400"/>
            <a:ext cx="1143000" cy="29718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Rectangle 386"/>
          <p:cNvSpPr>
            <a:spLocks noChangeArrowheads="1"/>
          </p:cNvSpPr>
          <p:nvPr/>
        </p:nvSpPr>
        <p:spPr bwMode="auto">
          <a:xfrm>
            <a:off x="1981200" y="152400"/>
            <a:ext cx="1143000" cy="2971800"/>
          </a:xfrm>
          <a:prstGeom prst="rect">
            <a:avLst/>
          </a:prstGeom>
          <a:noFill/>
          <a:ln w="38100">
            <a:solidFill>
              <a:srgbClr val="0066FF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Rectangle 352"/>
          <p:cNvSpPr>
            <a:spLocks noChangeArrowheads="1"/>
          </p:cNvSpPr>
          <p:nvPr/>
        </p:nvSpPr>
        <p:spPr bwMode="auto">
          <a:xfrm>
            <a:off x="1447800" y="1459468"/>
            <a:ext cx="6335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b="1" dirty="0" smtClean="0">
                <a:solidFill>
                  <a:srgbClr val="FF3300"/>
                </a:solidFill>
              </a:rPr>
              <a:t>4.91</a:t>
            </a:r>
            <a:endParaRPr lang="en-US" altLang="zh-TW" b="1" dirty="0">
              <a:solidFill>
                <a:srgbClr val="FF3300"/>
              </a:solidFill>
            </a:endParaRPr>
          </a:p>
        </p:txBody>
      </p:sp>
      <p:sp>
        <p:nvSpPr>
          <p:cNvPr id="12" name="Rectangle 352"/>
          <p:cNvSpPr>
            <a:spLocks noChangeArrowheads="1"/>
          </p:cNvSpPr>
          <p:nvPr/>
        </p:nvSpPr>
        <p:spPr bwMode="auto">
          <a:xfrm>
            <a:off x="1447800" y="2895600"/>
            <a:ext cx="6335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b="1" dirty="0" smtClean="0">
                <a:solidFill>
                  <a:srgbClr val="FF3300"/>
                </a:solidFill>
              </a:rPr>
              <a:t>7</a:t>
            </a:r>
            <a:r>
              <a:rPr lang="en-US" altLang="zh-TW" b="1" dirty="0" smtClean="0">
                <a:solidFill>
                  <a:srgbClr val="FF3300"/>
                </a:solidFill>
              </a:rPr>
              <a:t>.66</a:t>
            </a:r>
            <a:endParaRPr lang="en-US" altLang="zh-TW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101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B73E9-00D3-48B2-95BE-E3716A52C56B}" type="slidenum">
              <a:rPr lang="en-US" altLang="zh-TW"/>
              <a:pPr/>
              <a:t>10</a:t>
            </a:fld>
            <a:endParaRPr lang="en-US" altLang="zh-TW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457200" y="228600"/>
            <a:ext cx="1382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  <a:cs typeface="Times New Roman" pitchFamily="18" charset="0"/>
              </a:rPr>
              <a:t>20 Lookup</a:t>
            </a:r>
            <a:endParaRPr lang="en-US" altLang="zh-TW"/>
          </a:p>
        </p:txBody>
      </p:sp>
      <p:graphicFrame>
        <p:nvGraphicFramePr>
          <p:cNvPr id="19744" name="Group 288"/>
          <p:cNvGraphicFramePr>
            <a:graphicFrameLocks noGrp="1"/>
          </p:cNvGraphicFramePr>
          <p:nvPr/>
        </p:nvGraphicFramePr>
        <p:xfrm>
          <a:off x="1022350" y="698500"/>
          <a:ext cx="5454650" cy="731520"/>
        </p:xfrm>
        <a:graphic>
          <a:graphicData uri="http://schemas.openxmlformats.org/drawingml/2006/table">
            <a:tbl>
              <a:tblPr/>
              <a:tblGrid>
                <a:gridCol w="5454650"/>
              </a:tblGrid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=LOOKUP("C",{"a","b","c","d";1,2,3,4})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=LOOKUP("bump",{"a",1;"b",2;"c",3})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665" name="Group 209"/>
          <p:cNvGraphicFramePr>
            <a:graphicFrameLocks noGrp="1"/>
          </p:cNvGraphicFramePr>
          <p:nvPr/>
        </p:nvGraphicFramePr>
        <p:xfrm>
          <a:off x="990600" y="1600200"/>
          <a:ext cx="7391400" cy="1828800"/>
        </p:xfrm>
        <a:graphic>
          <a:graphicData uri="http://schemas.openxmlformats.org/drawingml/2006/table">
            <a:tbl>
              <a:tblPr/>
              <a:tblGrid>
                <a:gridCol w="388938"/>
                <a:gridCol w="1751012"/>
                <a:gridCol w="1751013"/>
                <a:gridCol w="1749425"/>
                <a:gridCol w="1751012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Axles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Bearings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Bolts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汽車零件存貨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9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666" name="Rectangle 210"/>
          <p:cNvSpPr>
            <a:spLocks noChangeArrowheads="1"/>
          </p:cNvSpPr>
          <p:nvPr/>
        </p:nvSpPr>
        <p:spPr bwMode="auto">
          <a:xfrm>
            <a:off x="457200" y="3581400"/>
            <a:ext cx="5721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/>
              <a:t>21. </a:t>
            </a:r>
            <a:r>
              <a:rPr lang="en-US" altLang="zh-TW" dirty="0">
                <a:solidFill>
                  <a:srgbClr val="FF0000"/>
                </a:solidFill>
              </a:rPr>
              <a:t>H</a:t>
            </a:r>
            <a:r>
              <a:rPr lang="en-US" altLang="zh-TW" dirty="0"/>
              <a:t>LOOKUP(</a:t>
            </a:r>
            <a:r>
              <a:rPr lang="zh-TW" altLang="en-US" dirty="0"/>
              <a:t>目標數值，尋找範圍，回傳範圍，近似</a:t>
            </a:r>
            <a:r>
              <a:rPr lang="en-US" altLang="zh-TW" dirty="0"/>
              <a:t>)</a:t>
            </a:r>
          </a:p>
        </p:txBody>
      </p:sp>
      <p:graphicFrame>
        <p:nvGraphicFramePr>
          <p:cNvPr id="19789" name="Group 333"/>
          <p:cNvGraphicFramePr>
            <a:graphicFrameLocks noGrp="1"/>
          </p:cNvGraphicFramePr>
          <p:nvPr/>
        </p:nvGraphicFramePr>
        <p:xfrm>
          <a:off x="990600" y="4038600"/>
          <a:ext cx="5486400" cy="2194560"/>
        </p:xfrm>
        <a:graphic>
          <a:graphicData uri="http://schemas.openxmlformats.org/drawingml/2006/table">
            <a:tbl>
              <a:tblPr/>
              <a:tblGrid>
                <a:gridCol w="54864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=HLOOKUP("Axles",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A1:C4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,2,TRUE)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=HLOOKUP("Bearings",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A1:C4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,3,FALSE)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=HLOOKUP("Bearings",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A1:C4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,3,TRUE)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=HLOOKUP("Bolts",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A1:C4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,4)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=HLOOKUP("Bolt",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A1:C4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,4,TRUE)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=HLOOKUP("Bolt",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A1:C4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,4,FALSE)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745" name="Group 289"/>
          <p:cNvGraphicFramePr>
            <a:graphicFrameLocks noGrp="1"/>
          </p:cNvGraphicFramePr>
          <p:nvPr/>
        </p:nvGraphicFramePr>
        <p:xfrm>
          <a:off x="6858000" y="685800"/>
          <a:ext cx="1219200" cy="73152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794" name="Group 338"/>
          <p:cNvGraphicFramePr>
            <a:graphicFrameLocks noGrp="1"/>
          </p:cNvGraphicFramePr>
          <p:nvPr/>
        </p:nvGraphicFramePr>
        <p:xfrm>
          <a:off x="6781800" y="4038600"/>
          <a:ext cx="2133600" cy="2194560"/>
        </p:xfrm>
        <a:graphic>
          <a:graphicData uri="http://schemas.openxmlformats.org/drawingml/2006/table">
            <a:tbl>
              <a:tblPr/>
              <a:tblGrid>
                <a:gridCol w="1295400"/>
                <a:gridCol w="8382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近似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準確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近似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準確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8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近似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#N/A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準確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771" name="Rectangle 315"/>
          <p:cNvSpPr>
            <a:spLocks noChangeArrowheads="1"/>
          </p:cNvSpPr>
          <p:nvPr/>
        </p:nvSpPr>
        <p:spPr bwMode="auto">
          <a:xfrm>
            <a:off x="1371600" y="1981200"/>
            <a:ext cx="5257800" cy="14478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795" name="Rectangle 339"/>
          <p:cNvSpPr>
            <a:spLocks noChangeArrowheads="1"/>
          </p:cNvSpPr>
          <p:nvPr/>
        </p:nvSpPr>
        <p:spPr bwMode="auto">
          <a:xfrm>
            <a:off x="6781800" y="3657600"/>
            <a:ext cx="172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/>
              <a:t>default=FALSE</a:t>
            </a:r>
          </a:p>
        </p:txBody>
      </p:sp>
      <p:sp>
        <p:nvSpPr>
          <p:cNvPr id="13" name="Rectangle 339"/>
          <p:cNvSpPr>
            <a:spLocks noChangeArrowheads="1"/>
          </p:cNvSpPr>
          <p:nvPr/>
        </p:nvSpPr>
        <p:spPr bwMode="auto">
          <a:xfrm>
            <a:off x="3165185" y="6324600"/>
            <a:ext cx="3181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dirty="0" smtClean="0"/>
              <a:t>橫向 </a:t>
            </a:r>
            <a:r>
              <a:rPr lang="en-US" altLang="zh-TW" dirty="0" smtClean="0"/>
              <a:t>Horizontal Table Lookup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92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5976-7A5B-400F-81F3-4E9CB0FD9091}" type="slidenum">
              <a:rPr lang="en-US" altLang="zh-TW"/>
              <a:pPr/>
              <a:t>11</a:t>
            </a:fld>
            <a:endParaRPr lang="en-US" altLang="zh-TW"/>
          </a:p>
        </p:txBody>
      </p:sp>
      <p:graphicFrame>
        <p:nvGraphicFramePr>
          <p:cNvPr id="18862" name="Group 430"/>
          <p:cNvGraphicFramePr>
            <a:graphicFrameLocks noGrp="1"/>
          </p:cNvGraphicFramePr>
          <p:nvPr/>
        </p:nvGraphicFramePr>
        <p:xfrm>
          <a:off x="762000" y="883920"/>
          <a:ext cx="7772400" cy="4754880"/>
        </p:xfrm>
        <a:graphic>
          <a:graphicData uri="http://schemas.openxmlformats.org/drawingml/2006/table">
            <a:tbl>
              <a:tblPr/>
              <a:tblGrid>
                <a:gridCol w="530225"/>
                <a:gridCol w="2473325"/>
                <a:gridCol w="1943100"/>
                <a:gridCol w="1589088"/>
                <a:gridCol w="1236662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在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 atm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壓力下的空氣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密度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黏度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溫度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(kg/m</a:t>
                      </a:r>
                      <a:r>
                        <a:rPr kumimoji="1" lang="en-US" altLang="zh-TW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(kg/m*s)*10</a:t>
                      </a:r>
                      <a:r>
                        <a:rPr kumimoji="1" lang="en-US" altLang="zh-TW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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0.457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3.55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0.525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3.25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0.616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2.93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0.675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2.75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250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0.764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2.57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9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0.835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2.38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150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0.946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2.17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1.090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1.95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1.290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1.71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863" name="Rectangle 431"/>
          <p:cNvSpPr>
            <a:spLocks noChangeArrowheads="1"/>
          </p:cNvSpPr>
          <p:nvPr/>
        </p:nvSpPr>
        <p:spPr bwMode="auto">
          <a:xfrm>
            <a:off x="5257800" y="5867400"/>
            <a:ext cx="210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3300"/>
                </a:solidFill>
              </a:rPr>
              <a:t>設</a:t>
            </a:r>
            <a:r>
              <a:rPr lang="en-US" altLang="zh-TW" dirty="0">
                <a:solidFill>
                  <a:srgbClr val="FF3300"/>
                </a:solidFill>
              </a:rPr>
              <a:t>Range = A4:C12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81000" y="381000"/>
            <a:ext cx="5837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22. VLOOKUP(</a:t>
            </a:r>
            <a:r>
              <a:rPr lang="zh-TW" altLang="en-US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目標數值，尋找範圍，回傳範圍，近似</a:t>
            </a:r>
            <a:r>
              <a:rPr lang="en-US" altLang="zh-TW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)</a:t>
            </a:r>
            <a:endParaRPr lang="en-US" altLang="zh-TW" dirty="0">
              <a:ea typeface="細明體" pitchFamily="49" charset="-120"/>
              <a:cs typeface="Times New Roman" pitchFamily="18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819400" y="2286000"/>
            <a:ext cx="4572000" cy="3429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Rectangle 431"/>
          <p:cNvSpPr>
            <a:spLocks noChangeArrowheads="1"/>
          </p:cNvSpPr>
          <p:nvPr/>
        </p:nvSpPr>
        <p:spPr bwMode="auto">
          <a:xfrm>
            <a:off x="2465254" y="5867400"/>
            <a:ext cx="15568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3300"/>
                </a:solidFill>
              </a:rPr>
              <a:t>Key (A4:A12)</a:t>
            </a:r>
            <a:endParaRPr lang="en-US" altLang="zh-TW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101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71C0-57E0-4EB2-8538-B43BCC5BD9D8}" type="slidenum">
              <a:rPr lang="en-US" altLang="zh-TW"/>
              <a:pPr/>
              <a:t>12</a:t>
            </a:fld>
            <a:endParaRPr lang="en-US" altLang="zh-TW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81000" y="304800"/>
            <a:ext cx="5837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22. VLOOKUP(</a:t>
            </a:r>
            <a:r>
              <a:rPr lang="zh-TW" altLang="en-US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目標數值，尋找範圍，回傳範圍，近似</a:t>
            </a:r>
            <a:r>
              <a:rPr lang="en-US" altLang="zh-TW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)</a:t>
            </a:r>
            <a:endParaRPr lang="en-US" altLang="zh-TW" dirty="0">
              <a:ea typeface="細明體" pitchFamily="49" charset="-120"/>
              <a:cs typeface="Times New Roman" pitchFamily="18" charset="0"/>
            </a:endParaRPr>
          </a:p>
        </p:txBody>
      </p:sp>
      <p:graphicFrame>
        <p:nvGraphicFramePr>
          <p:cNvPr id="17708" name="Group 300"/>
          <p:cNvGraphicFramePr>
            <a:graphicFrameLocks noGrp="1"/>
          </p:cNvGraphicFramePr>
          <p:nvPr/>
        </p:nvGraphicFramePr>
        <p:xfrm>
          <a:off x="457200" y="1143000"/>
          <a:ext cx="5257800" cy="2560320"/>
        </p:xfrm>
        <a:graphic>
          <a:graphicData uri="http://schemas.openxmlformats.org/drawingml/2006/table">
            <a:tbl>
              <a:tblPr/>
              <a:tblGrid>
                <a:gridCol w="52578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=VLOOKUP(1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</a:t>
                      </a:r>
                      <a:r>
                        <a:rPr lang="en-US" altLang="zh-TW" dirty="0" smtClean="0">
                          <a:solidFill>
                            <a:srgbClr val="FF3300"/>
                          </a:solidFill>
                        </a:rPr>
                        <a:t> A4:C12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,1,TRUE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=VLOOKUP(1,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Range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,2)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=VLOOKUP(1,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Range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,3,TRUE)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=VLOOKUP(.746,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Range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,3,FALSE)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=VLOOKUP(0.1,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Range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,2,TRUE)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=VLOOKUP(2,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Range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,2,TRUE)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=IFERROR(VLOOKUP(...),"",VLOOKUP(...))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7552" name="Rectangle 144"/>
          <p:cNvSpPr>
            <a:spLocks noChangeArrowheads="1"/>
          </p:cNvSpPr>
          <p:nvPr/>
        </p:nvSpPr>
        <p:spPr bwMode="auto">
          <a:xfrm>
            <a:off x="381000" y="4129088"/>
            <a:ext cx="160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23. </a:t>
            </a:r>
            <a:r>
              <a:rPr lang="zh-TW" altLang="en-US"/>
              <a:t>第</a:t>
            </a:r>
            <a:r>
              <a:rPr lang="en-US" altLang="zh-TW"/>
              <a:t>n</a:t>
            </a:r>
            <a:r>
              <a:rPr lang="zh-TW" altLang="en-US"/>
              <a:t>個最小</a:t>
            </a:r>
          </a:p>
        </p:txBody>
      </p:sp>
      <p:graphicFrame>
        <p:nvGraphicFramePr>
          <p:cNvPr id="17705" name="Group 297"/>
          <p:cNvGraphicFramePr>
            <a:graphicFrameLocks noGrp="1"/>
          </p:cNvGraphicFramePr>
          <p:nvPr/>
        </p:nvGraphicFramePr>
        <p:xfrm>
          <a:off x="2362200" y="4114800"/>
          <a:ext cx="6057900" cy="731520"/>
        </p:xfrm>
        <a:graphic>
          <a:graphicData uri="http://schemas.openxmlformats.org/drawingml/2006/table">
            <a:tbl>
              <a:tblPr/>
              <a:tblGrid>
                <a:gridCol w="2895600"/>
                <a:gridCol w="1524000"/>
                <a:gridCol w="1638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=SMALL(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B4:B12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,4)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2.38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第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最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=SMALL(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B4:B12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,2)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1.95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第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最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591" name="Rectangle 183"/>
          <p:cNvSpPr>
            <a:spLocks noChangeArrowheads="1"/>
          </p:cNvSpPr>
          <p:nvPr/>
        </p:nvSpPr>
        <p:spPr bwMode="auto">
          <a:xfrm>
            <a:off x="381000" y="5272088"/>
            <a:ext cx="160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24. </a:t>
            </a:r>
            <a:r>
              <a:rPr lang="zh-TW" altLang="en-US"/>
              <a:t>第</a:t>
            </a:r>
            <a:r>
              <a:rPr lang="en-US" altLang="zh-TW"/>
              <a:t>n</a:t>
            </a:r>
            <a:r>
              <a:rPr lang="zh-TW" altLang="en-US"/>
              <a:t>個最大</a:t>
            </a:r>
          </a:p>
        </p:txBody>
      </p:sp>
      <p:graphicFrame>
        <p:nvGraphicFramePr>
          <p:cNvPr id="17707" name="Group 299"/>
          <p:cNvGraphicFramePr>
            <a:graphicFrameLocks noGrp="1"/>
          </p:cNvGraphicFramePr>
          <p:nvPr/>
        </p:nvGraphicFramePr>
        <p:xfrm>
          <a:off x="2362200" y="5257800"/>
          <a:ext cx="6057900" cy="731520"/>
        </p:xfrm>
        <a:graphic>
          <a:graphicData uri="http://schemas.openxmlformats.org/drawingml/2006/table">
            <a:tbl>
              <a:tblPr/>
              <a:tblGrid>
                <a:gridCol w="2895600"/>
                <a:gridCol w="1524000"/>
                <a:gridCol w="1638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=LARGE(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B4:B12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,3)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2.93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第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最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大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=LARGE(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B4:B12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,7)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2.17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第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最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大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709" name="Group 301"/>
          <p:cNvGraphicFramePr>
            <a:graphicFrameLocks noGrp="1"/>
          </p:cNvGraphicFramePr>
          <p:nvPr/>
        </p:nvGraphicFramePr>
        <p:xfrm>
          <a:off x="5867400" y="1143000"/>
          <a:ext cx="3048000" cy="2560320"/>
        </p:xfrm>
        <a:graphic>
          <a:graphicData uri="http://schemas.openxmlformats.org/drawingml/2006/table">
            <a:tbl>
              <a:tblPr/>
              <a:tblGrid>
                <a:gridCol w="912813"/>
                <a:gridCol w="2135187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最接近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=TRUE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default = TRUE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準確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=FALSE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0.1 not found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偵錯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710" name="Rectangle 302"/>
          <p:cNvSpPr>
            <a:spLocks noChangeArrowheads="1"/>
          </p:cNvSpPr>
          <p:nvPr/>
        </p:nvSpPr>
        <p:spPr bwMode="auto">
          <a:xfrm>
            <a:off x="1828800" y="762000"/>
            <a:ext cx="210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3300"/>
                </a:solidFill>
              </a:rPr>
              <a:t>設</a:t>
            </a:r>
            <a:r>
              <a:rPr lang="en-US" altLang="zh-TW" dirty="0">
                <a:solidFill>
                  <a:srgbClr val="FF3300"/>
                </a:solidFill>
              </a:rPr>
              <a:t>Range = A4:C12</a:t>
            </a:r>
          </a:p>
        </p:txBody>
      </p:sp>
      <p:graphicFrame>
        <p:nvGraphicFramePr>
          <p:cNvPr id="17749" name="Group 341"/>
          <p:cNvGraphicFramePr>
            <a:graphicFrameLocks noGrp="1"/>
          </p:cNvGraphicFramePr>
          <p:nvPr/>
        </p:nvGraphicFramePr>
        <p:xfrm>
          <a:off x="5867400" y="1143000"/>
          <a:ext cx="912813" cy="2194560"/>
        </p:xfrm>
        <a:graphic>
          <a:graphicData uri="http://schemas.openxmlformats.org/drawingml/2006/table">
            <a:tbl>
              <a:tblPr/>
              <a:tblGrid>
                <a:gridCol w="912813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0.946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2.17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200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#N/A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1.71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tangle 339"/>
          <p:cNvSpPr>
            <a:spLocks noChangeArrowheads="1"/>
          </p:cNvSpPr>
          <p:nvPr/>
        </p:nvSpPr>
        <p:spPr bwMode="auto">
          <a:xfrm>
            <a:off x="3274157" y="6324600"/>
            <a:ext cx="29634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dirty="0" smtClean="0"/>
              <a:t>緃向 </a:t>
            </a:r>
            <a:r>
              <a:rPr lang="en-US" altLang="zh-TW" dirty="0" smtClean="0"/>
              <a:t>Vertical Table Lookup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133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CE4B-D201-48CE-B562-4E8975605CD6}" type="slidenum">
              <a:rPr lang="en-US" altLang="zh-TW"/>
              <a:pPr/>
              <a:t>13</a:t>
            </a:fld>
            <a:endParaRPr lang="en-US" altLang="zh-TW"/>
          </a:p>
        </p:txBody>
      </p:sp>
      <p:graphicFrame>
        <p:nvGraphicFramePr>
          <p:cNvPr id="16541" name="Group 157"/>
          <p:cNvGraphicFramePr>
            <a:graphicFrameLocks noGrp="1"/>
          </p:cNvGraphicFramePr>
          <p:nvPr/>
        </p:nvGraphicFramePr>
        <p:xfrm>
          <a:off x="1182688" y="347663"/>
          <a:ext cx="6665912" cy="1463040"/>
        </p:xfrm>
        <a:graphic>
          <a:graphicData uri="http://schemas.openxmlformats.org/drawingml/2006/table">
            <a:tbl>
              <a:tblPr/>
              <a:tblGrid>
                <a:gridCol w="430212"/>
                <a:gridCol w="1246188"/>
                <a:gridCol w="1247775"/>
                <a:gridCol w="1247775"/>
                <a:gridCol w="1246187"/>
                <a:gridCol w="124777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543" name="Oval 159"/>
          <p:cNvSpPr>
            <a:spLocks noChangeArrowheads="1"/>
          </p:cNvSpPr>
          <p:nvPr/>
        </p:nvSpPr>
        <p:spPr bwMode="auto">
          <a:xfrm>
            <a:off x="2514600" y="723900"/>
            <a:ext cx="411163" cy="11049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544" name="Oval 160"/>
          <p:cNvSpPr>
            <a:spLocks noChangeArrowheads="1"/>
          </p:cNvSpPr>
          <p:nvPr/>
        </p:nvSpPr>
        <p:spPr bwMode="auto">
          <a:xfrm>
            <a:off x="6218238" y="717550"/>
            <a:ext cx="411162" cy="11112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546" name="Rectangle 162"/>
          <p:cNvSpPr>
            <a:spLocks noChangeArrowheads="1"/>
          </p:cNvSpPr>
          <p:nvPr/>
        </p:nvSpPr>
        <p:spPr bwMode="auto">
          <a:xfrm>
            <a:off x="457200" y="2057400"/>
            <a:ext cx="2468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>
                <a:latin typeface="Verdana" pitchFamily="34" charset="0"/>
              </a:rPr>
              <a:t>25. </a:t>
            </a:r>
            <a:r>
              <a:rPr lang="zh-TW" altLang="en-US" dirty="0">
                <a:latin typeface="Verdana" pitchFamily="34" charset="0"/>
              </a:rPr>
              <a:t>先乘，然後再加總</a:t>
            </a:r>
          </a:p>
        </p:txBody>
      </p:sp>
      <p:graphicFrame>
        <p:nvGraphicFramePr>
          <p:cNvPr id="16686" name="Group 302"/>
          <p:cNvGraphicFramePr>
            <a:graphicFrameLocks noGrp="1"/>
          </p:cNvGraphicFramePr>
          <p:nvPr/>
        </p:nvGraphicFramePr>
        <p:xfrm>
          <a:off x="838200" y="2562225"/>
          <a:ext cx="4359275" cy="1097280"/>
        </p:xfrm>
        <a:graphic>
          <a:graphicData uri="http://schemas.openxmlformats.org/drawingml/2006/table">
            <a:tbl>
              <a:tblPr/>
              <a:tblGrid>
                <a:gridCol w="435927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=SUMPRODUCT(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A1:A3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,D1:D3)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=SUMPRODUCT(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A2:B2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,A3:B3)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=SUMPRODUCT(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A1:B3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,D1:E3)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586" name="Rectangle 202"/>
          <p:cNvSpPr>
            <a:spLocks noChangeArrowheads="1"/>
          </p:cNvSpPr>
          <p:nvPr/>
        </p:nvSpPr>
        <p:spPr bwMode="auto">
          <a:xfrm>
            <a:off x="457200" y="3884891"/>
            <a:ext cx="83469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>
                <a:latin typeface="Verdana" pitchFamily="34" charset="0"/>
              </a:rPr>
              <a:t>26. </a:t>
            </a:r>
            <a:r>
              <a:rPr lang="zh-TW" altLang="en-US" dirty="0">
                <a:latin typeface="Verdana" pitchFamily="34" charset="0"/>
              </a:rPr>
              <a:t>日期、時間、小時、分鐘 </a:t>
            </a:r>
            <a:r>
              <a:rPr lang="en-US" altLang="zh-TW" dirty="0">
                <a:latin typeface="Verdana" pitchFamily="34" charset="0"/>
              </a:rPr>
              <a:t>(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0.2 days </a:t>
            </a:r>
            <a:r>
              <a:rPr lang="en-US" altLang="zh-TW" dirty="0">
                <a:latin typeface="Verdana" pitchFamily="34" charset="0"/>
              </a:rPr>
              <a:t>= </a:t>
            </a:r>
            <a:r>
              <a:rPr lang="en-US" altLang="zh-TW" dirty="0" smtClean="0">
                <a:latin typeface="Verdana" pitchFamily="34" charset="0"/>
              </a:rPr>
              <a:t>24</a:t>
            </a:r>
            <a:r>
              <a:rPr lang="en-US" altLang="zh-TW" dirty="0" smtClean="0">
                <a:latin typeface="Verdana" pitchFamily="34" charset="0"/>
                <a:sym typeface="Symbol"/>
              </a:rPr>
              <a:t></a:t>
            </a:r>
            <a:r>
              <a:rPr lang="en-US" altLang="zh-TW" dirty="0" smtClean="0">
                <a:latin typeface="Verdana" pitchFamily="34" charset="0"/>
              </a:rPr>
              <a:t>0.2 = 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4 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hours 48 minutes</a:t>
            </a:r>
            <a:r>
              <a:rPr lang="en-US" altLang="zh-TW" dirty="0">
                <a:latin typeface="Verdana" pitchFamily="34" charset="0"/>
              </a:rPr>
              <a:t>)</a:t>
            </a:r>
          </a:p>
        </p:txBody>
      </p:sp>
      <p:graphicFrame>
        <p:nvGraphicFramePr>
          <p:cNvPr id="16715" name="Group 331"/>
          <p:cNvGraphicFramePr>
            <a:graphicFrameLocks noGrp="1"/>
          </p:cNvGraphicFramePr>
          <p:nvPr/>
        </p:nvGraphicFramePr>
        <p:xfrm>
          <a:off x="830263" y="4419600"/>
          <a:ext cx="2979737" cy="1828800"/>
        </p:xfrm>
        <a:graphic>
          <a:graphicData uri="http://schemas.openxmlformats.org/drawingml/2006/table">
            <a:tbl>
              <a:tblPr/>
              <a:tblGrid>
                <a:gridCol w="297973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=NOW()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=DATE(2007,12,25)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=HOUR(0.2)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=MINUTE(0.2)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=WEEKDAY(TODAY(),2)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819" name="Group 435"/>
          <p:cNvGraphicFramePr>
            <a:graphicFrameLocks noGrp="1"/>
          </p:cNvGraphicFramePr>
          <p:nvPr/>
        </p:nvGraphicFramePr>
        <p:xfrm>
          <a:off x="5410200" y="2562225"/>
          <a:ext cx="3505200" cy="1097280"/>
        </p:xfrm>
        <a:graphic>
          <a:graphicData uri="http://schemas.openxmlformats.org/drawingml/2006/table">
            <a:tbl>
              <a:tblPr/>
              <a:tblGrid>
                <a:gridCol w="1001713"/>
                <a:gridCol w="2503487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*2 +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*3 +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*1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=2*3 + 1*2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768" name="Group 384"/>
          <p:cNvGraphicFramePr>
            <a:graphicFrameLocks noGrp="1"/>
          </p:cNvGraphicFramePr>
          <p:nvPr/>
        </p:nvGraphicFramePr>
        <p:xfrm>
          <a:off x="4038600" y="4419600"/>
          <a:ext cx="4876800" cy="1828800"/>
        </p:xfrm>
        <a:graphic>
          <a:graphicData uri="http://schemas.openxmlformats.org/drawingml/2006/table">
            <a:tbl>
              <a:tblPr/>
              <a:tblGrid>
                <a:gridCol w="2359025"/>
                <a:gridCol w="2517775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date and time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yyyy,mm,dd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小時部分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hours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分鐘部分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minutes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sunday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mon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(1)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sun(7)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788" name="Group 404"/>
          <p:cNvGraphicFramePr>
            <a:graphicFrameLocks noGrp="1"/>
          </p:cNvGraphicFramePr>
          <p:nvPr/>
        </p:nvGraphicFramePr>
        <p:xfrm>
          <a:off x="5594350" y="2562225"/>
          <a:ext cx="654050" cy="1097280"/>
        </p:xfrm>
        <a:graphic>
          <a:graphicData uri="http://schemas.openxmlformats.org/drawingml/2006/table">
            <a:tbl>
              <a:tblPr/>
              <a:tblGrid>
                <a:gridCol w="65405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24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817" name="Group 433"/>
          <p:cNvGraphicFramePr>
            <a:graphicFrameLocks noGrp="1"/>
          </p:cNvGraphicFramePr>
          <p:nvPr/>
        </p:nvGraphicFramePr>
        <p:xfrm>
          <a:off x="4191000" y="4419600"/>
          <a:ext cx="2270125" cy="1828800"/>
        </p:xfrm>
        <a:graphic>
          <a:graphicData uri="http://schemas.openxmlformats.org/drawingml/2006/table">
            <a:tbl>
              <a:tblPr/>
              <a:tblGrid>
                <a:gridCol w="2270125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2007/9/1  23:45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2007/12/25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48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7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820" name="AutoShape 436"/>
          <p:cNvSpPr>
            <a:spLocks noChangeArrowheads="1"/>
          </p:cNvSpPr>
          <p:nvPr/>
        </p:nvSpPr>
        <p:spPr bwMode="auto">
          <a:xfrm>
            <a:off x="2057400" y="1066800"/>
            <a:ext cx="2209800" cy="381000"/>
          </a:xfrm>
          <a:prstGeom prst="flowChartTerminator">
            <a:avLst/>
          </a:prstGeom>
          <a:noFill/>
          <a:ln w="3810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821" name="AutoShape 437"/>
          <p:cNvSpPr>
            <a:spLocks noChangeArrowheads="1"/>
          </p:cNvSpPr>
          <p:nvPr/>
        </p:nvSpPr>
        <p:spPr bwMode="auto">
          <a:xfrm>
            <a:off x="2057400" y="1447800"/>
            <a:ext cx="2209800" cy="381000"/>
          </a:xfrm>
          <a:prstGeom prst="flowChartTerminator">
            <a:avLst/>
          </a:prstGeom>
          <a:noFill/>
          <a:ln w="38100">
            <a:solidFill>
              <a:srgbClr val="0066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Rectangle 162"/>
          <p:cNvSpPr>
            <a:spLocks noChangeArrowheads="1"/>
          </p:cNvSpPr>
          <p:nvPr/>
        </p:nvSpPr>
        <p:spPr bwMode="auto">
          <a:xfrm>
            <a:off x="4038600" y="6323291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zh-TW" altLang="en-US" dirty="0" smtClean="0">
                <a:latin typeface="Verdana" pitchFamily="34" charset="0"/>
              </a:rPr>
              <a:t>星期幾</a:t>
            </a:r>
            <a:endParaRPr lang="zh-TW" alt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6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6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43" grpId="0" animBg="1"/>
      <p:bldP spid="16544" grpId="0" animBg="1"/>
      <p:bldP spid="16820" grpId="0" animBg="1"/>
      <p:bldP spid="168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89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65EF-23A2-4336-B1A2-19716E0A590E}" type="slidenum">
              <a:rPr lang="en-US" altLang="zh-TW"/>
              <a:pPr/>
              <a:t>14</a:t>
            </a:fld>
            <a:endParaRPr lang="en-US" altLang="zh-TW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81000" y="381000"/>
            <a:ext cx="184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27. </a:t>
            </a:r>
            <a:r>
              <a:rPr lang="zh-TW" altLang="en-US"/>
              <a:t>字符串</a:t>
            </a:r>
            <a:r>
              <a:rPr lang="en-US" altLang="zh-TW"/>
              <a:t>String</a:t>
            </a:r>
          </a:p>
        </p:txBody>
      </p:sp>
      <p:graphicFrame>
        <p:nvGraphicFramePr>
          <p:cNvPr id="15520" name="Group 160"/>
          <p:cNvGraphicFramePr>
            <a:graphicFrameLocks noGrp="1"/>
          </p:cNvGraphicFramePr>
          <p:nvPr/>
        </p:nvGraphicFramePr>
        <p:xfrm>
          <a:off x="914400" y="914400"/>
          <a:ext cx="3657600" cy="1463040"/>
        </p:xfrm>
        <a:graphic>
          <a:graphicData uri="http://schemas.openxmlformats.org/drawingml/2006/table">
            <a:tbl>
              <a:tblPr/>
              <a:tblGrid>
                <a:gridCol w="36576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=CHAR(65)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=CODE("</a:t>
                      </a:r>
                      <a:r>
                        <a:rPr kumimoji="1" lang="fr-FR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ABCDE")</a:t>
                      </a:r>
                      <a:endParaRPr kumimoji="1" lang="fr-FR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=CONCATENATE("abc","xyz")</a:t>
                      </a:r>
                      <a:endParaRPr kumimoji="1" lang="fr-FR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=ISBLANK(A2)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49" name="Rectangle 89"/>
          <p:cNvSpPr>
            <a:spLocks noChangeArrowheads="1"/>
          </p:cNvSpPr>
          <p:nvPr/>
        </p:nvSpPr>
        <p:spPr bwMode="auto">
          <a:xfrm>
            <a:off x="381000" y="2590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altLang="zh-TW"/>
              <a:t>28. </a:t>
            </a:r>
            <a:r>
              <a:rPr lang="zh-TW" altLang="en-US"/>
              <a:t>字符串長度 </a:t>
            </a:r>
            <a:r>
              <a:rPr lang="en-US" altLang="zh-TW"/>
              <a:t>String length</a:t>
            </a:r>
          </a:p>
        </p:txBody>
      </p:sp>
      <p:graphicFrame>
        <p:nvGraphicFramePr>
          <p:cNvPr id="15563" name="Group 203"/>
          <p:cNvGraphicFramePr>
            <a:graphicFrameLocks noGrp="1"/>
          </p:cNvGraphicFramePr>
          <p:nvPr/>
        </p:nvGraphicFramePr>
        <p:xfrm>
          <a:off x="914400" y="3048000"/>
          <a:ext cx="3657600" cy="731520"/>
        </p:xfrm>
        <a:graphic>
          <a:graphicData uri="http://schemas.openxmlformats.org/drawingml/2006/table">
            <a:tbl>
              <a:tblPr/>
              <a:tblGrid>
                <a:gridCol w="36576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=LEN("")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=LEN("abcde")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76" name="Rectangle 116"/>
          <p:cNvSpPr>
            <a:spLocks noChangeArrowheads="1"/>
          </p:cNvSpPr>
          <p:nvPr/>
        </p:nvSpPr>
        <p:spPr bwMode="auto">
          <a:xfrm>
            <a:off x="381000" y="396240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29. </a:t>
            </a:r>
            <a:r>
              <a:rPr lang="zh-TW" altLang="en-US"/>
              <a:t>從左面取字串的部分</a:t>
            </a:r>
          </a:p>
        </p:txBody>
      </p:sp>
      <p:graphicFrame>
        <p:nvGraphicFramePr>
          <p:cNvPr id="15597" name="Group 237"/>
          <p:cNvGraphicFramePr>
            <a:graphicFrameLocks noGrp="1"/>
          </p:cNvGraphicFramePr>
          <p:nvPr/>
        </p:nvGraphicFramePr>
        <p:xfrm>
          <a:off x="914400" y="4467225"/>
          <a:ext cx="4572000" cy="1463040"/>
        </p:xfrm>
        <a:graphic>
          <a:graphicData uri="http://schemas.openxmlformats.org/drawingml/2006/table">
            <a:tbl>
              <a:tblPr/>
              <a:tblGrid>
                <a:gridCol w="45720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=LEFT("abcde")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=LEFT("abcde",3)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=LEFT("abcde",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LEN("abcde")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=LEFT(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“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陳大文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",2)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515" name="Rectangle 155"/>
          <p:cNvSpPr>
            <a:spLocks noChangeArrowheads="1"/>
          </p:cNvSpPr>
          <p:nvPr/>
        </p:nvSpPr>
        <p:spPr bwMode="auto">
          <a:xfrm>
            <a:off x="3276600" y="3962400"/>
            <a:ext cx="1987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zh-TW" altLang="en-US"/>
              <a:t>子字串</a:t>
            </a:r>
            <a:r>
              <a:rPr lang="en-US" altLang="zh-TW"/>
              <a:t>sub–string </a:t>
            </a:r>
          </a:p>
        </p:txBody>
      </p:sp>
      <p:graphicFrame>
        <p:nvGraphicFramePr>
          <p:cNvPr id="15562" name="Group 202"/>
          <p:cNvGraphicFramePr>
            <a:graphicFrameLocks noGrp="1"/>
          </p:cNvGraphicFramePr>
          <p:nvPr/>
        </p:nvGraphicFramePr>
        <p:xfrm>
          <a:off x="4876800" y="914400"/>
          <a:ext cx="3962400" cy="1463040"/>
        </p:xfrm>
        <a:graphic>
          <a:graphicData uri="http://schemas.openxmlformats.org/drawingml/2006/table">
            <a:tbl>
              <a:tblPr/>
              <a:tblGrid>
                <a:gridCol w="1879600"/>
                <a:gridCol w="20828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ASCII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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Char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fr-FR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Char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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ASCII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="</a:t>
                      </a: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abc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&amp;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"xyz"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 or false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是否空白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575" name="Group 215"/>
          <p:cNvGraphicFramePr>
            <a:graphicFrameLocks noGrp="1"/>
          </p:cNvGraphicFramePr>
          <p:nvPr/>
        </p:nvGraphicFramePr>
        <p:xfrm>
          <a:off x="4876800" y="3048000"/>
          <a:ext cx="1905000" cy="731520"/>
        </p:xfrm>
        <a:graphic>
          <a:graphicData uri="http://schemas.openxmlformats.org/drawingml/2006/table">
            <a:tbl>
              <a:tblPr/>
              <a:tblGrid>
                <a:gridCol w="19050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600" name="Group 240"/>
          <p:cNvGraphicFramePr>
            <a:graphicFrameLocks noGrp="1"/>
          </p:cNvGraphicFramePr>
          <p:nvPr/>
        </p:nvGraphicFramePr>
        <p:xfrm>
          <a:off x="5791200" y="4467225"/>
          <a:ext cx="1676400" cy="1463040"/>
        </p:xfrm>
        <a:graphic>
          <a:graphicData uri="http://schemas.openxmlformats.org/drawingml/2006/table">
            <a:tbl>
              <a:tblPr/>
              <a:tblGrid>
                <a:gridCol w="16764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abc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abcd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陳大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621" name="Group 261"/>
          <p:cNvGraphicFramePr>
            <a:graphicFrameLocks noGrp="1"/>
          </p:cNvGraphicFramePr>
          <p:nvPr/>
        </p:nvGraphicFramePr>
        <p:xfrm>
          <a:off x="5181600" y="914400"/>
          <a:ext cx="1220788" cy="1097280"/>
        </p:xfrm>
        <a:graphic>
          <a:graphicData uri="http://schemas.openxmlformats.org/drawingml/2006/table">
            <a:tbl>
              <a:tblPr/>
              <a:tblGrid>
                <a:gridCol w="1220788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65</a:t>
                      </a:r>
                      <a:endParaRPr kumimoji="1" lang="fr-FR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abcxyz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77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AA80-A06C-4403-B19E-04B931E54FFB}" type="slidenum">
              <a:rPr lang="en-US" altLang="zh-TW"/>
              <a:pPr/>
              <a:t>15</a:t>
            </a:fld>
            <a:endParaRPr lang="en-US" altLang="zh-TW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81000" y="381000"/>
            <a:ext cx="488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30. </a:t>
            </a:r>
            <a:r>
              <a:rPr lang="zh-TW" altLang="en-US"/>
              <a:t>從中間取字串的部分 </a:t>
            </a:r>
            <a:r>
              <a:rPr lang="en-US" altLang="zh-TW"/>
              <a:t>=MID(</a:t>
            </a:r>
            <a:r>
              <a:rPr lang="zh-TW" altLang="en-US"/>
              <a:t>字串</a:t>
            </a:r>
            <a:r>
              <a:rPr lang="en-US" altLang="zh-TW"/>
              <a:t>,</a:t>
            </a:r>
            <a:r>
              <a:rPr lang="zh-TW" altLang="en-US"/>
              <a:t>開始</a:t>
            </a:r>
            <a:r>
              <a:rPr lang="en-US" altLang="zh-TW"/>
              <a:t>,</a:t>
            </a:r>
            <a:r>
              <a:rPr lang="zh-TW" altLang="en-US"/>
              <a:t>字數</a:t>
            </a:r>
            <a:r>
              <a:rPr lang="en-US" altLang="zh-TW"/>
              <a:t>)</a:t>
            </a:r>
          </a:p>
        </p:txBody>
      </p:sp>
      <p:graphicFrame>
        <p:nvGraphicFramePr>
          <p:cNvPr id="24718" name="Group 142"/>
          <p:cNvGraphicFramePr>
            <a:graphicFrameLocks noGrp="1"/>
          </p:cNvGraphicFramePr>
          <p:nvPr/>
        </p:nvGraphicFramePr>
        <p:xfrm>
          <a:off x="838200" y="838200"/>
          <a:ext cx="2857500" cy="731520"/>
        </p:xfrm>
        <a:graphic>
          <a:graphicData uri="http://schemas.openxmlformats.org/drawingml/2006/table">
            <a:tbl>
              <a:tblPr/>
              <a:tblGrid>
                <a:gridCol w="28575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=MID("abcde",2,3)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=MID("abcde",9,2)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07" name="Rectangle 31"/>
          <p:cNvSpPr>
            <a:spLocks noChangeArrowheads="1"/>
          </p:cNvSpPr>
          <p:nvPr/>
        </p:nvSpPr>
        <p:spPr bwMode="auto">
          <a:xfrm>
            <a:off x="5867400" y="1219200"/>
            <a:ext cx="1492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empty string </a:t>
            </a:r>
          </a:p>
        </p:txBody>
      </p: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381000" y="2036763"/>
            <a:ext cx="2622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31. </a:t>
            </a:r>
            <a:r>
              <a:rPr lang="zh-TW" altLang="en-US"/>
              <a:t>從右面取字串的部分</a:t>
            </a:r>
          </a:p>
        </p:txBody>
      </p:sp>
      <p:graphicFrame>
        <p:nvGraphicFramePr>
          <p:cNvPr id="24731" name="Group 155"/>
          <p:cNvGraphicFramePr>
            <a:graphicFrameLocks noGrp="1"/>
          </p:cNvGraphicFramePr>
          <p:nvPr/>
        </p:nvGraphicFramePr>
        <p:xfrm>
          <a:off x="838200" y="2514600"/>
          <a:ext cx="2857500" cy="731520"/>
        </p:xfrm>
        <a:graphic>
          <a:graphicData uri="http://schemas.openxmlformats.org/drawingml/2006/table">
            <a:tbl>
              <a:tblPr/>
              <a:tblGrid>
                <a:gridCol w="28575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=RIGHT("abcde",3)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=RIGHT("abcde")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35" name="Rectangle 59"/>
          <p:cNvSpPr>
            <a:spLocks noChangeArrowheads="1"/>
          </p:cNvSpPr>
          <p:nvPr/>
        </p:nvSpPr>
        <p:spPr bwMode="auto">
          <a:xfrm>
            <a:off x="381000" y="3733800"/>
            <a:ext cx="422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32. </a:t>
            </a:r>
            <a:r>
              <a:rPr lang="zh-TW" altLang="en-US"/>
              <a:t>轉小寫、一般、大寫、去除多餘空白</a:t>
            </a:r>
          </a:p>
        </p:txBody>
      </p:sp>
      <p:graphicFrame>
        <p:nvGraphicFramePr>
          <p:cNvPr id="24744" name="Group 168"/>
          <p:cNvGraphicFramePr>
            <a:graphicFrameLocks noGrp="1"/>
          </p:cNvGraphicFramePr>
          <p:nvPr/>
        </p:nvGraphicFramePr>
        <p:xfrm>
          <a:off x="1485900" y="4281488"/>
          <a:ext cx="3600450" cy="1463040"/>
        </p:xfrm>
        <a:graphic>
          <a:graphicData uri="http://schemas.openxmlformats.org/drawingml/2006/table">
            <a:tbl>
              <a:tblPr/>
              <a:tblGrid>
                <a:gridCol w="360045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LOWER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("</a:t>
                      </a: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chAN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tai MAN")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PROPER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("chAN tai MAN")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UPPER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("chAN tai MAN 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TRIM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("   </a:t>
                      </a: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abc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   def    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713" name="Rectangle 137"/>
          <p:cNvSpPr>
            <a:spLocks noChangeArrowheads="1"/>
          </p:cNvSpPr>
          <p:nvPr/>
        </p:nvSpPr>
        <p:spPr bwMode="auto">
          <a:xfrm>
            <a:off x="1638300" y="5791200"/>
            <a:ext cx="2279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TW" altLang="en-US"/>
              <a:t>去除多餘空白</a:t>
            </a:r>
            <a:r>
              <a:rPr lang="en-US" altLang="zh-TW"/>
              <a:t>spaces</a:t>
            </a:r>
          </a:p>
        </p:txBody>
      </p:sp>
      <p:graphicFrame>
        <p:nvGraphicFramePr>
          <p:cNvPr id="24730" name="Group 154"/>
          <p:cNvGraphicFramePr>
            <a:graphicFrameLocks noGrp="1"/>
          </p:cNvGraphicFramePr>
          <p:nvPr/>
        </p:nvGraphicFramePr>
        <p:xfrm>
          <a:off x="4419600" y="838200"/>
          <a:ext cx="1371600" cy="731520"/>
        </p:xfrm>
        <a:graphic>
          <a:graphicData uri="http://schemas.openxmlformats.org/drawingml/2006/table">
            <a:tbl>
              <a:tblPr/>
              <a:tblGrid>
                <a:gridCol w="13716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bcd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743" name="Group 167"/>
          <p:cNvGraphicFramePr>
            <a:graphicFrameLocks noGrp="1"/>
          </p:cNvGraphicFramePr>
          <p:nvPr/>
        </p:nvGraphicFramePr>
        <p:xfrm>
          <a:off x="4419600" y="2514600"/>
          <a:ext cx="1371600" cy="731520"/>
        </p:xfrm>
        <a:graphic>
          <a:graphicData uri="http://schemas.openxmlformats.org/drawingml/2006/table">
            <a:tbl>
              <a:tblPr/>
              <a:tblGrid>
                <a:gridCol w="13716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cde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e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813" name="Group 237"/>
          <p:cNvGraphicFramePr>
            <a:graphicFrameLocks noGrp="1"/>
          </p:cNvGraphicFramePr>
          <p:nvPr/>
        </p:nvGraphicFramePr>
        <p:xfrm>
          <a:off x="762000" y="4314825"/>
          <a:ext cx="685800" cy="1097280"/>
        </p:xfrm>
        <a:graphic>
          <a:graphicData uri="http://schemas.openxmlformats.org/drawingml/2006/table">
            <a:tbl>
              <a:tblPr/>
              <a:tblGrid>
                <a:gridCol w="6858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小寫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一般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大寫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807" name="Group 231"/>
          <p:cNvGraphicFramePr>
            <a:graphicFrameLocks noGrp="1"/>
          </p:cNvGraphicFramePr>
          <p:nvPr/>
        </p:nvGraphicFramePr>
        <p:xfrm>
          <a:off x="5524500" y="4267200"/>
          <a:ext cx="2095500" cy="1463040"/>
        </p:xfrm>
        <a:graphic>
          <a:graphicData uri="http://schemas.openxmlformats.org/drawingml/2006/table">
            <a:tbl>
              <a:tblPr/>
              <a:tblGrid>
                <a:gridCol w="20955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chan tai man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Chan Tai Man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CHAN TAI MAN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abc def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67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CB48-8A67-4240-8EB2-1939CC021966}" type="slidenum">
              <a:rPr lang="en-US" altLang="zh-TW"/>
              <a:pPr/>
              <a:t>16</a:t>
            </a:fld>
            <a:endParaRPr lang="en-US" altLang="zh-TW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1000" y="381000"/>
            <a:ext cx="3917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33. </a:t>
            </a:r>
            <a:r>
              <a:rPr lang="zh-TW" altLang="en-US"/>
              <a:t>找尋</a:t>
            </a:r>
            <a:r>
              <a:rPr lang="en-US" altLang="zh-TW"/>
              <a:t>(</a:t>
            </a:r>
            <a:r>
              <a:rPr lang="zh-TW" altLang="en-US"/>
              <a:t>目標，搜索範圍，開始位置</a:t>
            </a:r>
            <a:r>
              <a:rPr lang="en-US" altLang="zh-TW"/>
              <a:t>)</a:t>
            </a:r>
          </a:p>
        </p:txBody>
      </p:sp>
      <p:graphicFrame>
        <p:nvGraphicFramePr>
          <p:cNvPr id="23805" name="Group 253"/>
          <p:cNvGraphicFramePr>
            <a:graphicFrameLocks noGrp="1"/>
          </p:cNvGraphicFramePr>
          <p:nvPr/>
        </p:nvGraphicFramePr>
        <p:xfrm>
          <a:off x="838200" y="914400"/>
          <a:ext cx="4365625" cy="1097280"/>
        </p:xfrm>
        <a:graphic>
          <a:graphicData uri="http://schemas.openxmlformats.org/drawingml/2006/table">
            <a:tbl>
              <a:tblPr/>
              <a:tblGrid>
                <a:gridCol w="436562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=FIND(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"M"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M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iriam McGovern")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=FIND(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"m"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,"Miria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m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McGovern")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=FIND(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"M"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,"Miriam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M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cGovern",3)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3804" name="Group 252"/>
          <p:cNvGraphicFramePr>
            <a:graphicFrameLocks noGrp="1"/>
          </p:cNvGraphicFramePr>
          <p:nvPr/>
        </p:nvGraphicFramePr>
        <p:xfrm>
          <a:off x="2362200" y="2438400"/>
          <a:ext cx="5365750" cy="1828800"/>
        </p:xfrm>
        <a:graphic>
          <a:graphicData uri="http://schemas.openxmlformats.org/drawingml/2006/table">
            <a:tbl>
              <a:tblPr/>
              <a:tblGrid>
                <a:gridCol w="838200"/>
                <a:gridCol w="452755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零件及代號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Ceramic Insulators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#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124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TD45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87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Copper Coils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#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671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6772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Variable Resistors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#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116010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760" name="Rectangle 208"/>
          <p:cNvSpPr>
            <a:spLocks noChangeArrowheads="1"/>
          </p:cNvSpPr>
          <p:nvPr/>
        </p:nvSpPr>
        <p:spPr bwMode="auto">
          <a:xfrm>
            <a:off x="381000" y="4389120"/>
            <a:ext cx="165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/>
              <a:t>34. MID+FIND</a:t>
            </a:r>
          </a:p>
        </p:txBody>
      </p:sp>
      <p:graphicFrame>
        <p:nvGraphicFramePr>
          <p:cNvPr id="23822" name="Group 270"/>
          <p:cNvGraphicFramePr>
            <a:graphicFrameLocks noGrp="1"/>
          </p:cNvGraphicFramePr>
          <p:nvPr/>
        </p:nvGraphicFramePr>
        <p:xfrm>
          <a:off x="838200" y="4846320"/>
          <a:ext cx="4343400" cy="1097280"/>
        </p:xfrm>
        <a:graphic>
          <a:graphicData uri="http://schemas.openxmlformats.org/drawingml/2006/table">
            <a:tbl>
              <a:tblPr/>
              <a:tblGrid>
                <a:gridCol w="43434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=MID(A2,1,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FIND(" #",A2,1)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=MID(A3,1,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FIND(" #",A3,1)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MID(A4,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FIND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(" #",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A4,1)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,10)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3821" name="Group 269"/>
          <p:cNvGraphicFramePr>
            <a:graphicFrameLocks noGrp="1"/>
          </p:cNvGraphicFramePr>
          <p:nvPr/>
        </p:nvGraphicFramePr>
        <p:xfrm>
          <a:off x="5638800" y="914400"/>
          <a:ext cx="1092200" cy="1097280"/>
        </p:xfrm>
        <a:graphic>
          <a:graphicData uri="http://schemas.openxmlformats.org/drawingml/2006/table">
            <a:tbl>
              <a:tblPr/>
              <a:tblGrid>
                <a:gridCol w="10922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3838" name="Group 286"/>
          <p:cNvGraphicFramePr>
            <a:graphicFrameLocks noGrp="1"/>
          </p:cNvGraphicFramePr>
          <p:nvPr/>
        </p:nvGraphicFramePr>
        <p:xfrm>
          <a:off x="5638800" y="4846320"/>
          <a:ext cx="2743200" cy="1097280"/>
        </p:xfrm>
        <a:graphic>
          <a:graphicData uri="http://schemas.openxmlformats.org/drawingml/2006/table">
            <a:tbl>
              <a:tblPr/>
              <a:tblGrid>
                <a:gridCol w="27432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Ceramic Insulators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Copper Coils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#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116010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839" name="Rectangle 287"/>
          <p:cNvSpPr>
            <a:spLocks noChangeArrowheads="1"/>
          </p:cNvSpPr>
          <p:nvPr/>
        </p:nvSpPr>
        <p:spPr bwMode="auto">
          <a:xfrm>
            <a:off x="6858000" y="228600"/>
            <a:ext cx="19415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/>
              <a:t>case </a:t>
            </a:r>
            <a:r>
              <a:rPr lang="en-US" altLang="zh-TW" dirty="0" smtClean="0"/>
              <a:t>sensitive</a:t>
            </a:r>
          </a:p>
          <a:p>
            <a:r>
              <a:rPr lang="en-US" altLang="zh-TW" dirty="0" smtClean="0"/>
              <a:t>without </a:t>
            </a:r>
            <a:r>
              <a:rPr lang="en-US" altLang="zh-TW" dirty="0"/>
              <a:t>wildcards</a:t>
            </a:r>
          </a:p>
        </p:txBody>
      </p:sp>
      <p:sp>
        <p:nvSpPr>
          <p:cNvPr id="12" name="Rectangle 287"/>
          <p:cNvSpPr>
            <a:spLocks noChangeArrowheads="1"/>
          </p:cNvSpPr>
          <p:nvPr/>
        </p:nvSpPr>
        <p:spPr bwMode="auto">
          <a:xfrm>
            <a:off x="3875976" y="4465320"/>
            <a:ext cx="6960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 smtClean="0"/>
              <a:t>19</a:t>
            </a:r>
            <a:r>
              <a:rPr lang="en-US" altLang="zh-TW" dirty="0" smtClean="0">
                <a:sym typeface="Symbol"/>
              </a:rPr>
              <a:t></a:t>
            </a:r>
            <a:r>
              <a:rPr lang="en-US" altLang="zh-TW" dirty="0" smtClean="0"/>
              <a:t>1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7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5C0B4-06D0-408F-94FA-C4D78B3B55AB}" type="slidenum">
              <a:rPr lang="en-US" altLang="zh-TW"/>
              <a:pPr/>
              <a:t>17</a:t>
            </a:fld>
            <a:endParaRPr lang="en-US" altLang="zh-TW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457200" y="381000"/>
            <a:ext cx="170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35. </a:t>
            </a:r>
            <a:r>
              <a:rPr lang="zh-TW" altLang="en-US"/>
              <a:t>比較字符串</a:t>
            </a:r>
          </a:p>
        </p:txBody>
      </p:sp>
      <p:graphicFrame>
        <p:nvGraphicFramePr>
          <p:cNvPr id="22613" name="Group 85"/>
          <p:cNvGraphicFramePr>
            <a:graphicFrameLocks noGrp="1"/>
          </p:cNvGraphicFramePr>
          <p:nvPr/>
        </p:nvGraphicFramePr>
        <p:xfrm>
          <a:off x="838200" y="838200"/>
          <a:ext cx="3581400" cy="732473"/>
        </p:xfrm>
        <a:graphic>
          <a:graphicData uri="http://schemas.openxmlformats.org/drawingml/2006/table">
            <a:tbl>
              <a:tblPr/>
              <a:tblGrid>
                <a:gridCol w="3581400"/>
              </a:tblGrid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=EXACT("</a:t>
                      </a: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abc","abc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=EXACT("</a:t>
                      </a: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abc","ABC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69" name="Rectangle 41"/>
          <p:cNvSpPr>
            <a:spLocks noChangeArrowheads="1"/>
          </p:cNvSpPr>
          <p:nvPr/>
        </p:nvSpPr>
        <p:spPr bwMode="auto">
          <a:xfrm>
            <a:off x="457200" y="1905000"/>
            <a:ext cx="1479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36. </a:t>
            </a:r>
            <a:r>
              <a:rPr lang="zh-TW" altLang="en-US"/>
              <a:t>格式輸出</a:t>
            </a:r>
          </a:p>
        </p:txBody>
      </p:sp>
      <p:graphicFrame>
        <p:nvGraphicFramePr>
          <p:cNvPr id="22653" name="Group 125"/>
          <p:cNvGraphicFramePr>
            <a:graphicFrameLocks noGrp="1"/>
          </p:cNvGraphicFramePr>
          <p:nvPr/>
        </p:nvGraphicFramePr>
        <p:xfrm>
          <a:off x="838200" y="2427288"/>
          <a:ext cx="5181600" cy="1097280"/>
        </p:xfrm>
        <a:graphic>
          <a:graphicData uri="http://schemas.openxmlformats.org/drawingml/2006/table">
            <a:tbl>
              <a:tblPr/>
              <a:tblGrid>
                <a:gridCol w="51816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=TEXT(2.715, "$0.00")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=TEXT("1991/4/15","mmmm dd, yyyy")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=TEXT(9,"00")&amp;":"&amp;TEXT(5,"00")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2635" name="Group 107"/>
          <p:cNvGraphicFramePr>
            <a:graphicFrameLocks noGrp="1"/>
          </p:cNvGraphicFramePr>
          <p:nvPr/>
        </p:nvGraphicFramePr>
        <p:xfrm>
          <a:off x="4800600" y="838200"/>
          <a:ext cx="2895600" cy="732473"/>
        </p:xfrm>
        <a:graphic>
          <a:graphicData uri="http://schemas.openxmlformats.org/drawingml/2006/table">
            <a:tbl>
              <a:tblPr/>
              <a:tblGrid>
                <a:gridCol w="1371600"/>
                <a:gridCol w="1524000"/>
              </a:tblGrid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真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相同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假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不同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2654" name="Group 126"/>
          <p:cNvGraphicFramePr>
            <a:graphicFrameLocks noGrp="1"/>
          </p:cNvGraphicFramePr>
          <p:nvPr/>
        </p:nvGraphicFramePr>
        <p:xfrm>
          <a:off x="6324600" y="2427288"/>
          <a:ext cx="1981200" cy="1097280"/>
        </p:xfrm>
        <a:graphic>
          <a:graphicData uri="http://schemas.openxmlformats.org/drawingml/2006/table">
            <a:tbl>
              <a:tblPr/>
              <a:tblGrid>
                <a:gridCol w="198120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$2.72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April 15, 1991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09:05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655" name="Rectangle 127"/>
          <p:cNvSpPr>
            <a:spLocks noChangeArrowheads="1"/>
          </p:cNvSpPr>
          <p:nvPr/>
        </p:nvSpPr>
        <p:spPr bwMode="auto">
          <a:xfrm>
            <a:off x="501650" y="3886200"/>
            <a:ext cx="193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37. </a:t>
            </a:r>
            <a:r>
              <a:rPr lang="zh-TW" altLang="en-US"/>
              <a:t>字符串轉數值</a:t>
            </a:r>
          </a:p>
        </p:txBody>
      </p:sp>
      <p:graphicFrame>
        <p:nvGraphicFramePr>
          <p:cNvPr id="22656" name="Group 128"/>
          <p:cNvGraphicFramePr>
            <a:graphicFrameLocks noGrp="1"/>
          </p:cNvGraphicFramePr>
          <p:nvPr/>
        </p:nvGraphicFramePr>
        <p:xfrm>
          <a:off x="838200" y="4419600"/>
          <a:ext cx="5181600" cy="1463040"/>
        </p:xfrm>
        <a:graphic>
          <a:graphicData uri="http://schemas.openxmlformats.org/drawingml/2006/table">
            <a:tbl>
              <a:tblPr/>
              <a:tblGrid>
                <a:gridCol w="5181600"/>
              </a:tblGrid>
              <a:tr h="220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=VALUE("$1,000")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=VALUE("1900/2/1")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=VALUE("12:00:00")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=VALUE("16:48:00")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VALUE("12:00:00")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2668" name="Group 140"/>
          <p:cNvGraphicFramePr>
            <a:graphicFrameLocks noGrp="1"/>
          </p:cNvGraphicFramePr>
          <p:nvPr/>
        </p:nvGraphicFramePr>
        <p:xfrm>
          <a:off x="6324600" y="4419600"/>
          <a:ext cx="2667000" cy="1463040"/>
        </p:xfrm>
        <a:graphic>
          <a:graphicData uri="http://schemas.openxmlformats.org/drawingml/2006/table">
            <a:tbl>
              <a:tblPr/>
              <a:tblGrid>
                <a:gridCol w="868363"/>
                <a:gridCol w="1798637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1000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1/1/1900+32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0.5 days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0.2 days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685" name="Rectangle 157"/>
          <p:cNvSpPr>
            <a:spLocks noChangeArrowheads="1"/>
          </p:cNvSpPr>
          <p:nvPr/>
        </p:nvSpPr>
        <p:spPr bwMode="auto">
          <a:xfrm>
            <a:off x="2438400" y="5943600"/>
            <a:ext cx="1843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latin typeface="Verdana" pitchFamily="34" charset="0"/>
              </a:rPr>
              <a:t>=4 hrs 48 min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8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C9A8-92EF-4969-A143-67531A8493FD}" type="slidenum">
              <a:rPr lang="en-US" altLang="zh-TW"/>
              <a:pPr/>
              <a:t>18</a:t>
            </a:fld>
            <a:endParaRPr lang="en-US" altLang="zh-TW"/>
          </a:p>
        </p:txBody>
      </p:sp>
      <p:graphicFrame>
        <p:nvGraphicFramePr>
          <p:cNvPr id="21881" name="Group 377"/>
          <p:cNvGraphicFramePr>
            <a:graphicFrameLocks noGrp="1"/>
          </p:cNvGraphicFramePr>
          <p:nvPr/>
        </p:nvGraphicFramePr>
        <p:xfrm>
          <a:off x="6477000" y="152400"/>
          <a:ext cx="2530475" cy="1097280"/>
        </p:xfrm>
        <a:graphic>
          <a:graphicData uri="http://schemas.openxmlformats.org/drawingml/2006/table">
            <a:tbl>
              <a:tblPr/>
              <a:tblGrid>
                <a:gridCol w="533400"/>
                <a:gridCol w="199707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Margin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Profit Margin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604" name="Rectangle 100"/>
          <p:cNvSpPr>
            <a:spLocks noChangeArrowheads="1"/>
          </p:cNvSpPr>
          <p:nvPr/>
        </p:nvSpPr>
        <p:spPr bwMode="auto">
          <a:xfrm>
            <a:off x="381000" y="1081087"/>
            <a:ext cx="4046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>
                <a:latin typeface="Verdana" pitchFamily="34" charset="0"/>
              </a:rPr>
              <a:t>38. </a:t>
            </a:r>
            <a:r>
              <a:rPr lang="zh-TW" altLang="en-US" dirty="0">
                <a:latin typeface="Verdana" pitchFamily="34" charset="0"/>
              </a:rPr>
              <a:t>找尋</a:t>
            </a:r>
            <a:r>
              <a:rPr lang="en-US" altLang="zh-TW" dirty="0">
                <a:latin typeface="Verdana" pitchFamily="34" charset="0"/>
              </a:rPr>
              <a:t>(</a:t>
            </a:r>
            <a:r>
              <a:rPr lang="zh-TW" altLang="en-US" dirty="0">
                <a:latin typeface="Verdana" pitchFamily="34" charset="0"/>
              </a:rPr>
              <a:t>目標，搜索範圍，開始位置</a:t>
            </a:r>
            <a:r>
              <a:rPr lang="en-US" altLang="zh-TW" dirty="0">
                <a:latin typeface="Verdana" pitchFamily="34" charset="0"/>
              </a:rPr>
              <a:t>)</a:t>
            </a:r>
          </a:p>
        </p:txBody>
      </p:sp>
      <p:graphicFrame>
        <p:nvGraphicFramePr>
          <p:cNvPr id="21909" name="Group 405"/>
          <p:cNvGraphicFramePr>
            <a:graphicFrameLocks noGrp="1"/>
          </p:cNvGraphicFramePr>
          <p:nvPr/>
        </p:nvGraphicFramePr>
        <p:xfrm>
          <a:off x="457200" y="1432560"/>
          <a:ext cx="6326188" cy="1463040"/>
        </p:xfrm>
        <a:graphic>
          <a:graphicData uri="http://schemas.openxmlformats.org/drawingml/2006/table">
            <a:tbl>
              <a:tblPr/>
              <a:tblGrid>
                <a:gridCol w="6326188"/>
              </a:tblGrid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=SEARCH("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e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","Statements",6)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=SEARCH("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E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","Statements",6)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=SEARCH(A1,A2)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=SEARCH("</a:t>
                      </a: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ch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*n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", "Cheong")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949" name="Group 445"/>
          <p:cNvGraphicFramePr>
            <a:graphicFrameLocks noGrp="1"/>
          </p:cNvGraphicFramePr>
          <p:nvPr/>
        </p:nvGraphicFramePr>
        <p:xfrm>
          <a:off x="7010400" y="1447800"/>
          <a:ext cx="1979613" cy="1463040"/>
        </p:xfrm>
        <a:graphic>
          <a:graphicData uri="http://schemas.openxmlformats.org/drawingml/2006/table">
            <a:tbl>
              <a:tblPr/>
              <a:tblGrid>
                <a:gridCol w="1979613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8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890" name="Rectangle 386"/>
          <p:cNvSpPr>
            <a:spLocks noChangeArrowheads="1"/>
          </p:cNvSpPr>
          <p:nvPr/>
        </p:nvSpPr>
        <p:spPr bwMode="auto">
          <a:xfrm>
            <a:off x="876355" y="0"/>
            <a:ext cx="209544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38. SEARCH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non</a:t>
            </a:r>
            <a:r>
              <a:rPr lang="en-US" altLang="zh-TW" dirty="0" smtClean="0"/>
              <a:t>-case sensitive</a:t>
            </a:r>
          </a:p>
          <a:p>
            <a:r>
              <a:rPr lang="en-US" altLang="zh-TW" dirty="0" smtClean="0"/>
              <a:t>with </a:t>
            </a:r>
            <a:r>
              <a:rPr lang="en-US" altLang="zh-TW" dirty="0" smtClean="0">
                <a:solidFill>
                  <a:srgbClr val="FF0000"/>
                </a:solidFill>
              </a:rPr>
              <a:t>wildcards(?*)</a:t>
            </a:r>
            <a:endParaRPr lang="en-US" altLang="zh-TW" dirty="0">
              <a:solidFill>
                <a:srgbClr val="FF0000"/>
              </a:solidFill>
            </a:endParaRPr>
          </a:p>
        </p:txBody>
      </p:sp>
      <p:graphicFrame>
        <p:nvGraphicFramePr>
          <p:cNvPr id="21929" name="Group 425"/>
          <p:cNvGraphicFramePr>
            <a:graphicFrameLocks noGrp="1"/>
          </p:cNvGraphicFramePr>
          <p:nvPr/>
        </p:nvGraphicFramePr>
        <p:xfrm>
          <a:off x="457200" y="3474720"/>
          <a:ext cx="6326188" cy="1097280"/>
        </p:xfrm>
        <a:graphic>
          <a:graphicData uri="http://schemas.openxmlformats.org/drawingml/2006/table">
            <a:tbl>
              <a:tblPr/>
              <a:tblGrid>
                <a:gridCol w="6326188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=REPLACE("Profit Margin",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8, 6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"Amount")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=REPLACE(A2,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8,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"</a:t>
                      </a: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Ga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=REPLACE(A2,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SEARCH(A1,A2)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LEN(A1), "Loss")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950" name="Group 446"/>
          <p:cNvGraphicFramePr>
            <a:graphicFrameLocks noGrp="1"/>
          </p:cNvGraphicFramePr>
          <p:nvPr/>
        </p:nvGraphicFramePr>
        <p:xfrm>
          <a:off x="7010400" y="3474720"/>
          <a:ext cx="1979613" cy="1097280"/>
        </p:xfrm>
        <a:graphic>
          <a:graphicData uri="http://schemas.openxmlformats.org/drawingml/2006/table">
            <a:tbl>
              <a:tblPr/>
              <a:tblGrid>
                <a:gridCol w="1979613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Profit Amount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Profit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Gain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Profit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Loss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951" name="Rectangle 447"/>
          <p:cNvSpPr>
            <a:spLocks noChangeArrowheads="1"/>
          </p:cNvSpPr>
          <p:nvPr/>
        </p:nvSpPr>
        <p:spPr bwMode="auto">
          <a:xfrm>
            <a:off x="381000" y="3105388"/>
            <a:ext cx="59404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 smtClean="0">
                <a:latin typeface="Verdana" pitchFamily="34" charset="0"/>
              </a:rPr>
              <a:t>39. </a:t>
            </a:r>
            <a:r>
              <a:rPr lang="zh-TW" altLang="en-US" dirty="0" smtClean="0">
                <a:latin typeface="Verdana" pitchFamily="34" charset="0"/>
              </a:rPr>
              <a:t>找尋取代</a:t>
            </a:r>
            <a:r>
              <a:rPr lang="en-US" altLang="zh-TW" dirty="0" smtClean="0">
                <a:latin typeface="Verdana" pitchFamily="34" charset="0"/>
              </a:rPr>
              <a:t>(old-text</a:t>
            </a:r>
            <a:r>
              <a:rPr lang="zh-TW" altLang="en-US" dirty="0" smtClean="0">
                <a:latin typeface="Verdana" pitchFamily="34" charset="0"/>
              </a:rPr>
              <a:t>，開始</a:t>
            </a:r>
            <a:r>
              <a:rPr lang="zh-TW" altLang="en-US" dirty="0" smtClean="0">
                <a:latin typeface="Verdana" pitchFamily="34" charset="0"/>
              </a:rPr>
              <a:t>位置，長度</a:t>
            </a:r>
            <a:r>
              <a:rPr lang="en-US" altLang="zh-TW" dirty="0" smtClean="0">
                <a:latin typeface="Verdana" pitchFamily="34" charset="0"/>
              </a:rPr>
              <a:t>n</a:t>
            </a:r>
            <a:r>
              <a:rPr lang="zh-TW" altLang="en-US" dirty="0" smtClean="0">
                <a:latin typeface="Verdana" pitchFamily="34" charset="0"/>
              </a:rPr>
              <a:t>，</a:t>
            </a:r>
            <a:r>
              <a:rPr lang="en-US" altLang="zh-TW" dirty="0" smtClean="0">
                <a:latin typeface="Verdana" pitchFamily="34" charset="0"/>
              </a:rPr>
              <a:t>new-text</a:t>
            </a:r>
            <a:r>
              <a:rPr lang="en-US" altLang="zh-TW" dirty="0" smtClean="0">
                <a:latin typeface="Verdana" pitchFamily="34" charset="0"/>
              </a:rPr>
              <a:t>)</a:t>
            </a:r>
            <a:endParaRPr lang="en-US" altLang="zh-TW" dirty="0">
              <a:latin typeface="Verdana" pitchFamily="34" charset="0"/>
            </a:endParaRPr>
          </a:p>
        </p:txBody>
      </p:sp>
      <p:graphicFrame>
        <p:nvGraphicFramePr>
          <p:cNvPr id="21976" name="Group 472"/>
          <p:cNvGraphicFramePr>
            <a:graphicFrameLocks noGrp="1"/>
          </p:cNvGraphicFramePr>
          <p:nvPr/>
        </p:nvGraphicFramePr>
        <p:xfrm>
          <a:off x="457200" y="5074920"/>
          <a:ext cx="6326188" cy="1097280"/>
        </p:xfrm>
        <a:graphic>
          <a:graphicData uri="http://schemas.openxmlformats.org/drawingml/2006/table">
            <a:tbl>
              <a:tblPr/>
              <a:tblGrid>
                <a:gridCol w="6326188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=CHOOSE(3,A3,A4,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A5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,A6)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=SUM(A2:CHOOSE(2,A3,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A4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,A5))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=SUM(CHOOSE(2,A1:A2,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A3:A4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,A5:A6))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965" name="Rectangle 461"/>
          <p:cNvSpPr>
            <a:spLocks noChangeArrowheads="1"/>
          </p:cNvSpPr>
          <p:nvPr/>
        </p:nvSpPr>
        <p:spPr bwMode="auto">
          <a:xfrm>
            <a:off x="381000" y="4736782"/>
            <a:ext cx="3089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>
                <a:latin typeface="Verdana" pitchFamily="34" charset="0"/>
              </a:rPr>
              <a:t>40. </a:t>
            </a:r>
            <a:r>
              <a:rPr lang="zh-TW" altLang="en-US" dirty="0">
                <a:latin typeface="Verdana" pitchFamily="34" charset="0"/>
              </a:rPr>
              <a:t>選擇</a:t>
            </a:r>
            <a:r>
              <a:rPr lang="en-US" altLang="zh-TW" dirty="0">
                <a:latin typeface="Verdana" pitchFamily="34" charset="0"/>
              </a:rPr>
              <a:t>(n,</a:t>
            </a:r>
            <a:r>
              <a:rPr lang="zh-TW" altLang="en-US" dirty="0">
                <a:latin typeface="Verdana" pitchFamily="34" charset="0"/>
              </a:rPr>
              <a:t>選項</a:t>
            </a:r>
            <a:r>
              <a:rPr lang="en-US" altLang="zh-TW" dirty="0">
                <a:latin typeface="Verdana" pitchFamily="34" charset="0"/>
              </a:rPr>
              <a:t>1,</a:t>
            </a:r>
            <a:r>
              <a:rPr lang="zh-TW" altLang="en-US" dirty="0">
                <a:latin typeface="Verdana" pitchFamily="34" charset="0"/>
              </a:rPr>
              <a:t>選項</a:t>
            </a:r>
            <a:r>
              <a:rPr lang="en-US" altLang="zh-TW" dirty="0">
                <a:latin typeface="Verdana" pitchFamily="34" charset="0"/>
              </a:rPr>
              <a:t>2,…)</a:t>
            </a:r>
          </a:p>
        </p:txBody>
      </p:sp>
      <p:graphicFrame>
        <p:nvGraphicFramePr>
          <p:cNvPr id="21995" name="Group 491"/>
          <p:cNvGraphicFramePr>
            <a:graphicFrameLocks noGrp="1"/>
          </p:cNvGraphicFramePr>
          <p:nvPr/>
        </p:nvGraphicFramePr>
        <p:xfrm>
          <a:off x="7011987" y="5074920"/>
          <a:ext cx="1979613" cy="1097280"/>
        </p:xfrm>
        <a:graphic>
          <a:graphicData uri="http://schemas.openxmlformats.org/drawingml/2006/table">
            <a:tbl>
              <a:tblPr/>
              <a:tblGrid>
                <a:gridCol w="1979613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A5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=SUM(A2: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A4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=SUM(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A3:A4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6" name="直線接點 15"/>
          <p:cNvCxnSpPr/>
          <p:nvPr/>
        </p:nvCxnSpPr>
        <p:spPr bwMode="auto">
          <a:xfrm>
            <a:off x="2971800" y="1371600"/>
            <a:ext cx="0" cy="914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直線接點 16"/>
          <p:cNvCxnSpPr/>
          <p:nvPr/>
        </p:nvCxnSpPr>
        <p:spPr bwMode="auto">
          <a:xfrm>
            <a:off x="7772400" y="838200"/>
            <a:ext cx="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386"/>
          <p:cNvSpPr>
            <a:spLocks noChangeArrowheads="1"/>
          </p:cNvSpPr>
          <p:nvPr/>
        </p:nvSpPr>
        <p:spPr bwMode="auto">
          <a:xfrm>
            <a:off x="3087643" y="0"/>
            <a:ext cx="194155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33. FIND</a:t>
            </a:r>
          </a:p>
          <a:p>
            <a:r>
              <a:rPr lang="en-US" altLang="zh-TW" dirty="0" smtClean="0"/>
              <a:t>case sensitive</a:t>
            </a:r>
          </a:p>
          <a:p>
            <a:r>
              <a:rPr lang="en-US" altLang="zh-TW" dirty="0" smtClean="0"/>
              <a:t>without </a:t>
            </a:r>
            <a:r>
              <a:rPr lang="en-US" altLang="zh-TW" dirty="0">
                <a:solidFill>
                  <a:srgbClr val="FF0000"/>
                </a:solidFill>
              </a:rPr>
              <a:t>wildcards</a:t>
            </a:r>
          </a:p>
        </p:txBody>
      </p:sp>
      <p:cxnSp>
        <p:nvCxnSpPr>
          <p:cNvPr id="23" name="直線接點 22"/>
          <p:cNvCxnSpPr/>
          <p:nvPr/>
        </p:nvCxnSpPr>
        <p:spPr bwMode="auto">
          <a:xfrm>
            <a:off x="2667000" y="3429000"/>
            <a:ext cx="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142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52BF6-FFEE-4545-B22A-D964D08BDD31}" type="slidenum">
              <a:rPr lang="en-US" altLang="zh-TW"/>
              <a:pPr/>
              <a:t>19</a:t>
            </a:fld>
            <a:endParaRPr lang="en-US" altLang="zh-TW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57200" y="381000"/>
            <a:ext cx="234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41. </a:t>
            </a:r>
            <a:r>
              <a:rPr lang="zh-TW" altLang="en-US"/>
              <a:t>邏輯表</a:t>
            </a:r>
            <a:r>
              <a:rPr lang="en-US" altLang="zh-TW"/>
              <a:t>Truth table</a:t>
            </a:r>
          </a:p>
        </p:txBody>
      </p:sp>
      <p:graphicFrame>
        <p:nvGraphicFramePr>
          <p:cNvPr id="20860" name="Group 380"/>
          <p:cNvGraphicFramePr>
            <a:graphicFrameLocks noGrp="1"/>
          </p:cNvGraphicFramePr>
          <p:nvPr/>
        </p:nvGraphicFramePr>
        <p:xfrm>
          <a:off x="838200" y="914400"/>
          <a:ext cx="2376488" cy="1097280"/>
        </p:xfrm>
        <a:graphic>
          <a:graphicData uri="http://schemas.openxmlformats.org/drawingml/2006/table">
            <a:tbl>
              <a:tblPr/>
              <a:tblGrid>
                <a:gridCol w="792163"/>
                <a:gridCol w="792162"/>
                <a:gridCol w="792163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AND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659" name="Rectangle 179"/>
          <p:cNvSpPr>
            <a:spLocks noChangeArrowheads="1"/>
          </p:cNvSpPr>
          <p:nvPr/>
        </p:nvSpPr>
        <p:spPr bwMode="auto">
          <a:xfrm>
            <a:off x="457200" y="2362200"/>
            <a:ext cx="346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42. </a:t>
            </a:r>
            <a:r>
              <a:rPr lang="zh-TW" altLang="en-US"/>
              <a:t>邏輯運算子</a:t>
            </a:r>
            <a:r>
              <a:rPr lang="en-US" altLang="zh-TW"/>
              <a:t>Logical operators</a:t>
            </a:r>
          </a:p>
        </p:txBody>
      </p:sp>
      <p:graphicFrame>
        <p:nvGraphicFramePr>
          <p:cNvPr id="20935" name="Group 455"/>
          <p:cNvGraphicFramePr>
            <a:graphicFrameLocks noGrp="1"/>
          </p:cNvGraphicFramePr>
          <p:nvPr/>
        </p:nvGraphicFramePr>
        <p:xfrm>
          <a:off x="838200" y="2819400"/>
          <a:ext cx="3895725" cy="3291840"/>
        </p:xfrm>
        <a:graphic>
          <a:graphicData uri="http://schemas.openxmlformats.org/drawingml/2006/table">
            <a:tbl>
              <a:tblPr/>
              <a:tblGrid>
                <a:gridCol w="389572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=AND(1&lt;10,2&lt;10)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=AND(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1&gt;10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,2&lt;10,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3&gt;10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=AND(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1&gt;10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2&gt;10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=OR(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1&gt;10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,"ABC"="abc")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=OR(1&lt;10,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2&gt;10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=OR(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1&gt;10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2&gt;10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=NOT(1=1)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=NOT(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1&lt;&gt;1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=AND(5=5,OR(1&lt;10,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2&lt;10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774" name="Rectangle 294"/>
          <p:cNvSpPr>
            <a:spLocks noChangeArrowheads="1"/>
          </p:cNvSpPr>
          <p:nvPr/>
        </p:nvSpPr>
        <p:spPr bwMode="auto">
          <a:xfrm>
            <a:off x="6553200" y="2819400"/>
            <a:ext cx="208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(1&lt;10) and (2&lt;10) </a:t>
            </a:r>
          </a:p>
        </p:txBody>
      </p:sp>
      <p:sp>
        <p:nvSpPr>
          <p:cNvPr id="20775" name="Rectangle 295"/>
          <p:cNvSpPr>
            <a:spLocks noChangeArrowheads="1"/>
          </p:cNvSpPr>
          <p:nvPr/>
        </p:nvSpPr>
        <p:spPr bwMode="auto">
          <a:xfrm>
            <a:off x="6553200" y="3505200"/>
            <a:ext cx="1911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(1&gt;10) or (2&lt;10) </a:t>
            </a:r>
          </a:p>
        </p:txBody>
      </p:sp>
      <p:sp>
        <p:nvSpPr>
          <p:cNvPr id="20776" name="Rectangle 296"/>
          <p:cNvSpPr>
            <a:spLocks noChangeArrowheads="1"/>
          </p:cNvSpPr>
          <p:nvPr/>
        </p:nvSpPr>
        <p:spPr bwMode="auto">
          <a:xfrm>
            <a:off x="6572250" y="4967288"/>
            <a:ext cx="1123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negation </a:t>
            </a:r>
          </a:p>
        </p:txBody>
      </p:sp>
      <p:graphicFrame>
        <p:nvGraphicFramePr>
          <p:cNvPr id="20809" name="Group 329"/>
          <p:cNvGraphicFramePr>
            <a:graphicFrameLocks noGrp="1"/>
          </p:cNvGraphicFramePr>
          <p:nvPr/>
        </p:nvGraphicFramePr>
        <p:xfrm>
          <a:off x="6872288" y="914400"/>
          <a:ext cx="1585912" cy="1097280"/>
        </p:xfrm>
        <a:graphic>
          <a:graphicData uri="http://schemas.openxmlformats.org/drawingml/2006/table">
            <a:tbl>
              <a:tblPr/>
              <a:tblGrid>
                <a:gridCol w="792162"/>
                <a:gridCol w="79375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NOT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859" name="Group 379"/>
          <p:cNvGraphicFramePr>
            <a:graphicFrameLocks noGrp="1"/>
          </p:cNvGraphicFramePr>
          <p:nvPr/>
        </p:nvGraphicFramePr>
        <p:xfrm>
          <a:off x="3870325" y="914400"/>
          <a:ext cx="2378075" cy="1097280"/>
        </p:xfrm>
        <a:graphic>
          <a:graphicData uri="http://schemas.openxmlformats.org/drawingml/2006/table">
            <a:tbl>
              <a:tblPr/>
              <a:tblGrid>
                <a:gridCol w="793750"/>
                <a:gridCol w="792163"/>
                <a:gridCol w="792162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OR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889" name="Group 409"/>
          <p:cNvGraphicFramePr>
            <a:graphicFrameLocks noGrp="1"/>
          </p:cNvGraphicFramePr>
          <p:nvPr/>
        </p:nvGraphicFramePr>
        <p:xfrm>
          <a:off x="1616075" y="1250950"/>
          <a:ext cx="1584325" cy="731520"/>
        </p:xfrm>
        <a:graphic>
          <a:graphicData uri="http://schemas.openxmlformats.org/drawingml/2006/table">
            <a:tbl>
              <a:tblPr/>
              <a:tblGrid>
                <a:gridCol w="792163"/>
                <a:gridCol w="792162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918" name="Group 438"/>
          <p:cNvGraphicFramePr>
            <a:graphicFrameLocks noGrp="1"/>
          </p:cNvGraphicFramePr>
          <p:nvPr/>
        </p:nvGraphicFramePr>
        <p:xfrm>
          <a:off x="4648200" y="1295400"/>
          <a:ext cx="1584325" cy="731520"/>
        </p:xfrm>
        <a:graphic>
          <a:graphicData uri="http://schemas.openxmlformats.org/drawingml/2006/table">
            <a:tbl>
              <a:tblPr/>
              <a:tblGrid>
                <a:gridCol w="792163"/>
                <a:gridCol w="792162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934" name="Group 454"/>
          <p:cNvGraphicFramePr>
            <a:graphicFrameLocks noGrp="1"/>
          </p:cNvGraphicFramePr>
          <p:nvPr/>
        </p:nvGraphicFramePr>
        <p:xfrm>
          <a:off x="7664450" y="1295400"/>
          <a:ext cx="793750" cy="731520"/>
        </p:xfrm>
        <a:graphic>
          <a:graphicData uri="http://schemas.openxmlformats.org/drawingml/2006/table">
            <a:tbl>
              <a:tblPr/>
              <a:tblGrid>
                <a:gridCol w="7937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976" name="Group 496"/>
          <p:cNvGraphicFramePr>
            <a:graphicFrameLocks noGrp="1"/>
          </p:cNvGraphicFramePr>
          <p:nvPr/>
        </p:nvGraphicFramePr>
        <p:xfrm>
          <a:off x="5064125" y="2819400"/>
          <a:ext cx="1336675" cy="1828800"/>
        </p:xfrm>
        <a:graphic>
          <a:graphicData uri="http://schemas.openxmlformats.org/drawingml/2006/table">
            <a:tbl>
              <a:tblPr/>
              <a:tblGrid>
                <a:gridCol w="1336675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996" name="Group 516"/>
          <p:cNvGraphicFramePr>
            <a:graphicFrameLocks noGrp="1"/>
          </p:cNvGraphicFramePr>
          <p:nvPr/>
        </p:nvGraphicFramePr>
        <p:xfrm>
          <a:off x="5064125" y="4648200"/>
          <a:ext cx="1336675" cy="1463040"/>
        </p:xfrm>
        <a:graphic>
          <a:graphicData uri="http://schemas.openxmlformats.org/drawingml/2006/table">
            <a:tbl>
              <a:tblPr/>
              <a:tblGrid>
                <a:gridCol w="1336675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74" grpId="0"/>
      <p:bldP spid="20775" grpId="0"/>
      <p:bldP spid="2077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73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4698-8E8D-4104-B906-C9A0BC7BEE9E}" type="slidenum">
              <a:rPr lang="en-US" altLang="zh-TW"/>
              <a:pPr/>
              <a:t>20</a:t>
            </a:fld>
            <a:endParaRPr lang="en-US" altLang="zh-TW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457200" y="381000"/>
            <a:ext cx="304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43. </a:t>
            </a:r>
            <a:r>
              <a:rPr lang="zh-TW" altLang="en-US"/>
              <a:t>潤年測試</a:t>
            </a:r>
            <a:r>
              <a:rPr lang="en-US" altLang="zh-TW"/>
              <a:t>Leap Year Test</a:t>
            </a:r>
          </a:p>
        </p:txBody>
      </p:sp>
      <p:graphicFrame>
        <p:nvGraphicFramePr>
          <p:cNvPr id="28840" name="Group 168"/>
          <p:cNvGraphicFramePr>
            <a:graphicFrameLocks noGrp="1"/>
          </p:cNvGraphicFramePr>
          <p:nvPr/>
        </p:nvGraphicFramePr>
        <p:xfrm>
          <a:off x="990600" y="914400"/>
          <a:ext cx="7772400" cy="1463040"/>
        </p:xfrm>
        <a:graphic>
          <a:graphicData uri="http://schemas.openxmlformats.org/drawingml/2006/table">
            <a:tbl>
              <a:tblPr/>
              <a:tblGrid>
                <a:gridCol w="288925"/>
                <a:gridCol w="1157288"/>
                <a:gridCol w="3049587"/>
                <a:gridCol w="32766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1980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Leap Year 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779" name="Rectangle 107"/>
          <p:cNvSpPr>
            <a:spLocks noChangeArrowheads="1"/>
          </p:cNvSpPr>
          <p:nvPr/>
        </p:nvSpPr>
        <p:spPr bwMode="auto">
          <a:xfrm>
            <a:off x="914400" y="2528888"/>
            <a:ext cx="109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zh-TW" altLang="en-US"/>
              <a:t>潤年二月</a:t>
            </a:r>
          </a:p>
        </p:txBody>
      </p:sp>
      <p:graphicFrame>
        <p:nvGraphicFramePr>
          <p:cNvPr id="28884" name="Group 212"/>
          <p:cNvGraphicFramePr>
            <a:graphicFrameLocks noGrp="1"/>
          </p:cNvGraphicFramePr>
          <p:nvPr/>
        </p:nvGraphicFramePr>
        <p:xfrm>
          <a:off x="990600" y="2971800"/>
          <a:ext cx="4038600" cy="365760"/>
        </p:xfrm>
        <a:graphic>
          <a:graphicData uri="http://schemas.openxmlformats.org/drawingml/2006/table">
            <a:tbl>
              <a:tblPr/>
              <a:tblGrid>
                <a:gridCol w="40386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=IF(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OR(B1,AND(B2,B3))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,29,28)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812" name="Rectangle 140"/>
          <p:cNvSpPr>
            <a:spLocks noChangeArrowheads="1"/>
          </p:cNvSpPr>
          <p:nvPr/>
        </p:nvSpPr>
        <p:spPr bwMode="auto">
          <a:xfrm>
            <a:off x="457200" y="4310063"/>
            <a:ext cx="2101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44. TRUE / FALSE</a:t>
            </a:r>
          </a:p>
        </p:txBody>
      </p:sp>
      <p:graphicFrame>
        <p:nvGraphicFramePr>
          <p:cNvPr id="28839" name="Group 167"/>
          <p:cNvGraphicFramePr>
            <a:graphicFrameLocks noGrp="1"/>
          </p:cNvGraphicFramePr>
          <p:nvPr/>
        </p:nvGraphicFramePr>
        <p:xfrm>
          <a:off x="990600" y="4832350"/>
          <a:ext cx="3846513" cy="731520"/>
        </p:xfrm>
        <a:graphic>
          <a:graphicData uri="http://schemas.openxmlformats.org/drawingml/2006/table">
            <a:tbl>
              <a:tblPr/>
              <a:tblGrid>
                <a:gridCol w="2400300"/>
                <a:gridCol w="1446213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=TRUE()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TRUE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=FALSE()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FALSE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8861" name="Group 189"/>
          <p:cNvGraphicFramePr>
            <a:graphicFrameLocks noGrp="1"/>
          </p:cNvGraphicFramePr>
          <p:nvPr/>
        </p:nvGraphicFramePr>
        <p:xfrm>
          <a:off x="2438400" y="1295400"/>
          <a:ext cx="3049588" cy="1097280"/>
        </p:xfrm>
        <a:graphic>
          <a:graphicData uri="http://schemas.openxmlformats.org/drawingml/2006/table">
            <a:tbl>
              <a:tblPr/>
              <a:tblGrid>
                <a:gridCol w="3049588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=MOD(A1,400)=0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=MOD(A1,4)=0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=MOD(A1,100)&lt;&gt;0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862" name="Rectangle 190"/>
          <p:cNvSpPr>
            <a:spLocks noChangeArrowheads="1"/>
          </p:cNvSpPr>
          <p:nvPr/>
        </p:nvSpPr>
        <p:spPr bwMode="auto">
          <a:xfrm>
            <a:off x="5562600" y="1676400"/>
            <a:ext cx="241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3300"/>
                </a:solidFill>
              </a:rPr>
              <a:t>=OR(B1,AND(B2,B3))</a:t>
            </a:r>
          </a:p>
        </p:txBody>
      </p:sp>
      <p:graphicFrame>
        <p:nvGraphicFramePr>
          <p:cNvPr id="28885" name="Group 213"/>
          <p:cNvGraphicFramePr>
            <a:graphicFrameLocks noGrp="1"/>
          </p:cNvGraphicFramePr>
          <p:nvPr/>
        </p:nvGraphicFramePr>
        <p:xfrm>
          <a:off x="5334000" y="2971800"/>
          <a:ext cx="3429000" cy="365760"/>
        </p:xfrm>
        <a:graphic>
          <a:graphicData uri="http://schemas.openxmlformats.org/drawingml/2006/table">
            <a:tbl>
              <a:tblPr/>
              <a:tblGrid>
                <a:gridCol w="815975"/>
                <a:gridCol w="2613025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=B1 or (B2 and B3)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880" name="Rectangle 208"/>
          <p:cNvSpPr>
            <a:spLocks noChangeArrowheads="1"/>
          </p:cNvSpPr>
          <p:nvPr/>
        </p:nvSpPr>
        <p:spPr bwMode="auto">
          <a:xfrm>
            <a:off x="1371600" y="3473450"/>
            <a:ext cx="5943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zh-TW">
                <a:solidFill>
                  <a:srgbClr val="FF3300"/>
                </a:solidFill>
                <a:latin typeface="Verdana" pitchFamily="34" charset="0"/>
              </a:rPr>
              <a:t>=OR(MOD(A1,400)=0,</a:t>
            </a:r>
          </a:p>
          <a:p>
            <a:pPr algn="l"/>
            <a:r>
              <a:rPr lang="en-US" altLang="zh-TW">
                <a:solidFill>
                  <a:srgbClr val="FF3300"/>
                </a:solidFill>
                <a:latin typeface="Verdana" pitchFamily="34" charset="0"/>
              </a:rPr>
              <a:t>	AND(MOD(A1,4)=0,MOD(A1,100)&lt;&gt;0))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62" grpId="0"/>
      <p:bldP spid="2888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107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905C-C99C-49B9-8E6C-C39972E25196}" type="slidenum">
              <a:rPr lang="en-US" altLang="zh-TW"/>
              <a:pPr/>
              <a:t>21</a:t>
            </a:fld>
            <a:endParaRPr lang="en-US" altLang="zh-TW"/>
          </a:p>
        </p:txBody>
      </p:sp>
      <p:graphicFrame>
        <p:nvGraphicFramePr>
          <p:cNvPr id="28109" name="Group 461"/>
          <p:cNvGraphicFramePr>
            <a:graphicFrameLocks noGrp="1"/>
          </p:cNvGraphicFramePr>
          <p:nvPr/>
        </p:nvGraphicFramePr>
        <p:xfrm>
          <a:off x="762000" y="190500"/>
          <a:ext cx="4724400" cy="4389120"/>
        </p:xfrm>
        <a:graphic>
          <a:graphicData uri="http://schemas.openxmlformats.org/drawingml/2006/table">
            <a:tbl>
              <a:tblPr/>
              <a:tblGrid>
                <a:gridCol w="688975"/>
                <a:gridCol w="1058863"/>
                <a:gridCol w="1452562"/>
                <a:gridCol w="1524000"/>
              </a:tblGrid>
              <a:tr h="209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小於或等於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Frequency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9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046" name="Rectangle 398"/>
          <p:cNvSpPr>
            <a:spLocks noChangeArrowheads="1"/>
          </p:cNvSpPr>
          <p:nvPr/>
        </p:nvSpPr>
        <p:spPr bwMode="auto">
          <a:xfrm>
            <a:off x="228600" y="4648200"/>
            <a:ext cx="1554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  <a:ea typeface="細明體" pitchFamily="49" charset="-120"/>
                <a:cs typeface="Times New Roman" pitchFamily="18" charset="0"/>
              </a:rPr>
              <a:t>45. </a:t>
            </a:r>
            <a:r>
              <a:rPr lang="zh-TW" altLang="en-US">
                <a:latin typeface="Verdana" pitchFamily="34" charset="0"/>
                <a:ea typeface="細明體" pitchFamily="49" charset="-120"/>
                <a:cs typeface="Times New Roman" pitchFamily="18" charset="0"/>
              </a:rPr>
              <a:t>統計資料</a:t>
            </a:r>
            <a:endParaRPr lang="zh-TW" altLang="en-US">
              <a:ea typeface="細明體" pitchFamily="49" charset="-120"/>
              <a:cs typeface="Times New Roman" pitchFamily="18" charset="0"/>
            </a:endParaRPr>
          </a:p>
        </p:txBody>
      </p:sp>
      <p:graphicFrame>
        <p:nvGraphicFramePr>
          <p:cNvPr id="28196" name="Group 548"/>
          <p:cNvGraphicFramePr>
            <a:graphicFrameLocks noGrp="1"/>
          </p:cNvGraphicFramePr>
          <p:nvPr/>
        </p:nvGraphicFramePr>
        <p:xfrm>
          <a:off x="703263" y="5076825"/>
          <a:ext cx="7983537" cy="1097280"/>
        </p:xfrm>
        <a:graphic>
          <a:graphicData uri="http://schemas.openxmlformats.org/drawingml/2006/table">
            <a:tbl>
              <a:tblPr/>
              <a:tblGrid>
                <a:gridCol w="3716337"/>
                <a:gridCol w="1676400"/>
                <a:gridCol w="2590800"/>
              </a:tblGrid>
              <a:tr h="185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=MEDIAN(A1:A50)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中位數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=MODE(A1:A50)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出現次數最多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=FREQUENCY(A1:E10,10)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數值≤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10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出現次數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108" name="Rectangle 460"/>
          <p:cNvSpPr>
            <a:spLocks noChangeArrowheads="1"/>
          </p:cNvSpPr>
          <p:nvPr/>
        </p:nvSpPr>
        <p:spPr bwMode="auto">
          <a:xfrm>
            <a:off x="5486400" y="928687"/>
            <a:ext cx="325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3300"/>
                </a:solidFill>
              </a:rPr>
              <a:t>=FREQUENCY(</a:t>
            </a:r>
            <a:r>
              <a:rPr lang="en-US" altLang="zh-TW" dirty="0"/>
              <a:t>A</a:t>
            </a:r>
            <a:r>
              <a:rPr lang="en-US" altLang="zh-TW" dirty="0">
                <a:solidFill>
                  <a:srgbClr val="FF3300"/>
                </a:solidFill>
              </a:rPr>
              <a:t>$</a:t>
            </a:r>
            <a:r>
              <a:rPr lang="en-US" altLang="zh-TW" dirty="0"/>
              <a:t>1:A</a:t>
            </a:r>
            <a:r>
              <a:rPr lang="en-US" altLang="zh-TW" dirty="0">
                <a:solidFill>
                  <a:srgbClr val="FF3300"/>
                </a:solidFill>
              </a:rPr>
              <a:t>$</a:t>
            </a:r>
            <a:r>
              <a:rPr lang="en-US" altLang="zh-TW" dirty="0"/>
              <a:t>50</a:t>
            </a:r>
            <a:r>
              <a:rPr lang="en-US" altLang="zh-TW" dirty="0">
                <a:solidFill>
                  <a:srgbClr val="FF3300"/>
                </a:solidFill>
              </a:rPr>
              <a:t>,B2)</a:t>
            </a:r>
          </a:p>
        </p:txBody>
      </p:sp>
      <p:graphicFrame>
        <p:nvGraphicFramePr>
          <p:cNvPr id="28191" name="Group 543"/>
          <p:cNvGraphicFramePr>
            <a:graphicFrameLocks noGrp="1"/>
          </p:cNvGraphicFramePr>
          <p:nvPr/>
        </p:nvGraphicFramePr>
        <p:xfrm>
          <a:off x="4876800" y="5076825"/>
          <a:ext cx="838200" cy="1097280"/>
        </p:xfrm>
        <a:graphic>
          <a:graphicData uri="http://schemas.openxmlformats.org/drawingml/2006/table">
            <a:tbl>
              <a:tblPr/>
              <a:tblGrid>
                <a:gridCol w="8382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53.5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192" name="Text Box 544"/>
          <p:cNvSpPr txBox="1">
            <a:spLocks noChangeArrowheads="1"/>
          </p:cNvSpPr>
          <p:nvPr/>
        </p:nvSpPr>
        <p:spPr bwMode="auto">
          <a:xfrm>
            <a:off x="5486400" y="547687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dirty="0"/>
              <a:t>累積頻數</a:t>
            </a:r>
          </a:p>
        </p:txBody>
      </p:sp>
      <p:sp>
        <p:nvSpPr>
          <p:cNvPr id="28193" name="Rectangle 545"/>
          <p:cNvSpPr>
            <a:spLocks noChangeArrowheads="1"/>
          </p:cNvSpPr>
          <p:nvPr/>
        </p:nvSpPr>
        <p:spPr bwMode="auto">
          <a:xfrm>
            <a:off x="1590675" y="152400"/>
            <a:ext cx="762000" cy="4495800"/>
          </a:xfrm>
          <a:prstGeom prst="rect">
            <a:avLst/>
          </a:prstGeom>
          <a:noFill/>
          <a:ln w="38100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195" name="Oval 547"/>
          <p:cNvSpPr>
            <a:spLocks noChangeArrowheads="1"/>
          </p:cNvSpPr>
          <p:nvPr/>
        </p:nvSpPr>
        <p:spPr bwMode="auto">
          <a:xfrm>
            <a:off x="1743075" y="533400"/>
            <a:ext cx="457200" cy="7620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2743200" y="914400"/>
          <a:ext cx="1035050" cy="3657600"/>
        </p:xfrm>
        <a:graphic>
          <a:graphicData uri="http://schemas.openxmlformats.org/drawingml/2006/table">
            <a:tbl>
              <a:tblPr/>
              <a:tblGrid>
                <a:gridCol w="1035050"/>
              </a:tblGrid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59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69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79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89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99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4267200" y="914400"/>
          <a:ext cx="941387" cy="3657600"/>
        </p:xfrm>
        <a:graphic>
          <a:graphicData uri="http://schemas.openxmlformats.org/drawingml/2006/table">
            <a:tbl>
              <a:tblPr/>
              <a:tblGrid>
                <a:gridCol w="941387"/>
              </a:tblGrid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6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29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36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44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48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50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194" name="Oval 546"/>
          <p:cNvSpPr>
            <a:spLocks noChangeArrowheads="1"/>
          </p:cNvSpPr>
          <p:nvPr/>
        </p:nvSpPr>
        <p:spPr bwMode="auto">
          <a:xfrm>
            <a:off x="3048000" y="838200"/>
            <a:ext cx="457200" cy="4572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5" name="Text Box 544"/>
          <p:cNvSpPr txBox="1">
            <a:spLocks noChangeArrowheads="1"/>
          </p:cNvSpPr>
          <p:nvPr/>
        </p:nvSpPr>
        <p:spPr bwMode="auto">
          <a:xfrm>
            <a:off x="5443435" y="2209800"/>
            <a:ext cx="370056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dirty="0" smtClean="0"/>
              <a:t>另外還有</a:t>
            </a:r>
            <a:endParaRPr lang="en-US" altLang="zh-TW" dirty="0" smtClean="0"/>
          </a:p>
          <a:p>
            <a:r>
              <a:rPr lang="en-US" altLang="zh-TW" dirty="0" smtClean="0"/>
              <a:t>Array Formula</a:t>
            </a:r>
          </a:p>
          <a:p>
            <a:r>
              <a:rPr lang="en-US" altLang="zh-TW" dirty="0" smtClean="0"/>
              <a:t>{=</a:t>
            </a:r>
            <a:r>
              <a:rPr lang="en-US" altLang="zh-TW" dirty="0" smtClean="0">
                <a:solidFill>
                  <a:srgbClr val="FF3300"/>
                </a:solidFill>
              </a:rPr>
              <a:t> FREQUENCY(</a:t>
            </a:r>
            <a:r>
              <a:rPr lang="en-US" altLang="zh-TW" dirty="0" smtClean="0"/>
              <a:t>A1:A50</a:t>
            </a:r>
            <a:r>
              <a:rPr lang="en-US" altLang="zh-TW" dirty="0" smtClean="0">
                <a:solidFill>
                  <a:srgbClr val="FF3300"/>
                </a:solidFill>
              </a:rPr>
              <a:t>,B2:B11)</a:t>
            </a:r>
            <a:r>
              <a:rPr lang="en-US" altLang="zh-TW" dirty="0" smtClean="0"/>
              <a:t>}</a:t>
            </a:r>
            <a:endParaRPr lang="zh-TW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5638800" y="3200400"/>
            <a:ext cx="335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/>
              <a:t>http://www.youtube.com/watch?v=CGLbs7wtZQw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08" grpId="0"/>
      <p:bldP spid="28195" grpId="0" animBg="1"/>
      <p:bldP spid="28194" grpId="0" animBg="1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7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8E1CA-8B8D-496A-AD8F-F5F64667A189}" type="slidenum">
              <a:rPr lang="en-US" altLang="zh-TW"/>
              <a:pPr/>
              <a:t>22</a:t>
            </a:fld>
            <a:endParaRPr lang="en-US" altLang="zh-TW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49250" y="838200"/>
            <a:ext cx="4603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46. </a:t>
            </a:r>
            <a:r>
              <a:rPr lang="zh-TW" altLang="en-US"/>
              <a:t>上捨入</a:t>
            </a:r>
            <a:r>
              <a:rPr lang="en-US" altLang="zh-TW"/>
              <a:t>CEILING(</a:t>
            </a:r>
            <a:r>
              <a:rPr lang="zh-TW" altLang="en-US"/>
              <a:t>數值，準確至最接近的</a:t>
            </a:r>
            <a:r>
              <a:rPr lang="en-US" altLang="zh-TW"/>
              <a:t>)</a:t>
            </a:r>
          </a:p>
        </p:txBody>
      </p:sp>
      <p:graphicFrame>
        <p:nvGraphicFramePr>
          <p:cNvPr id="26942" name="Group 318"/>
          <p:cNvGraphicFramePr>
            <a:graphicFrameLocks noGrp="1"/>
          </p:cNvGraphicFramePr>
          <p:nvPr/>
        </p:nvGraphicFramePr>
        <p:xfrm>
          <a:off x="762000" y="1282700"/>
          <a:ext cx="7772400" cy="1463040"/>
        </p:xfrm>
        <a:graphic>
          <a:graphicData uri="http://schemas.openxmlformats.org/drawingml/2006/table">
            <a:tbl>
              <a:tblPr/>
              <a:tblGrid>
                <a:gridCol w="3581400"/>
                <a:gridCol w="2209800"/>
                <a:gridCol w="19812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=CEILING(169.65,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=CEILING(169.65,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=CEILING(169.65,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0.1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=CEILING(169.45,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0.5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703" name="Rectangle 79"/>
          <p:cNvSpPr>
            <a:spLocks noChangeArrowheads="1"/>
          </p:cNvSpPr>
          <p:nvPr/>
        </p:nvSpPr>
        <p:spPr bwMode="auto">
          <a:xfrm>
            <a:off x="349250" y="3429000"/>
            <a:ext cx="447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47. </a:t>
            </a:r>
            <a:r>
              <a:rPr lang="zh-TW" altLang="en-US"/>
              <a:t>下捨入</a:t>
            </a:r>
            <a:r>
              <a:rPr lang="en-US" altLang="zh-TW"/>
              <a:t>FLOOR(</a:t>
            </a:r>
            <a:r>
              <a:rPr lang="zh-TW" altLang="en-US"/>
              <a:t>數值，準確至最接近的</a:t>
            </a:r>
            <a:r>
              <a:rPr lang="en-US" altLang="zh-TW"/>
              <a:t>)</a:t>
            </a:r>
          </a:p>
        </p:txBody>
      </p:sp>
      <p:graphicFrame>
        <p:nvGraphicFramePr>
          <p:cNvPr id="26944" name="Group 320"/>
          <p:cNvGraphicFramePr>
            <a:graphicFrameLocks noGrp="1"/>
          </p:cNvGraphicFramePr>
          <p:nvPr/>
        </p:nvGraphicFramePr>
        <p:xfrm>
          <a:off x="762000" y="3849688"/>
          <a:ext cx="7772400" cy="1463040"/>
        </p:xfrm>
        <a:graphic>
          <a:graphicData uri="http://schemas.openxmlformats.org/drawingml/2006/table">
            <a:tbl>
              <a:tblPr/>
              <a:tblGrid>
                <a:gridCol w="3581400"/>
                <a:gridCol w="2209800"/>
                <a:gridCol w="19812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=FLOOR(169.65,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=FLOOR(169.65,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=FLOOR(169.65,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0.1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=FLOOR(169.45,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0.5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準確至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6938" name="Group 314"/>
          <p:cNvGraphicFramePr>
            <a:graphicFrameLocks noGrp="1"/>
          </p:cNvGraphicFramePr>
          <p:nvPr/>
        </p:nvGraphicFramePr>
        <p:xfrm>
          <a:off x="4953000" y="1282700"/>
          <a:ext cx="1066800" cy="1463040"/>
        </p:xfrm>
        <a:graphic>
          <a:graphicData uri="http://schemas.openxmlformats.org/drawingml/2006/table">
            <a:tbl>
              <a:tblPr/>
              <a:tblGrid>
                <a:gridCol w="10668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170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170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169.7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169.5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6967" name="Group 343"/>
          <p:cNvGraphicFramePr>
            <a:graphicFrameLocks noGrp="1"/>
          </p:cNvGraphicFramePr>
          <p:nvPr/>
        </p:nvGraphicFramePr>
        <p:xfrm>
          <a:off x="4953000" y="3849688"/>
          <a:ext cx="1143000" cy="1463040"/>
        </p:xfrm>
        <a:graphic>
          <a:graphicData uri="http://schemas.openxmlformats.org/drawingml/2006/table">
            <a:tbl>
              <a:tblPr/>
              <a:tblGrid>
                <a:gridCol w="11430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169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168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169.6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169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9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79B0-79AF-4996-BB64-D84057DD68DF}" type="slidenum">
              <a:rPr lang="en-US" altLang="zh-TW"/>
              <a:pPr/>
              <a:t>23</a:t>
            </a:fld>
            <a:endParaRPr lang="en-US" altLang="zh-TW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49250" y="3203575"/>
            <a:ext cx="3292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</a:rPr>
              <a:t>49. LOG(number,base</a:t>
            </a:r>
            <a:r>
              <a:rPr lang="zh-TW" altLang="en-US">
                <a:latin typeface="Verdana" pitchFamily="34" charset="0"/>
              </a:rPr>
              <a:t>基數</a:t>
            </a:r>
            <a:r>
              <a:rPr lang="en-US" altLang="zh-TW">
                <a:latin typeface="Verdana" pitchFamily="34" charset="0"/>
              </a:rPr>
              <a:t>)</a:t>
            </a:r>
          </a:p>
        </p:txBody>
      </p:sp>
      <p:graphicFrame>
        <p:nvGraphicFramePr>
          <p:cNvPr id="25747" name="Group 147"/>
          <p:cNvGraphicFramePr>
            <a:graphicFrameLocks noGrp="1"/>
          </p:cNvGraphicFramePr>
          <p:nvPr/>
        </p:nvGraphicFramePr>
        <p:xfrm>
          <a:off x="685800" y="3733800"/>
          <a:ext cx="8001000" cy="1828800"/>
        </p:xfrm>
        <a:graphic>
          <a:graphicData uri="http://schemas.openxmlformats.org/drawingml/2006/table">
            <a:tbl>
              <a:tblPr/>
              <a:tblGrid>
                <a:gridCol w="3138488"/>
                <a:gridCol w="2043112"/>
                <a:gridCol w="28194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=LOG(5,10)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</a:t>
                      </a:r>
                      <a:r>
                        <a:rPr kumimoji="1" lang="en-US" altLang="zh-TW" sz="1800" b="0" i="0" u="none" strike="noStrike" cap="none" normalizeH="0" baseline="4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x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=5, x=?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=LOG(81,3)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  <a:r>
                        <a:rPr kumimoji="1" lang="en-US" altLang="zh-TW" sz="1800" b="0" i="0" u="none" strike="noStrike" cap="none" normalizeH="0" baseline="4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x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=LOG10(5)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</a:t>
                      </a:r>
                      <a:r>
                        <a:rPr kumimoji="1" lang="en-US" altLang="zh-TW" sz="1800" b="0" i="0" u="none" strike="noStrike" cap="none" normalizeH="0" baseline="4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x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=EXP(3)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e³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=LN(20.08553692)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e</a:t>
                      </a:r>
                      <a:r>
                        <a:rPr kumimoji="1" lang="en-US" altLang="zh-TW" sz="1800" b="0" i="0" u="none" strike="noStrike" cap="none" normalizeH="0" baseline="4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x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20.08553692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68" name="Rectangle 68"/>
          <p:cNvSpPr>
            <a:spLocks noChangeArrowheads="1"/>
          </p:cNvSpPr>
          <p:nvPr/>
        </p:nvSpPr>
        <p:spPr bwMode="auto">
          <a:xfrm>
            <a:off x="349250" y="381000"/>
            <a:ext cx="476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  <a:ea typeface="細明體" pitchFamily="49" charset="-120"/>
                <a:cs typeface="Times New Roman" pitchFamily="18" charset="0"/>
              </a:rPr>
              <a:t>48</a:t>
            </a:r>
            <a:endParaRPr lang="en-US" altLang="zh-TW">
              <a:ea typeface="細明體" pitchFamily="49" charset="-120"/>
              <a:cs typeface="Times New Roman" pitchFamily="18" charset="0"/>
            </a:endParaRPr>
          </a:p>
        </p:txBody>
      </p:sp>
      <p:graphicFrame>
        <p:nvGraphicFramePr>
          <p:cNvPr id="25699" name="Group 99"/>
          <p:cNvGraphicFramePr>
            <a:graphicFrameLocks noGrp="1"/>
          </p:cNvGraphicFramePr>
          <p:nvPr/>
        </p:nvGraphicFramePr>
        <p:xfrm>
          <a:off x="685800" y="762000"/>
          <a:ext cx="8001000" cy="2194560"/>
        </p:xfrm>
        <a:graphic>
          <a:graphicData uri="http://schemas.openxmlformats.org/drawingml/2006/table">
            <a:tbl>
              <a:tblPr/>
              <a:tblGrid>
                <a:gridCol w="3170238"/>
                <a:gridCol w="2011362"/>
                <a:gridCol w="2819400"/>
              </a:tblGrid>
              <a:tr h="211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=PRODUCT(A1:A5)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=A1*A2*A3*A4*A5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=ODD(10.6)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最接近的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單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數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=EVEN(10.6)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最接近的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雙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數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=ROMAN(2010)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羅馬數字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=PI()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=FACT(4)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4! = 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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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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733" name="Group 133"/>
          <p:cNvGraphicFramePr>
            <a:graphicFrameLocks noGrp="1"/>
          </p:cNvGraphicFramePr>
          <p:nvPr/>
        </p:nvGraphicFramePr>
        <p:xfrm>
          <a:off x="3962400" y="1143000"/>
          <a:ext cx="1238250" cy="1828800"/>
        </p:xfrm>
        <a:graphic>
          <a:graphicData uri="http://schemas.openxmlformats.org/drawingml/2006/table">
            <a:tbl>
              <a:tblPr/>
              <a:tblGrid>
                <a:gridCol w="123825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MMX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3.14...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24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778" name="Group 178"/>
          <p:cNvGraphicFramePr>
            <a:graphicFrameLocks noGrp="1"/>
          </p:cNvGraphicFramePr>
          <p:nvPr/>
        </p:nvGraphicFramePr>
        <p:xfrm>
          <a:off x="3962400" y="3736975"/>
          <a:ext cx="1828800" cy="1828800"/>
        </p:xfrm>
        <a:graphic>
          <a:graphicData uri="http://schemas.openxmlformats.org/drawingml/2006/table">
            <a:tbl>
              <a:tblPr/>
              <a:tblGrid>
                <a:gridCol w="18288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0.69897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0.69897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20.08553692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85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9645-D964-423C-A80B-89BCAD6C7A4F}" type="slidenum">
              <a:rPr lang="en-US" altLang="zh-TW"/>
              <a:pPr/>
              <a:t>24</a:t>
            </a:fld>
            <a:endParaRPr lang="en-US" altLang="zh-TW"/>
          </a:p>
        </p:txBody>
      </p:sp>
      <p:graphicFrame>
        <p:nvGraphicFramePr>
          <p:cNvPr id="6374" name="Group 230"/>
          <p:cNvGraphicFramePr>
            <a:graphicFrameLocks noGrp="1"/>
          </p:cNvGraphicFramePr>
          <p:nvPr/>
        </p:nvGraphicFramePr>
        <p:xfrm>
          <a:off x="1058863" y="581025"/>
          <a:ext cx="7246937" cy="2560320"/>
        </p:xfrm>
        <a:graphic>
          <a:graphicData uri="http://schemas.openxmlformats.org/drawingml/2006/table">
            <a:tbl>
              <a:tblPr/>
              <a:tblGrid>
                <a:gridCol w="582612"/>
                <a:gridCol w="1522413"/>
                <a:gridCol w="2286000"/>
                <a:gridCol w="1427162"/>
                <a:gridCol w="1428750"/>
              </a:tblGrid>
              <a:tr h="209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Date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Value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2000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08/01/2000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10.5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2000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2003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05/12/2003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7.2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2000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03/12/2000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100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2001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07/30/2001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5.4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2000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02/28/2000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8.1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375" name="Rectangle 231"/>
          <p:cNvSpPr>
            <a:spLocks noChangeArrowheads="1"/>
          </p:cNvSpPr>
          <p:nvPr/>
        </p:nvSpPr>
        <p:spPr bwMode="auto">
          <a:xfrm>
            <a:off x="304800" y="3519488"/>
            <a:ext cx="5616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50. SUMIF (range</a:t>
            </a:r>
            <a:r>
              <a:rPr lang="zh-TW" altLang="en-US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範圍</a:t>
            </a:r>
            <a:r>
              <a:rPr lang="en-US" altLang="zh-TW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1,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  <a:ea typeface="細明體" pitchFamily="49" charset="-120"/>
                <a:cs typeface="Times New Roman" pitchFamily="18" charset="0"/>
              </a:rPr>
              <a:t>criteria</a:t>
            </a:r>
            <a:r>
              <a:rPr lang="zh-TW" altLang="en-US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條件</a:t>
            </a:r>
            <a:r>
              <a:rPr lang="en-US" altLang="zh-TW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,range</a:t>
            </a:r>
            <a:r>
              <a:rPr lang="zh-TW" altLang="en-US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範圍</a:t>
            </a:r>
            <a:r>
              <a:rPr lang="en-US" altLang="zh-TW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2)</a:t>
            </a:r>
          </a:p>
        </p:txBody>
      </p:sp>
      <p:graphicFrame>
        <p:nvGraphicFramePr>
          <p:cNvPr id="6466" name="Group 322"/>
          <p:cNvGraphicFramePr>
            <a:graphicFrameLocks noGrp="1"/>
          </p:cNvGraphicFramePr>
          <p:nvPr/>
        </p:nvGraphicFramePr>
        <p:xfrm>
          <a:off x="609600" y="4086225"/>
          <a:ext cx="7975600" cy="1097280"/>
        </p:xfrm>
        <a:graphic>
          <a:graphicData uri="http://schemas.openxmlformats.org/drawingml/2006/table">
            <a:tbl>
              <a:tblPr/>
              <a:tblGrid>
                <a:gridCol w="4321175"/>
                <a:gridCol w="1292225"/>
                <a:gridCol w="2362200"/>
              </a:tblGrid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=SUMIF(A2:A6,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2000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,C2:C6)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=10.5+100+8.1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=SUMIF(A:A,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D2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,C:C)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ditto 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同上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=SUMIF(A2:A6,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"&gt;=2001"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 C2:C6)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=7.2+5.4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67" name="Group 323"/>
          <p:cNvGraphicFramePr>
            <a:graphicFrameLocks noGrp="1"/>
          </p:cNvGraphicFramePr>
          <p:nvPr/>
        </p:nvGraphicFramePr>
        <p:xfrm>
          <a:off x="5181600" y="4086225"/>
          <a:ext cx="1066800" cy="1097280"/>
        </p:xfrm>
        <a:graphic>
          <a:graphicData uri="http://schemas.openxmlformats.org/drawingml/2006/table">
            <a:tbl>
              <a:tblPr/>
              <a:tblGrid>
                <a:gridCol w="1066800"/>
              </a:tblGrid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118.6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118.6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12.6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Oval 547"/>
          <p:cNvSpPr>
            <a:spLocks noChangeArrowheads="1"/>
          </p:cNvSpPr>
          <p:nvPr/>
        </p:nvSpPr>
        <p:spPr bwMode="auto">
          <a:xfrm>
            <a:off x="1905000" y="1066800"/>
            <a:ext cx="990600" cy="22860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Oval 547"/>
          <p:cNvSpPr>
            <a:spLocks noChangeArrowheads="1"/>
          </p:cNvSpPr>
          <p:nvPr/>
        </p:nvSpPr>
        <p:spPr bwMode="auto">
          <a:xfrm>
            <a:off x="6019800" y="1066800"/>
            <a:ext cx="1066800" cy="22860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8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DD24-F9A2-47F9-8E5D-7C5B31739F4E}" type="slidenum">
              <a:rPr lang="en-US" altLang="zh-TW"/>
              <a:pPr/>
              <a:t>25</a:t>
            </a:fld>
            <a:endParaRPr lang="en-US" altLang="zh-TW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381000" y="304800"/>
            <a:ext cx="476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  <a:ea typeface="細明體" pitchFamily="49" charset="-120"/>
                <a:cs typeface="Times New Roman" pitchFamily="18" charset="0"/>
              </a:rPr>
              <a:t>51</a:t>
            </a:r>
            <a:endParaRPr lang="en-US" altLang="zh-TW">
              <a:ea typeface="細明體" pitchFamily="49" charset="-120"/>
              <a:cs typeface="Times New Roman" pitchFamily="18" charset="0"/>
            </a:endParaRPr>
          </a:p>
        </p:txBody>
      </p:sp>
      <p:graphicFrame>
        <p:nvGraphicFramePr>
          <p:cNvPr id="35049" name="Group 233"/>
          <p:cNvGraphicFramePr>
            <a:graphicFrameLocks noGrp="1"/>
          </p:cNvGraphicFramePr>
          <p:nvPr/>
        </p:nvGraphicFramePr>
        <p:xfrm>
          <a:off x="381000" y="685800"/>
          <a:ext cx="8534400" cy="1097280"/>
        </p:xfrm>
        <a:graphic>
          <a:graphicData uri="http://schemas.openxmlformats.org/drawingml/2006/table">
            <a:tbl>
              <a:tblPr/>
              <a:tblGrid>
                <a:gridCol w="3733800"/>
                <a:gridCol w="1447800"/>
                <a:gridCol w="3352800"/>
              </a:tblGrid>
              <a:tr h="196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=SUBSTITUTE(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A1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,"er","or",1)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把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內第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個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</a:t>
                      </a: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er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取代為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"or"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=FIXED(1234,1,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TRUE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位小數，沒有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(,)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=FIXED(1234,2,FALSE)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位小數，有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(,)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86" name="Rectangle 70"/>
          <p:cNvSpPr>
            <a:spLocks noChangeArrowheads="1"/>
          </p:cNvSpPr>
          <p:nvPr/>
        </p:nvSpPr>
        <p:spPr bwMode="auto">
          <a:xfrm>
            <a:off x="381000" y="1905000"/>
            <a:ext cx="1149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/>
              <a:t>52. TEXT</a:t>
            </a:r>
          </a:p>
        </p:txBody>
      </p:sp>
      <p:graphicFrame>
        <p:nvGraphicFramePr>
          <p:cNvPr id="35051" name="Group 235"/>
          <p:cNvGraphicFramePr>
            <a:graphicFrameLocks noGrp="1"/>
          </p:cNvGraphicFramePr>
          <p:nvPr/>
        </p:nvGraphicFramePr>
        <p:xfrm>
          <a:off x="846138" y="2362200"/>
          <a:ext cx="3976687" cy="2560320"/>
        </p:xfrm>
        <a:graphic>
          <a:graphicData uri="http://schemas.openxmlformats.org/drawingml/2006/table">
            <a:tbl>
              <a:tblPr/>
              <a:tblGrid>
                <a:gridCol w="39766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=TEXT(A1, "$#,##0.00")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=TEXT(A1, "0")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=TEXT(5, "00")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=TEXT(A2, "0.0")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=TEXT(1277, "#,##0")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=TEXT(C1, "yyyy/mm/dd")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=TEXT(C1, "mmm dd, yyyy")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973" name="Rectangle 157"/>
          <p:cNvSpPr>
            <a:spLocks noChangeArrowheads="1"/>
          </p:cNvSpPr>
          <p:nvPr/>
        </p:nvSpPr>
        <p:spPr bwMode="auto">
          <a:xfrm>
            <a:off x="381000" y="5105400"/>
            <a:ext cx="20050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  <a:ea typeface="細明體" pitchFamily="49" charset="-120"/>
                <a:cs typeface="Times New Roman" pitchFamily="18" charset="0"/>
              </a:rPr>
              <a:t>53. T </a:t>
            </a:r>
            <a:r>
              <a:rPr lang="zh-TW" altLang="en-US">
                <a:latin typeface="Verdana" pitchFamily="34" charset="0"/>
                <a:ea typeface="細明體" pitchFamily="49" charset="-120"/>
                <a:cs typeface="Times New Roman" pitchFamily="18" charset="0"/>
              </a:rPr>
              <a:t>只顯示文字</a:t>
            </a:r>
            <a:endParaRPr lang="zh-TW" altLang="en-US">
              <a:ea typeface="細明體" pitchFamily="49" charset="-120"/>
              <a:cs typeface="Times New Roman" pitchFamily="18" charset="0"/>
            </a:endParaRPr>
          </a:p>
        </p:txBody>
      </p:sp>
      <p:graphicFrame>
        <p:nvGraphicFramePr>
          <p:cNvPr id="35084" name="Group 268"/>
          <p:cNvGraphicFramePr>
            <a:graphicFrameLocks noGrp="1"/>
          </p:cNvGraphicFramePr>
          <p:nvPr/>
        </p:nvGraphicFramePr>
        <p:xfrm>
          <a:off x="2743200" y="5181600"/>
          <a:ext cx="3733800" cy="1097280"/>
        </p:xfrm>
        <a:graphic>
          <a:graphicData uri="http://schemas.openxmlformats.org/drawingml/2006/table">
            <a:tbl>
              <a:tblPr/>
              <a:tblGrid>
                <a:gridCol w="2057400"/>
                <a:gridCol w="167640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=T(56)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=T("56")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=T("56 ABC")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56 ABC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020" name="Rectangle 204"/>
          <p:cNvSpPr>
            <a:spLocks noChangeArrowheads="1"/>
          </p:cNvSpPr>
          <p:nvPr/>
        </p:nvSpPr>
        <p:spPr bwMode="auto">
          <a:xfrm>
            <a:off x="1981200" y="304800"/>
            <a:ext cx="901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rgbClr val="FF3300"/>
                </a:solidFill>
                <a:latin typeface="Verdana" pitchFamily="34" charset="0"/>
                <a:ea typeface="細明體" pitchFamily="49" charset="-120"/>
                <a:cs typeface="Times New Roman" pitchFamily="18" charset="0"/>
              </a:rPr>
              <a:t>"Acer"</a:t>
            </a:r>
          </a:p>
        </p:txBody>
      </p:sp>
      <p:graphicFrame>
        <p:nvGraphicFramePr>
          <p:cNvPr id="35048" name="Group 232"/>
          <p:cNvGraphicFramePr>
            <a:graphicFrameLocks noGrp="1"/>
          </p:cNvGraphicFramePr>
          <p:nvPr/>
        </p:nvGraphicFramePr>
        <p:xfrm>
          <a:off x="4191000" y="685800"/>
          <a:ext cx="1304925" cy="1097280"/>
        </p:xfrm>
        <a:graphic>
          <a:graphicData uri="http://schemas.openxmlformats.org/drawingml/2006/table">
            <a:tbl>
              <a:tblPr/>
              <a:tblGrid>
                <a:gridCol w="1304925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Acor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1234.0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1,234.00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083" name="Group 267"/>
          <p:cNvGraphicFramePr>
            <a:graphicFrameLocks noGrp="1"/>
          </p:cNvGraphicFramePr>
          <p:nvPr/>
        </p:nvGraphicFramePr>
        <p:xfrm>
          <a:off x="5334000" y="2362200"/>
          <a:ext cx="2187575" cy="2560320"/>
        </p:xfrm>
        <a:graphic>
          <a:graphicData uri="http://schemas.openxmlformats.org/drawingml/2006/table">
            <a:tbl>
              <a:tblPr/>
              <a:tblGrid>
                <a:gridCol w="2187575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$7,678.87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7679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123.7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1,277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2003/12/31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Dec 31, 2003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 dirty="0"/>
              <a:t>函數 Functions</a:t>
            </a:r>
            <a:endParaRPr lang="en-US" altLang="zh-TW" dirty="0"/>
          </a:p>
        </p:txBody>
      </p:sp>
      <p:sp>
        <p:nvSpPr>
          <p:cNvPr id="9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09ED0-E8C8-42FF-A014-3E36B72BEBB1}" type="slidenum">
              <a:rPr lang="en-US" altLang="zh-TW"/>
              <a:pPr/>
              <a:t>26</a:t>
            </a:fld>
            <a:endParaRPr lang="en-US" altLang="zh-TW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04800" y="1599248"/>
            <a:ext cx="47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  <a:ea typeface="細明體" pitchFamily="49" charset="-120"/>
                <a:cs typeface="Times New Roman" pitchFamily="18" charset="0"/>
              </a:rPr>
              <a:t>54</a:t>
            </a:r>
            <a:endParaRPr lang="en-US" altLang="zh-TW">
              <a:ea typeface="細明體" pitchFamily="49" charset="-120"/>
              <a:cs typeface="Times New Roman" pitchFamily="18" charset="0"/>
            </a:endParaRPr>
          </a:p>
        </p:txBody>
      </p:sp>
      <p:graphicFrame>
        <p:nvGraphicFramePr>
          <p:cNvPr id="34144" name="Group 352"/>
          <p:cNvGraphicFramePr>
            <a:graphicFrameLocks noGrp="1"/>
          </p:cNvGraphicFramePr>
          <p:nvPr/>
        </p:nvGraphicFramePr>
        <p:xfrm>
          <a:off x="609600" y="2042160"/>
          <a:ext cx="4800600" cy="1828800"/>
        </p:xfrm>
        <a:graphic>
          <a:graphicData uri="http://schemas.openxmlformats.org/drawingml/2006/table">
            <a:tbl>
              <a:tblPr/>
              <a:tblGrid>
                <a:gridCol w="48006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=CLEAN(A10)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=REPT("ab",3)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=CONCATENATE(A1,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"/"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,B1,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"/"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,C1)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&amp;"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"&amp;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B1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&amp;"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/>
                          <a:ea typeface="新細明體" pitchFamily="18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"&amp;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=DOLLAR(A2+A3,2)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61" name="Rectangle 69"/>
          <p:cNvSpPr>
            <a:spLocks noChangeArrowheads="1"/>
          </p:cNvSpPr>
          <p:nvPr/>
        </p:nvSpPr>
        <p:spPr bwMode="auto">
          <a:xfrm>
            <a:off x="304800" y="4099560"/>
            <a:ext cx="3754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55. SUBTOTAL(</a:t>
            </a:r>
            <a:r>
              <a:rPr lang="zh-TW" altLang="en-US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方法</a:t>
            </a:r>
            <a:r>
              <a:rPr lang="en-US" altLang="zh-TW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1-11</a:t>
            </a:r>
            <a:r>
              <a:rPr lang="zh-TW" altLang="en-US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，範圍</a:t>
            </a:r>
            <a:r>
              <a:rPr lang="en-US" altLang="zh-TW" dirty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)</a:t>
            </a:r>
            <a:endParaRPr lang="en-US" altLang="zh-TW" dirty="0">
              <a:ea typeface="細明體" pitchFamily="49" charset="-120"/>
              <a:cs typeface="Times New Roman" pitchFamily="18" charset="0"/>
            </a:endParaRPr>
          </a:p>
        </p:txBody>
      </p:sp>
      <p:graphicFrame>
        <p:nvGraphicFramePr>
          <p:cNvPr id="34050" name="Group 258"/>
          <p:cNvGraphicFramePr>
            <a:graphicFrameLocks noGrp="1"/>
          </p:cNvGraphicFramePr>
          <p:nvPr/>
        </p:nvGraphicFramePr>
        <p:xfrm>
          <a:off x="609600" y="4556760"/>
          <a:ext cx="7848600" cy="1463040"/>
        </p:xfrm>
        <a:graphic>
          <a:graphicData uri="http://schemas.openxmlformats.org/drawingml/2006/table">
            <a:tbl>
              <a:tblPr/>
              <a:tblGrid>
                <a:gridCol w="1309688"/>
                <a:gridCol w="1304925"/>
                <a:gridCol w="1309687"/>
                <a:gridCol w="1311275"/>
                <a:gridCol w="1309688"/>
                <a:gridCol w="1303337"/>
              </a:tblGrid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average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count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counta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max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min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product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stdev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stdevp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sum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var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varp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4143" name="Group 351"/>
          <p:cNvGraphicFramePr>
            <a:graphicFrameLocks noGrp="1"/>
          </p:cNvGraphicFramePr>
          <p:nvPr/>
        </p:nvGraphicFramePr>
        <p:xfrm>
          <a:off x="2514600" y="228600"/>
          <a:ext cx="3962400" cy="1463040"/>
        </p:xfrm>
        <a:graphic>
          <a:graphicData uri="http://schemas.openxmlformats.org/drawingml/2006/table">
            <a:tbl>
              <a:tblPr/>
              <a:tblGrid>
                <a:gridCol w="688975"/>
                <a:gridCol w="1058863"/>
                <a:gridCol w="1147762"/>
                <a:gridCol w="10668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4168" name="Group 376"/>
          <p:cNvGraphicFramePr>
            <a:graphicFrameLocks noGrp="1"/>
          </p:cNvGraphicFramePr>
          <p:nvPr/>
        </p:nvGraphicFramePr>
        <p:xfrm>
          <a:off x="5638800" y="2042160"/>
          <a:ext cx="3048000" cy="1828800"/>
        </p:xfrm>
        <a:graphic>
          <a:graphicData uri="http://schemas.openxmlformats.org/drawingml/2006/table">
            <a:tbl>
              <a:tblPr/>
              <a:tblGrid>
                <a:gridCol w="30480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清除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A10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內所有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非列印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字符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重複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次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"ababab"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合併文字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"25/12/2005"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合併文字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"2005-12-25"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"$1,345.00"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Rectangle 69"/>
          <p:cNvSpPr>
            <a:spLocks noChangeArrowheads="1"/>
          </p:cNvSpPr>
          <p:nvPr/>
        </p:nvSpPr>
        <p:spPr bwMode="auto">
          <a:xfrm>
            <a:off x="3141576" y="6096000"/>
            <a:ext cx="28782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 dirty="0" smtClean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=SUBTOTAL(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  <a:ea typeface="細明體" pitchFamily="49" charset="-120"/>
                <a:cs typeface="Times New Roman" pitchFamily="18" charset="0"/>
              </a:rPr>
              <a:t>1</a:t>
            </a:r>
            <a:r>
              <a:rPr lang="en-US" altLang="zh-TW" dirty="0" smtClean="0">
                <a:latin typeface="Verdana" pitchFamily="34" charset="0"/>
                <a:ea typeface="細明體" pitchFamily="49" charset="-120"/>
                <a:cs typeface="Times New Roman" pitchFamily="18" charset="0"/>
              </a:rPr>
              <a:t>,A1:A10)</a:t>
            </a:r>
            <a:endParaRPr lang="en-US" altLang="zh-TW" dirty="0">
              <a:ea typeface="細明體" pitchFamily="49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43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AF6ED-2226-41E9-85AA-C93D15561A71}" type="slidenum">
              <a:rPr lang="en-US" altLang="zh-TW"/>
              <a:pPr/>
              <a:t>27</a:t>
            </a:fld>
            <a:endParaRPr lang="en-US" altLang="zh-TW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81000" y="381000"/>
            <a:ext cx="476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  <a:ea typeface="細明體" pitchFamily="49" charset="-120"/>
                <a:cs typeface="Times New Roman" pitchFamily="18" charset="0"/>
              </a:rPr>
              <a:t>56</a:t>
            </a:r>
            <a:endParaRPr lang="en-US" altLang="zh-TW">
              <a:ea typeface="細明體" pitchFamily="49" charset="-120"/>
              <a:cs typeface="Times New Roman" pitchFamily="18" charset="0"/>
            </a:endParaRPr>
          </a:p>
        </p:txBody>
      </p:sp>
      <p:graphicFrame>
        <p:nvGraphicFramePr>
          <p:cNvPr id="32896" name="Group 128"/>
          <p:cNvGraphicFramePr>
            <a:graphicFrameLocks noGrp="1"/>
          </p:cNvGraphicFramePr>
          <p:nvPr/>
        </p:nvGraphicFramePr>
        <p:xfrm>
          <a:off x="609600" y="838200"/>
          <a:ext cx="7696200" cy="2194560"/>
        </p:xfrm>
        <a:graphic>
          <a:graphicData uri="http://schemas.openxmlformats.org/drawingml/2006/table">
            <a:tbl>
              <a:tblPr/>
              <a:tblGrid>
                <a:gridCol w="4114800"/>
                <a:gridCol w="3581400"/>
              </a:tblGrid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=PERCENTILE(A1:A10,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0.5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median (50%)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=PERCENTILE(A1:A10,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0.75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75%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t-B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=QUARTILE(A1:A10,</a:t>
                      </a:r>
                      <a:r>
                        <a:rPr kumimoji="1" lang="pt-B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n</a:t>
                      </a:r>
                      <a:r>
                        <a:rPr kumimoji="1" lang="pt-B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1" lang="pt-BR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t-BR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n=0</a:t>
                      </a:r>
                      <a:r>
                        <a:rPr kumimoji="1" lang="pt-BR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  <a:sym typeface="Symbol"/>
                        </a:rPr>
                        <a:t></a:t>
                      </a:r>
                      <a:r>
                        <a:rPr kumimoji="1" lang="pt-BR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endParaRPr kumimoji="1" lang="pt-BR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=STDEV(A1:A10)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標準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差 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standard deviation</a:t>
                      </a:r>
                      <a:endParaRPr kumimoji="1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=COMBIN(n,r)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Combination nCr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=PERMUT(n,r)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Permutation </a:t>
                      </a:r>
                      <a:r>
                        <a:rPr kumimoji="1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nPr</a:t>
                      </a:r>
                      <a:endParaRPr kumimoji="1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45" name="Rectangle 77"/>
          <p:cNvSpPr>
            <a:spLocks noChangeArrowheads="1"/>
          </p:cNvSpPr>
          <p:nvPr/>
        </p:nvSpPr>
        <p:spPr bwMode="auto">
          <a:xfrm>
            <a:off x="381000" y="3367088"/>
            <a:ext cx="47259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  <a:ea typeface="細明體" pitchFamily="49" charset="-120"/>
                <a:cs typeface="Times New Roman" pitchFamily="18" charset="0"/>
              </a:rPr>
              <a:t>57. INTERCEPT </a:t>
            </a:r>
            <a:r>
              <a:rPr lang="en-US" altLang="zh-TW">
                <a:solidFill>
                  <a:srgbClr val="FF3300"/>
                </a:solidFill>
                <a:latin typeface="Verdana" pitchFamily="34" charset="0"/>
                <a:ea typeface="細明體" pitchFamily="49" charset="-120"/>
                <a:cs typeface="Times New Roman" pitchFamily="18" charset="0"/>
              </a:rPr>
              <a:t>y-intercept (when x=0)</a:t>
            </a:r>
          </a:p>
        </p:txBody>
      </p:sp>
      <p:graphicFrame>
        <p:nvGraphicFramePr>
          <p:cNvPr id="32895" name="Group 127"/>
          <p:cNvGraphicFramePr>
            <a:graphicFrameLocks noGrp="1"/>
          </p:cNvGraphicFramePr>
          <p:nvPr/>
        </p:nvGraphicFramePr>
        <p:xfrm>
          <a:off x="609600" y="3857625"/>
          <a:ext cx="7696200" cy="1097280"/>
        </p:xfrm>
        <a:graphic>
          <a:graphicData uri="http://schemas.openxmlformats.org/drawingml/2006/table">
            <a:tbl>
              <a:tblPr/>
              <a:tblGrid>
                <a:gridCol w="4114800"/>
                <a:gridCol w="3581400"/>
              </a:tblGrid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=INTERCEPT(y-values,x-values)</a:t>
                      </a:r>
                      <a:endParaRPr kumimoji="1" lang="fr-FR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=INTERCEPT(A1:A5,B1:B5)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=INDIRECT(A1)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53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0D816-F10F-4805-BBDF-F38F643D5CAC}" type="slidenum">
              <a:rPr lang="en-US" altLang="zh-TW"/>
              <a:pPr/>
              <a:t>28</a:t>
            </a:fld>
            <a:endParaRPr lang="en-US" altLang="zh-TW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04800" y="304800"/>
            <a:ext cx="3716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</a:rPr>
              <a:t>60. Custom Format: (</a:t>
            </a:r>
            <a:r>
              <a:rPr lang="zh-TW" altLang="en-US">
                <a:latin typeface="Verdana" pitchFamily="34" charset="0"/>
              </a:rPr>
              <a:t>自訂格式</a:t>
            </a:r>
            <a:r>
              <a:rPr lang="en-US" altLang="zh-TW">
                <a:latin typeface="Verdana" pitchFamily="34" charset="0"/>
              </a:rPr>
              <a:t>)</a:t>
            </a:r>
          </a:p>
        </p:txBody>
      </p:sp>
      <p:graphicFrame>
        <p:nvGraphicFramePr>
          <p:cNvPr id="31911" name="Group 167"/>
          <p:cNvGraphicFramePr>
            <a:graphicFrameLocks noGrp="1"/>
          </p:cNvGraphicFramePr>
          <p:nvPr/>
        </p:nvGraphicFramePr>
        <p:xfrm>
          <a:off x="685800" y="857250"/>
          <a:ext cx="7924800" cy="2194560"/>
        </p:xfrm>
        <a:graphic>
          <a:graphicData uri="http://schemas.openxmlformats.org/drawingml/2006/table">
            <a:tbl>
              <a:tblPr/>
              <a:tblGrid>
                <a:gridCol w="1811338"/>
                <a:gridCol w="1938337"/>
                <a:gridCol w="2193925"/>
                <a:gridCol w="1981200"/>
              </a:tblGrid>
              <a:tr h="27463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G/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通用格式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0.00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#,##0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#,##0.00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* #,##0_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* #,##0_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* 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@_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7463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* #,##0.00_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* #,##0.00_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* 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"??_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@_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7463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$* #,##0_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$* #,##0_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$* 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@_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7463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$* #,##0.00_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$* #,##0.00_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$* 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"??_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;_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@_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1912" name="Group 168"/>
          <p:cNvGraphicFramePr>
            <a:graphicFrameLocks noGrp="1"/>
          </p:cNvGraphicFramePr>
          <p:nvPr/>
        </p:nvGraphicFramePr>
        <p:xfrm>
          <a:off x="685800" y="3352800"/>
          <a:ext cx="7924800" cy="2560320"/>
        </p:xfrm>
        <a:graphic>
          <a:graphicData uri="http://schemas.openxmlformats.org/drawingml/2006/table">
            <a:tbl>
              <a:tblPr/>
              <a:tblGrid>
                <a:gridCol w="3751263"/>
                <a:gridCol w="417353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#,##0;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#,##0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$#,##0;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$#,##0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#,##0;[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紅色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]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#,##0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$#,##0;[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紅色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]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$#,##0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#,##0.00;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#,##0.00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$#,##0.00;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$#,##0.00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#,##0.00;[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紅色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]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#,##0.00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$#,##0.00;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$#,##0.00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0%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##0.0E+0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0.00%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 ?/?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0.00E+00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# ??/??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49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CAB9-BE03-466C-95F6-00A6A66FCF8A}" type="slidenum">
              <a:rPr lang="en-US" altLang="zh-TW"/>
              <a:pPr/>
              <a:t>29</a:t>
            </a:fld>
            <a:endParaRPr lang="en-US" altLang="zh-TW"/>
          </a:p>
        </p:txBody>
      </p:sp>
      <p:graphicFrame>
        <p:nvGraphicFramePr>
          <p:cNvPr id="30883" name="Group 163"/>
          <p:cNvGraphicFramePr>
            <a:graphicFrameLocks noGrp="1"/>
          </p:cNvGraphicFramePr>
          <p:nvPr/>
        </p:nvGraphicFramePr>
        <p:xfrm>
          <a:off x="457200" y="846138"/>
          <a:ext cx="8229600" cy="5029200"/>
        </p:xfrm>
        <a:graphic>
          <a:graphicData uri="http://schemas.openxmlformats.org/drawingml/2006/table">
            <a:tbl>
              <a:tblPr/>
              <a:tblGrid>
                <a:gridCol w="3894138"/>
                <a:gridCol w="4335462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"US$"#,##0_);("US$"#,##0)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"US$"#,##0_);[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紅色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]("US$"#,##0)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"US$"#,##0.00_);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("US$"#,##0.00)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"US$"#,##0.00_);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[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紅色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]("US$"#,##0.00)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d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mmm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d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mmmm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yy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mmm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/>
                          <a:ea typeface="細明體" pitchFamily="49" charset="-120"/>
                          <a:cs typeface="Times New Roman" pitchFamily="18" charset="0"/>
                        </a:rPr>
                        <a:t>–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yy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m/d/yy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e"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年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"m"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月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"d"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日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e/m/d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yyyy"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年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"m"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月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"d"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日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yyyy/m/d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hh"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時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"mm"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分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hh:mm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hh"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時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"mm"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分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"ss"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秒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hh:mm:ss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上午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/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下午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hh"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時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"mm"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分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hh:mm AM/PM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上午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/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下午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hh"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時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"mm"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分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"ss"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秒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"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hh:mm:ss AM/PM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yyyy/m/d hh:mm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mm:ss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@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mm:ss.0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[h]:mm:ss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884" name="Rectangle 164"/>
          <p:cNvSpPr>
            <a:spLocks noChangeArrowheads="1"/>
          </p:cNvSpPr>
          <p:nvPr/>
        </p:nvSpPr>
        <p:spPr bwMode="auto">
          <a:xfrm>
            <a:off x="304800" y="304800"/>
            <a:ext cx="3716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</a:rPr>
              <a:t>60. Custom Format: (</a:t>
            </a:r>
            <a:r>
              <a:rPr lang="zh-TW" altLang="en-US">
                <a:latin typeface="Verdana" pitchFamily="34" charset="0"/>
              </a:rPr>
              <a:t>自訂格式</a:t>
            </a:r>
            <a:r>
              <a:rPr lang="en-US" altLang="zh-TW">
                <a:latin typeface="Verdana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函數 Functions</a:t>
            </a:r>
            <a:endParaRPr lang="en-US" altLang="zh-TW"/>
          </a:p>
        </p:txBody>
      </p:sp>
      <p:sp>
        <p:nvSpPr>
          <p:cNvPr id="23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137E-8796-4787-B361-50AF26685145}" type="slidenum">
              <a:rPr lang="en-US" altLang="zh-TW"/>
              <a:pPr/>
              <a:t>30</a:t>
            </a:fld>
            <a:endParaRPr lang="en-US" altLang="zh-TW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81000" y="304800"/>
            <a:ext cx="2486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TW">
                <a:latin typeface="Verdana" pitchFamily="34" charset="0"/>
                <a:ea typeface="細明體" pitchFamily="49" charset="-120"/>
                <a:cs typeface="Times New Roman" pitchFamily="18" charset="0"/>
              </a:rPr>
              <a:t>61. </a:t>
            </a:r>
            <a:r>
              <a:rPr lang="zh-TW" altLang="en-US">
                <a:latin typeface="Verdana" pitchFamily="34" charset="0"/>
                <a:ea typeface="細明體" pitchFamily="49" charset="-120"/>
                <a:cs typeface="Times New Roman" pitchFamily="18" charset="0"/>
              </a:rPr>
              <a:t>自定清單</a:t>
            </a:r>
            <a:r>
              <a:rPr lang="en-US" altLang="zh-TW">
                <a:latin typeface="Verdana" pitchFamily="34" charset="0"/>
                <a:ea typeface="細明體" pitchFamily="49" charset="-120"/>
                <a:cs typeface="Times New Roman" pitchFamily="18" charset="0"/>
              </a:rPr>
              <a:t>Auto Fill</a:t>
            </a:r>
            <a:endParaRPr lang="en-US" altLang="zh-TW">
              <a:ea typeface="細明體" pitchFamily="49" charset="-120"/>
              <a:cs typeface="Times New Roman" pitchFamily="18" charset="0"/>
            </a:endParaRPr>
          </a:p>
        </p:txBody>
      </p:sp>
      <p:graphicFrame>
        <p:nvGraphicFramePr>
          <p:cNvPr id="29742" name="Group 46"/>
          <p:cNvGraphicFramePr>
            <a:graphicFrameLocks noGrp="1"/>
          </p:cNvGraphicFramePr>
          <p:nvPr/>
        </p:nvGraphicFramePr>
        <p:xfrm>
          <a:off x="533400" y="912813"/>
          <a:ext cx="8001000" cy="4754880"/>
        </p:xfrm>
        <a:graphic>
          <a:graphicData uri="http://schemas.openxmlformats.org/drawingml/2006/table">
            <a:tbl>
              <a:tblPr/>
              <a:tblGrid>
                <a:gridCol w="8001000"/>
              </a:tblGrid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Horoscope?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Aquarius, Pisces, Aries, Taurus, Gemini, Cancer,</a:t>
                      </a:r>
                      <a:b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Leo, Virgo, Libra, Scorpio, Sagittarius, Capricorn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星座 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水瓶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雙魚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白羊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金牛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雙子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巨蟹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獅子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處女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天秤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天蠍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人馬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山羊座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十二生肖 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?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細明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猴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雞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狗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豬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鼠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牛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虎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兔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龍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蛇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馬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羊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顏色 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?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紅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橙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黃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綠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青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藍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,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紫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one, two, three, four, five, six, seven, eight, nine, ten,</a:t>
                      </a:r>
                      <a:b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eleven, twelve, thirteen, fourteen, fifteen, sixteen, seventeen, eighteen, nineteen,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twenty, thirty, forty, fifty, sixty, seventy, eighty, ninety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細明體" pitchFamily="49" charset="-120"/>
                          <a:cs typeface="Times New Roman" pitchFamily="18" charset="0"/>
                        </a:rPr>
                        <a:t>一二三四五六七八九十</a:t>
                      </a:r>
                      <a:endParaRPr kumimoji="1" lang="sv-SE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細明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sv-SE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I, II, III, IV, V, VI, VII VIII, XI, X, ..., L, D, 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</TotalTime>
  <Words>3130</Words>
  <Application>Microsoft Office PowerPoint</Application>
  <PresentationFormat>如螢幕大小 (4:3)</PresentationFormat>
  <Paragraphs>1106</Paragraphs>
  <Slides>30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30</vt:i4>
      </vt:variant>
    </vt:vector>
  </HeadingPairs>
  <TitlesOfParts>
    <vt:vector size="33" baseType="lpstr">
      <vt:lpstr>預設簡報設計</vt:lpstr>
      <vt:lpstr>方程式</vt:lpstr>
      <vt:lpstr>Microsoft 方程式編輯器 3.0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cyszeto</dc:creator>
  <cp:lastModifiedBy>szeto</cp:lastModifiedBy>
  <cp:revision>214</cp:revision>
  <cp:lastPrinted>1601-01-01T00:00:00Z</cp:lastPrinted>
  <dcterms:created xsi:type="dcterms:W3CDTF">1601-01-01T00:00:00Z</dcterms:created>
  <dcterms:modified xsi:type="dcterms:W3CDTF">2011-10-02T02:45:22Z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