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62" r:id="rId2"/>
    <p:sldId id="263" r:id="rId3"/>
    <p:sldId id="261" r:id="rId4"/>
    <p:sldId id="256" r:id="rId5"/>
    <p:sldId id="257" r:id="rId6"/>
    <p:sldId id="259" r:id="rId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84" y="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64B66F4-5DAB-4888-97C6-B793E7CBCD9F}" type="datetimeFigureOut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</a:defRPr>
            </a:lvl1pPr>
          </a:lstStyle>
          <a:p>
            <a:fld id="{2A3A7B2D-7EB1-4206-8C9A-D696EB72B1C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 useBgFill="1">
        <p:nvSpPr>
          <p:cNvPr id="5" name="圓角矩形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6" name="矩形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80B6-8F89-49BB-A766-99522468C471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12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3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3D7EA-A49A-491E-AA90-FC7F8A490D2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3953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3FA79-0EDC-48C4-8801-9674CF5860A5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4002C-5DF8-4994-963A-AFE239F4A27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86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 useBgFill="1">
        <p:nvSpPr>
          <p:cNvPr id="5" name="圓角矩形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6" name="矩形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38E8-9113-4D0C-95F2-0A725A29C64B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10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E9315BD7-7E21-4BFA-B40A-D8A76C9A81F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4478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F0E7F-7A5B-4EA5-906A-A51410FB2745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1B4E5-C800-47D0-AB89-DC28034EE99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170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EF9C7-A766-43FF-A571-FB220A2C1B42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F5FAA-16B1-40C1-B433-D2FAF705F43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094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C83EF-752B-4630-87CE-2E3BA294AC6D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4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1F3B4-BDB8-42E7-AAC1-B8165FDFCE1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264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26B73-0015-43D4-AC8D-2AB42FD22EAC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01528-51CD-40B2-8BFA-D65C0F2046A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287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 useBgFill="1">
        <p:nvSpPr>
          <p:cNvPr id="6" name="圓角矩形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F5E4D-072E-48F7-922C-16516ED51575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13570-7980-453E-B290-D28E61F3B21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415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6" name="矩形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8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8B5D3-1681-49B2-B81D-96C0B148A668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05902F4D-E914-4A26-9F88-7946F4E7948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217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FBB9D-44C2-439F-AD98-4E7A6473EF91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929CB-62DA-45C7-B31A-82FBB3A7E2C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191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8EBD7-D797-4294-8DDD-5FCE58374026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92E88-79EA-400E-BECB-C60B2BC5475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9406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28" name="標題版面配置區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HK" smtClean="0"/>
          </a:p>
        </p:txBody>
      </p:sp>
      <p:sp>
        <p:nvSpPr>
          <p:cNvPr id="1029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HK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ED575CF-E9B9-4D9A-AC16-6206A73C4868}" type="datetime1">
              <a:rPr lang="zh-TW" altLang="en-US"/>
              <a:pPr>
                <a:defRPr/>
              </a:pPr>
              <a:t>2018/5/9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>
              <a:defRPr kumimoji="0" sz="1400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1pPr>
          </a:lstStyle>
          <a:p>
            <a:fld id="{D1809435-2D3A-49F4-855F-DCBB6A78B0FA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9" r:id="rId2"/>
    <p:sldLayoutId id="2147483771" r:id="rId3"/>
    <p:sldLayoutId id="2147483768" r:id="rId4"/>
    <p:sldLayoutId id="2147483767" r:id="rId5"/>
    <p:sldLayoutId id="2147483766" r:id="rId6"/>
    <p:sldLayoutId id="2147483765" r:id="rId7"/>
    <p:sldLayoutId id="2147483772" r:id="rId8"/>
    <p:sldLayoutId id="2147483773" r:id="rId9"/>
    <p:sldLayoutId id="2147483764" r:id="rId10"/>
    <p:sldLayoutId id="214748376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微軟正黑體" pitchFamily="34" charset="-12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worldometers.info/world-population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ross-harbour-tunnel-2017.mp4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mcc.edu.hk/~scy/home/javascript/roll-a-die.ht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763688" y="1926019"/>
            <a:ext cx="60293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zh-TW" dirty="0">
                <a:latin typeface="+mj-lt"/>
                <a:ea typeface="新細明體" charset="-120"/>
              </a:rPr>
              <a:t>(1)</a:t>
            </a:r>
            <a:r>
              <a:rPr kumimoji="0" lang="zh-TW" altLang="en-US" dirty="0">
                <a:latin typeface="+mj-lt"/>
                <a:ea typeface="新細明體" charset="-120"/>
              </a:rPr>
              <a:t>「</a:t>
            </a:r>
            <a:r>
              <a:rPr kumimoji="0" lang="en-US" altLang="zh-TW" dirty="0">
                <a:latin typeface="+mj-lt"/>
                <a:ea typeface="新細明體" charset="-120"/>
              </a:rPr>
              <a:t>90%</a:t>
            </a:r>
            <a:r>
              <a:rPr kumimoji="0" lang="zh-TW" altLang="en-US" dirty="0">
                <a:latin typeface="+mj-lt"/>
                <a:ea typeface="新細明體" charset="-120"/>
              </a:rPr>
              <a:t>的牙醫都推薦</a:t>
            </a:r>
            <a:r>
              <a:rPr kumimoji="0" lang="en-US" altLang="zh-TW" dirty="0">
                <a:latin typeface="+mj-lt"/>
                <a:ea typeface="新細明體" charset="-120"/>
              </a:rPr>
              <a:t>x</a:t>
            </a:r>
            <a:r>
              <a:rPr kumimoji="0" lang="zh-TW" altLang="en-US" dirty="0">
                <a:latin typeface="+mj-lt"/>
                <a:ea typeface="新細明體" charset="-120"/>
              </a:rPr>
              <a:t>牌</a:t>
            </a:r>
            <a:r>
              <a:rPr kumimoji="0" lang="zh-TW" altLang="en-US" dirty="0">
                <a:solidFill>
                  <a:srgbClr val="FF0000"/>
                </a:solidFill>
                <a:latin typeface="+mj-lt"/>
                <a:ea typeface="新細明體" charset="-120"/>
              </a:rPr>
              <a:t>牙膏</a:t>
            </a:r>
            <a:r>
              <a:rPr kumimoji="0" lang="zh-TW" altLang="en-US" dirty="0">
                <a:latin typeface="+mj-lt"/>
                <a:ea typeface="新細明體" charset="-120"/>
              </a:rPr>
              <a:t>。」</a:t>
            </a:r>
            <a:endParaRPr kumimoji="0" lang="en-US" altLang="zh-TW" dirty="0">
              <a:latin typeface="+mj-lt"/>
              <a:ea typeface="新細明體" charset="-120"/>
            </a:endParaRPr>
          </a:p>
          <a:p>
            <a:pPr>
              <a:defRPr/>
            </a:pPr>
            <a:r>
              <a:rPr kumimoji="0" lang="en-US" altLang="zh-TW" dirty="0">
                <a:latin typeface="+mj-lt"/>
                <a:ea typeface="新細明體" charset="-120"/>
              </a:rPr>
              <a:t>(2)</a:t>
            </a:r>
            <a:r>
              <a:rPr kumimoji="0" lang="zh-TW" altLang="en-US" dirty="0">
                <a:latin typeface="+mj-lt"/>
                <a:ea typeface="新細明體" charset="-120"/>
              </a:rPr>
              <a:t>「全球每秒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有</a:t>
            </a:r>
            <a:r>
              <a:rPr kumimoji="0" lang="en-US" altLang="zh-TW" dirty="0" smtClean="0">
                <a:latin typeface="+mj-lt"/>
                <a:ea typeface="新細明體" charset="-120"/>
              </a:rPr>
              <a:t>4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個</a:t>
            </a:r>
            <a:r>
              <a:rPr kumimoji="0" lang="zh-TW" altLang="en-US" dirty="0">
                <a:solidFill>
                  <a:srgbClr val="FF0000"/>
                </a:solidFill>
                <a:latin typeface="+mj-lt"/>
                <a:ea typeface="新細明體" charset="-120"/>
              </a:rPr>
              <a:t>嬰孩</a:t>
            </a:r>
            <a:r>
              <a:rPr kumimoji="0" lang="zh-TW" altLang="en-US" dirty="0">
                <a:latin typeface="+mj-lt"/>
                <a:ea typeface="新細明體" charset="-120"/>
              </a:rPr>
              <a:t>出生。」</a:t>
            </a:r>
            <a:endParaRPr kumimoji="0" lang="en-US" altLang="zh-TW" dirty="0">
              <a:latin typeface="+mj-lt"/>
              <a:ea typeface="新細明體" charset="-120"/>
            </a:endParaRPr>
          </a:p>
          <a:p>
            <a:pPr algn="ctr">
              <a:defRPr/>
            </a:pPr>
            <a:r>
              <a:rPr lang="zh-HK" altLang="en-US" dirty="0">
                <a:hlinkClick r:id="rId2"/>
              </a:rPr>
              <a:t>http://www.worldometers.info/world-population/</a:t>
            </a:r>
            <a:endParaRPr kumimoji="0" lang="en-US" altLang="zh-TW" dirty="0" smtClean="0">
              <a:latin typeface="+mj-lt"/>
              <a:ea typeface="新細明體" charset="-120"/>
            </a:endParaRPr>
          </a:p>
          <a:p>
            <a:pPr>
              <a:defRPr/>
            </a:pPr>
            <a:r>
              <a:rPr kumimoji="0" lang="en-US" altLang="zh-TW" dirty="0" smtClean="0">
                <a:latin typeface="+mj-lt"/>
                <a:ea typeface="新細明體" charset="-120"/>
              </a:rPr>
              <a:t>(</a:t>
            </a:r>
            <a:r>
              <a:rPr kumimoji="0" lang="en-US" altLang="zh-TW" dirty="0">
                <a:latin typeface="+mj-lt"/>
                <a:ea typeface="新細明體" charset="-120"/>
              </a:rPr>
              <a:t>3)</a:t>
            </a:r>
            <a:r>
              <a:rPr kumimoji="0" lang="zh-TW" altLang="en-US" dirty="0">
                <a:latin typeface="+mj-lt"/>
                <a:ea typeface="新細明體" charset="-120"/>
              </a:rPr>
              <a:t>「</a:t>
            </a:r>
            <a:r>
              <a:rPr kumimoji="0" lang="zh-TW" altLang="en-US" dirty="0">
                <a:solidFill>
                  <a:srgbClr val="FF0000"/>
                </a:solidFill>
                <a:latin typeface="+mj-lt"/>
                <a:ea typeface="新細明體" charset="-120"/>
              </a:rPr>
              <a:t>吸煙</a:t>
            </a:r>
            <a:r>
              <a:rPr kumimoji="0" lang="zh-TW" altLang="en-US" dirty="0">
                <a:latin typeface="+mj-lt"/>
                <a:ea typeface="新細明體" charset="-120"/>
              </a:rPr>
              <a:t>人士比</a:t>
            </a:r>
            <a:r>
              <a:rPr kumimoji="0" lang="zh-TW" altLang="en-US" dirty="0">
                <a:solidFill>
                  <a:srgbClr val="00B0F0"/>
                </a:solidFill>
                <a:latin typeface="+mj-lt"/>
                <a:ea typeface="新細明體" charset="-120"/>
              </a:rPr>
              <a:t>非吸煙</a:t>
            </a:r>
            <a:r>
              <a:rPr kumimoji="0" lang="zh-TW" altLang="en-US" dirty="0">
                <a:latin typeface="+mj-lt"/>
                <a:ea typeface="新細明體" charset="-120"/>
              </a:rPr>
              <a:t>人士</a:t>
            </a:r>
            <a:r>
              <a:rPr kumimoji="0" lang="zh-TW" altLang="en-US" dirty="0">
                <a:solidFill>
                  <a:srgbClr val="FF0000"/>
                </a:solidFill>
                <a:latin typeface="+mj-lt"/>
                <a:ea typeface="新細明體" charset="-120"/>
              </a:rPr>
              <a:t>患癌</a:t>
            </a:r>
            <a:r>
              <a:rPr kumimoji="0" lang="zh-TW" altLang="en-US" dirty="0">
                <a:latin typeface="+mj-lt"/>
                <a:ea typeface="新細明體" charset="-120"/>
              </a:rPr>
              <a:t>的機會高</a:t>
            </a:r>
            <a:r>
              <a:rPr kumimoji="0" lang="en-US" altLang="zh-TW" dirty="0">
                <a:latin typeface="+mj-lt"/>
                <a:ea typeface="新細明體" charset="-120"/>
              </a:rPr>
              <a:t>10</a:t>
            </a:r>
            <a:r>
              <a:rPr kumimoji="0" lang="zh-TW" altLang="en-US" dirty="0">
                <a:latin typeface="+mj-lt"/>
                <a:ea typeface="新細明體" charset="-120"/>
              </a:rPr>
              <a:t>倍。」</a:t>
            </a:r>
            <a:endParaRPr kumimoji="0" lang="en-US" altLang="zh-TW" dirty="0">
              <a:latin typeface="+mj-lt"/>
              <a:ea typeface="新細明體" charset="-120"/>
            </a:endParaRPr>
          </a:p>
          <a:p>
            <a:pPr>
              <a:defRPr/>
            </a:pPr>
            <a:r>
              <a:rPr kumimoji="0" lang="en-US" altLang="zh-TW" dirty="0">
                <a:latin typeface="+mj-lt"/>
                <a:ea typeface="新細明體" charset="-120"/>
              </a:rPr>
              <a:t>(4)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「</a:t>
            </a:r>
            <a:r>
              <a:rPr lang="en-US" altLang="zh-TW" dirty="0" smtClean="0"/>
              <a:t>2017</a:t>
            </a:r>
            <a:r>
              <a:rPr lang="zh-TW" altLang="en-US" dirty="0" smtClean="0"/>
              <a:t>年</a:t>
            </a:r>
            <a:r>
              <a:rPr lang="zh-TW" altLang="en-US" dirty="0"/>
              <a:t>約</a:t>
            </a:r>
            <a:r>
              <a:rPr lang="en-US" altLang="zh-TW" dirty="0"/>
              <a:t>568</a:t>
            </a:r>
            <a:r>
              <a:rPr lang="zh-TW" altLang="en-US" dirty="0"/>
              <a:t>萬</a:t>
            </a:r>
            <a:r>
              <a:rPr lang="zh-TW" altLang="en-US" dirty="0" smtClean="0"/>
              <a:t>名</a:t>
            </a:r>
            <a:r>
              <a:rPr lang="en-US" altLang="zh-TW" dirty="0" smtClean="0">
                <a:solidFill>
                  <a:srgbClr val="00B0F0"/>
                </a:solidFill>
              </a:rPr>
              <a:t>(10</a:t>
            </a:r>
            <a:r>
              <a:rPr lang="zh-TW" altLang="en-US" dirty="0">
                <a:solidFill>
                  <a:srgbClr val="00B0F0"/>
                </a:solidFill>
              </a:rPr>
              <a:t>歲及</a:t>
            </a:r>
            <a:r>
              <a:rPr lang="zh-TW" altLang="en-US" dirty="0" smtClean="0">
                <a:solidFill>
                  <a:srgbClr val="00B0F0"/>
                </a:solidFill>
              </a:rPr>
              <a:t>以上</a:t>
            </a:r>
            <a:r>
              <a:rPr lang="en-US" altLang="zh-TW" dirty="0" smtClean="0">
                <a:solidFill>
                  <a:srgbClr val="00B0F0"/>
                </a:solidFill>
              </a:rPr>
              <a:t>)</a:t>
            </a:r>
            <a:r>
              <a:rPr lang="zh-TW" altLang="en-US" dirty="0" smtClean="0"/>
              <a:t>人士</a:t>
            </a:r>
            <a:r>
              <a:rPr lang="zh-TW" altLang="en-US" dirty="0"/>
              <a:t>擁有智能手機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algn="ctr">
              <a:defRPr/>
            </a:pPr>
            <a:r>
              <a:rPr lang="zh-TW" altLang="en-US" dirty="0" smtClean="0"/>
              <a:t>較</a:t>
            </a:r>
            <a:r>
              <a:rPr lang="en-US" altLang="zh-TW" dirty="0"/>
              <a:t>2016</a:t>
            </a:r>
            <a:r>
              <a:rPr lang="zh-TW" altLang="en-US" dirty="0"/>
              <a:t>年多出超過</a:t>
            </a:r>
            <a:r>
              <a:rPr lang="en-US" altLang="zh-TW" dirty="0"/>
              <a:t>20</a:t>
            </a:r>
            <a:r>
              <a:rPr lang="zh-TW" altLang="en-US" dirty="0"/>
              <a:t>萬人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。</a:t>
            </a:r>
            <a:r>
              <a:rPr kumimoji="0" lang="zh-TW" altLang="en-US" dirty="0">
                <a:latin typeface="+mj-lt"/>
                <a:ea typeface="新細明體" charset="-120"/>
              </a:rPr>
              <a:t>」</a:t>
            </a:r>
            <a:endParaRPr kumimoji="0" lang="en-US" altLang="zh-TW" dirty="0">
              <a:latin typeface="+mj-lt"/>
              <a:ea typeface="新細明體" charset="-120"/>
            </a:endParaRPr>
          </a:p>
          <a:p>
            <a:pPr>
              <a:defRPr/>
            </a:pPr>
            <a:r>
              <a:rPr kumimoji="0" lang="en-US" altLang="zh-TW" dirty="0">
                <a:latin typeface="+mj-lt"/>
                <a:ea typeface="新細明體" charset="-120"/>
              </a:rPr>
              <a:t>(5)</a:t>
            </a:r>
            <a:r>
              <a:rPr kumimoji="0" lang="zh-TW" altLang="en-US" dirty="0">
                <a:latin typeface="+mj-lt"/>
                <a:ea typeface="新細明體" charset="-120"/>
              </a:rPr>
              <a:t>「香港現時的</a:t>
            </a:r>
            <a:r>
              <a:rPr kumimoji="0" lang="zh-TW" altLang="en-US" dirty="0">
                <a:solidFill>
                  <a:srgbClr val="FF0000"/>
                </a:solidFill>
                <a:latin typeface="+mj-lt"/>
                <a:ea typeface="新細明體" charset="-120"/>
              </a:rPr>
              <a:t>失業率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為</a:t>
            </a:r>
            <a:r>
              <a:rPr kumimoji="0" lang="en-US" altLang="zh-TW" dirty="0" smtClean="0">
                <a:latin typeface="+mj-lt"/>
                <a:ea typeface="新細明體" charset="-120"/>
              </a:rPr>
              <a:t>2.9%</a:t>
            </a:r>
            <a:r>
              <a:rPr kumimoji="0" lang="zh-TW" altLang="en-US" dirty="0">
                <a:latin typeface="+mj-lt"/>
                <a:ea typeface="新細明體" charset="-120"/>
              </a:rPr>
              <a:t>，比上一</a:t>
            </a:r>
            <a:r>
              <a:rPr kumimoji="0" lang="zh-TW" altLang="en-US" dirty="0" smtClean="0">
                <a:latin typeface="+mj-lt"/>
                <a:ea typeface="新細明體" charset="-120"/>
              </a:rPr>
              <a:t>季下降了</a:t>
            </a:r>
            <a:r>
              <a:rPr kumimoji="0" lang="en-US" altLang="zh-TW" dirty="0" smtClean="0">
                <a:latin typeface="+mj-lt"/>
                <a:ea typeface="新細明體" charset="-120"/>
              </a:rPr>
              <a:t>0.1%</a:t>
            </a:r>
            <a:r>
              <a:rPr kumimoji="0" lang="zh-TW" altLang="en-US" dirty="0">
                <a:latin typeface="+mj-lt"/>
                <a:ea typeface="新細明體" charset="-120"/>
              </a:rPr>
              <a:t>。」</a:t>
            </a:r>
            <a:endParaRPr kumimoji="0" lang="en-US" altLang="zh-TW" dirty="0">
              <a:latin typeface="+mj-lt"/>
              <a:ea typeface="新細明體" charset="-120"/>
            </a:endParaRPr>
          </a:p>
        </p:txBody>
      </p:sp>
      <p:sp>
        <p:nvSpPr>
          <p:cNvPr id="6147" name="矩形 3"/>
          <p:cNvSpPr>
            <a:spLocks noChangeArrowheads="1"/>
          </p:cNvSpPr>
          <p:nvPr/>
        </p:nvSpPr>
        <p:spPr bwMode="auto">
          <a:xfrm>
            <a:off x="1116013" y="1027113"/>
            <a:ext cx="597693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>
                <a:solidFill>
                  <a:srgbClr val="000000"/>
                </a:solidFill>
                <a:latin typeface="Perpetua" panose="02020502060401020303" pitchFamily="18" charset="0"/>
              </a:rPr>
              <a:t>「</a:t>
            </a:r>
            <a:r>
              <a:rPr kumimoji="0" lang="zh-TW" altLang="en-US">
                <a:solidFill>
                  <a:srgbClr val="FF0000"/>
                </a:solidFill>
                <a:latin typeface="Perpetua" panose="02020502060401020303" pitchFamily="18" charset="0"/>
              </a:rPr>
              <a:t>資訊</a:t>
            </a:r>
            <a:r>
              <a:rPr kumimoji="0" lang="zh-TW" altLang="en-US">
                <a:solidFill>
                  <a:srgbClr val="000000"/>
                </a:solidFill>
                <a:latin typeface="Perpetua" panose="02020502060401020303" pitchFamily="18" charset="0"/>
              </a:rPr>
              <a:t>」對現代社會發展十分重要。 </a:t>
            </a:r>
            <a:endParaRPr kumimoji="0" lang="en-US" altLang="zh-TW">
              <a:solidFill>
                <a:srgbClr val="000000"/>
              </a:solidFill>
              <a:latin typeface="Perpetua" panose="02020502060401020303" pitchFamily="18" charset="0"/>
            </a:endParaRPr>
          </a:p>
          <a:p>
            <a:pPr eaLnBrk="1" hangingPunct="1"/>
            <a:r>
              <a:rPr kumimoji="0" lang="zh-TW" altLang="en-US">
                <a:solidFill>
                  <a:srgbClr val="000000"/>
                </a:solidFill>
                <a:latin typeface="Perpetua" panose="02020502060401020303" pitchFamily="18" charset="0"/>
              </a:rPr>
              <a:t>在</a:t>
            </a:r>
            <a:r>
              <a:rPr kumimoji="0" lang="zh-TW" altLang="en-US">
                <a:solidFill>
                  <a:srgbClr val="FF0000"/>
                </a:solidFill>
                <a:latin typeface="Perpetua" panose="02020502060401020303" pitchFamily="18" charset="0"/>
              </a:rPr>
              <a:t>報章、雜誌、電視</a:t>
            </a:r>
            <a:r>
              <a:rPr kumimoji="0" lang="zh-TW" altLang="en-US">
                <a:solidFill>
                  <a:srgbClr val="000000"/>
                </a:solidFill>
                <a:latin typeface="Perpetua" panose="02020502060401020303" pitchFamily="18" charset="0"/>
              </a:rPr>
              <a:t>等媒體中，我們都會接觸</a:t>
            </a:r>
            <a:r>
              <a:rPr kumimoji="0" lang="zh-TW" altLang="en-US">
                <a:solidFill>
                  <a:srgbClr val="FF0000"/>
                </a:solidFill>
                <a:latin typeface="Perpetua" panose="02020502060401020303" pitchFamily="18" charset="0"/>
              </a:rPr>
              <a:t>大量</a:t>
            </a:r>
            <a:r>
              <a:rPr kumimoji="0" lang="zh-TW" altLang="en-US">
                <a:solidFill>
                  <a:srgbClr val="000000"/>
                </a:solidFill>
                <a:latin typeface="Perpetua" panose="02020502060401020303" pitchFamily="18" charset="0"/>
              </a:rPr>
              <a:t>資訊，例如： </a:t>
            </a:r>
            <a:endParaRPr kumimoji="0" lang="zh-TW" altLang="en-US">
              <a:latin typeface="Perpetua" panose="02020502060401020303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116013" y="4079031"/>
            <a:ext cx="52562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dirty="0">
                <a:solidFill>
                  <a:srgbClr val="000000"/>
                </a:solidFill>
                <a:latin typeface="Perpetua" panose="02020502060401020303" pitchFamily="18" charset="0"/>
              </a:rPr>
              <a:t>這些報導的內容是運用「</a:t>
            </a:r>
            <a:r>
              <a:rPr kumimoji="0" lang="zh-TW" altLang="en-US" dirty="0">
                <a:solidFill>
                  <a:srgbClr val="FF0000"/>
                </a:solidFill>
                <a:latin typeface="Perpetua" panose="02020502060401020303" pitchFamily="18" charset="0"/>
              </a:rPr>
              <a:t>統計活動</a:t>
            </a:r>
            <a:r>
              <a:rPr kumimoji="0" lang="zh-TW" altLang="en-US" dirty="0">
                <a:solidFill>
                  <a:srgbClr val="000000"/>
                </a:solidFill>
                <a:latin typeface="Perpetua" panose="02020502060401020303" pitchFamily="18" charset="0"/>
              </a:rPr>
              <a:t>」所得的數據，</a:t>
            </a:r>
            <a:endParaRPr kumimoji="0" lang="en-US" altLang="zh-TW" dirty="0">
              <a:solidFill>
                <a:srgbClr val="000000"/>
              </a:solidFill>
              <a:latin typeface="Perpetua" panose="02020502060401020303" pitchFamily="18" charset="0"/>
            </a:endParaRPr>
          </a:p>
          <a:p>
            <a:pPr eaLnBrk="1" hangingPunct="1"/>
            <a:r>
              <a:rPr kumimoji="0" lang="zh-TW" altLang="en-US" dirty="0">
                <a:solidFill>
                  <a:srgbClr val="000000"/>
                </a:solidFill>
                <a:latin typeface="Perpetua" panose="02020502060401020303" pitchFamily="18" charset="0"/>
              </a:rPr>
              <a:t> 經「</a:t>
            </a:r>
            <a:r>
              <a:rPr kumimoji="0" lang="zh-TW" altLang="en-US" dirty="0">
                <a:solidFill>
                  <a:srgbClr val="FF0000"/>
                </a:solidFill>
                <a:latin typeface="Perpetua" panose="02020502060401020303" pitchFamily="18" charset="0"/>
              </a:rPr>
              <a:t>整理</a:t>
            </a:r>
            <a:r>
              <a:rPr kumimoji="0" lang="zh-TW" altLang="en-US" dirty="0">
                <a:solidFill>
                  <a:srgbClr val="000000"/>
                </a:solidFill>
                <a:latin typeface="Perpetua" panose="02020502060401020303" pitchFamily="18" charset="0"/>
              </a:rPr>
              <a:t>」及「</a:t>
            </a:r>
            <a:r>
              <a:rPr kumimoji="0" lang="zh-TW" altLang="en-US" dirty="0">
                <a:solidFill>
                  <a:srgbClr val="FF0000"/>
                </a:solidFill>
                <a:latin typeface="Perpetua" panose="02020502060401020303" pitchFamily="18" charset="0"/>
              </a:rPr>
              <a:t>總結</a:t>
            </a:r>
            <a:r>
              <a:rPr kumimoji="0" lang="zh-TW" altLang="en-US" dirty="0">
                <a:solidFill>
                  <a:srgbClr val="000000"/>
                </a:solidFill>
                <a:latin typeface="Perpetua" panose="02020502060401020303" pitchFamily="18" charset="0"/>
              </a:rPr>
              <a:t>」而得出來的。 </a:t>
            </a:r>
          </a:p>
        </p:txBody>
      </p:sp>
      <p:sp>
        <p:nvSpPr>
          <p:cNvPr id="6" name="矩形 5"/>
          <p:cNvSpPr/>
          <p:nvPr/>
        </p:nvSpPr>
        <p:spPr>
          <a:xfrm>
            <a:off x="1740079" y="5101650"/>
            <a:ext cx="1607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dirty="0" smtClean="0">
                <a:latin typeface="+mn-lt"/>
                <a:ea typeface="+mn-ea"/>
              </a:rPr>
              <a:t>收集</a:t>
            </a:r>
            <a:endParaRPr kumimoji="0" lang="en-US" altLang="zh-TW" dirty="0">
              <a:latin typeface="+mn-lt"/>
              <a:ea typeface="+mn-ea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dirty="0">
                <a:latin typeface="+mn-lt"/>
                <a:ea typeface="+mn-ea"/>
              </a:rPr>
              <a:t>整理</a:t>
            </a:r>
            <a:endParaRPr kumimoji="0" lang="en-US" altLang="zh-TW" dirty="0">
              <a:latin typeface="+mn-lt"/>
              <a:ea typeface="+mn-ea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dirty="0">
                <a:latin typeface="+mn-lt"/>
                <a:ea typeface="+mn-ea"/>
              </a:rPr>
              <a:t>表達</a:t>
            </a:r>
            <a:endParaRPr kumimoji="0" lang="en-US" altLang="zh-TW" dirty="0">
              <a:latin typeface="+mn-lt"/>
              <a:ea typeface="+mn-ea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dirty="0">
                <a:latin typeface="+mn-lt"/>
                <a:ea typeface="+mn-ea"/>
              </a:rPr>
              <a:t>分析 數據 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EEBAE136-3877-4D2B-B939-F4CE2E75955B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1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6151" name="矩形 8"/>
          <p:cNvSpPr>
            <a:spLocks noChangeArrowheads="1"/>
          </p:cNvSpPr>
          <p:nvPr/>
        </p:nvSpPr>
        <p:spPr bwMode="auto">
          <a:xfrm>
            <a:off x="5867400" y="260350"/>
            <a:ext cx="2952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6000">
                <a:solidFill>
                  <a:srgbClr val="000000"/>
                </a:solidFill>
                <a:latin typeface="Perpetua" panose="02020502060401020303" pitchFamily="18" charset="0"/>
              </a:rPr>
              <a:t>12.</a:t>
            </a:r>
            <a:r>
              <a:rPr kumimoji="0" lang="zh-TW" altLang="en-US" sz="6000">
                <a:solidFill>
                  <a:srgbClr val="000000"/>
                </a:solidFill>
                <a:latin typeface="Perpetua" panose="02020502060401020303" pitchFamily="18" charset="0"/>
              </a:rPr>
              <a:t>統計 </a:t>
            </a:r>
            <a:endParaRPr kumimoji="0" lang="zh-TW" altLang="en-US" sz="6000">
              <a:latin typeface="Perpetua" panose="02020502060401020303" pitchFamily="18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113889" y="1611610"/>
            <a:ext cx="653598" cy="2767844"/>
            <a:chOff x="8113889" y="1611610"/>
            <a:chExt cx="653598" cy="2767844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889" y="1611610"/>
              <a:ext cx="653598" cy="675679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889" y="2308998"/>
              <a:ext cx="653598" cy="675679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889" y="3006386"/>
              <a:ext cx="653598" cy="675679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889" y="3703775"/>
              <a:ext cx="653598" cy="675679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6" y="2043113"/>
            <a:ext cx="1401614" cy="85877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89" y="1542526"/>
            <a:ext cx="993473" cy="1001174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13" y="4153258"/>
            <a:ext cx="1059688" cy="205704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735318" y="4743120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>
                <a:latin typeface="+mn-lt"/>
                <a:ea typeface="+mn-ea"/>
              </a:rPr>
              <a:t>統計</a:t>
            </a:r>
            <a:r>
              <a:rPr kumimoji="0" lang="zh-TW" altLang="en-US" dirty="0">
                <a:solidFill>
                  <a:srgbClr val="FF0000"/>
                </a:solidFill>
                <a:latin typeface="+mn-lt"/>
                <a:ea typeface="+mn-ea"/>
              </a:rPr>
              <a:t>活動</a:t>
            </a:r>
            <a:r>
              <a:rPr kumimoji="0" lang="zh-TW" altLang="en-US" dirty="0">
                <a:latin typeface="+mn-lt"/>
                <a:ea typeface="+mn-ea"/>
              </a:rPr>
              <a:t>的主要部分。 </a:t>
            </a:r>
            <a:endParaRPr kumimoji="0" lang="en-US" altLang="zh-TW" dirty="0">
              <a:latin typeface="+mn-lt"/>
              <a:ea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2597" y="3804401"/>
            <a:ext cx="3909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 smtClean="0">
                <a:solidFill>
                  <a:srgbClr val="FF0000"/>
                </a:solidFill>
                <a:latin typeface="王漢宗粗圓體一雙空" panose="02000000000000000000" pitchFamily="2" charset="-120"/>
                <a:ea typeface="王漢宗粗圓體一雙空" panose="02000000000000000000" pitchFamily="2" charset="-120"/>
              </a:rPr>
              <a:t>數據來自</a:t>
            </a:r>
            <a:r>
              <a:rPr kumimoji="0" lang="en-US" altLang="zh-TW" sz="2800" dirty="0" smtClean="0">
                <a:solidFill>
                  <a:srgbClr val="FF0000"/>
                </a:solidFill>
                <a:latin typeface="王漢宗粗圓體一雙空" panose="02000000000000000000" pitchFamily="2" charset="-120"/>
                <a:ea typeface="王漢宗粗圓體一雙空" panose="02000000000000000000" pitchFamily="2" charset="-120"/>
              </a:rPr>
              <a:t>?</a:t>
            </a:r>
            <a:r>
              <a:rPr kumimoji="0" lang="zh-TW" altLang="en-US" sz="2800" dirty="0" smtClean="0">
                <a:solidFill>
                  <a:srgbClr val="FF0000"/>
                </a:solidFill>
                <a:latin typeface="王漢宗粗圓體一雙空" panose="02000000000000000000" pitchFamily="2" charset="-120"/>
                <a:ea typeface="王漢宗粗圓體一雙空" panose="02000000000000000000" pitchFamily="2" charset="-120"/>
              </a:rPr>
              <a:t> </a:t>
            </a:r>
            <a:endParaRPr kumimoji="0" lang="zh-TW" altLang="en-US" sz="2800" dirty="0">
              <a:solidFill>
                <a:srgbClr val="FF0000"/>
              </a:solidFill>
              <a:latin typeface="王漢宗粗圓體一雙空" panose="02000000000000000000" pitchFamily="2" charset="-120"/>
              <a:ea typeface="王漢宗粗圓體一雙空" panose="02000000000000000000" pitchFamily="2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9" name="Picture 13" descr="http://www.sfmoe.org/images/comp/book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4396326"/>
            <a:ext cx="2303462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962D3824-C106-4EF5-801E-7FA4444B1007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2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pic>
        <p:nvPicPr>
          <p:cNvPr id="34818" name="Picture 2" descr="bunsen bur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04813"/>
            <a:ext cx="20367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http://t0.gstatic.com/images?q=tbn:ANd9GcSlRqJ-HCNcVAWiOw132fz31OuQTIDj9uY6cRXYzKFZ13Mp7jKW3hydubJ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1944688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AutoShape 7" descr="data:image/jpg;base64,/9j/4AAQSkZJRgABAQAAAQABAAD/2wCEAAkGBhQSEBUUExQVFBUWFxgYGBgXGB0dHhwdGBgcGBwcGRwdGyYeGh0kGRwaHy8hIycpLCwsGB4xNjAqNSYrLSkBCQoKDgwOGg8PGiwkHSQvLCwsLCwvLDUsLCwsKSkpKiwsLCksLCwsLCwsLTEsLCwpLywsKSwsLCwsKSwsLCwsLP/AABEIANIA8AMBIgACEQEDEQH/xAAcAAACAwEBAQEAAAAAAAAAAAAABgQFBwMCCAH/xABGEAABAwIEAwUGAQgIBgMBAAABAgMRAAQFEiExBkFRBxMiYXEyQoGRobFSFCMzYnKSwdEIFSRDU4Ki8BY0Y9Lh8USTsoP/xAAaAQACAwEBAAAAAAAAAAAAAAAAAwECBAUG/8QAMREAAgECBAIJAwUBAQAAAAAAAAECAxEEEiExQVEFEyIyYXGRofAUgdEjQrHB4TPx/9oADAMBAAIRAxEAPwDcaKKJoAKKp8S4xsrcS9dMI0mC4mT6JnMfgKV8U7dMLZ9l1bxnZptR5TMqypI5aHegDQKKyC47enHB/Y8NfdEA5lTAk8whKtI55hr6a1V92lY24qEotbUSreFK0HvAqWT5Qkb1DaW4yNOcu6mbpNR7zEWmU5nXENp11WoJGmp1JHKvne+ucTfnvsTd1A0azJTprBA7sb84JMVWHg5kqKlrdcUSSSpQ1nrpMzrM61R1Io0RwVaXCxuuJdrGFse1eNKMAw1Lm/m2CPrSviH9IizSSlhi4fUM0aBAMbESSqD1yyOlZ6zw7bp2aTy3lW3qTrU9tpKdEgJ9AB9qo6y4I0R6Ol+6RbXXbpiLp/s9ghsaGXStenr+bG/0qpc42xx1Um5bYEnRKER15IVPTUzXuiquqzRHo+mt22ScO42xloybpl/fwut6HTqhKVD58qYbDtku0QLixQ4NJXbuxy1hCxJ1/WEedKtFR1sizwFJ7XNLse2WxUPzvf2x2/PMqjTfxIzJjzmmrDOI7a5/QXDLukw24lR+IBkVhVcHrJtZlSEKPUpE6ee9WVbmhEujl+2R9G0VgNvxE9bCU3TrQ19p0qTrp7LpUnpsKnsdvCmdHFt3EdEEKPL2kkI+gpiqJmSpg5U92vU2+isqw7+kTYrUA62+1J9qAtI21MHN12SdudabYYg2+2lxpaXG1CUrQQQeWhGm+nwphkasSKKKKCAooooAKKKKACiiigAooooAwu+4wxe/vrpq0fTb2zbjjQVlSDCTlkEoLmY76RlkajSoGJ8HOqk3t/e3AmYSDl0EDValJBE9PKm/ifsHYWovYe4qze1IAKu7J8oOdufIkD8NIV7j+MYSvLetd63MBahIP7LqNyeipPkKXJS4GuhKgv8Aoj8Z4csUDw2xcP4nXVHbnCMo15ip7K0tmWmmWjrq20kETpoqMw000NebfjXDruAsrtHDzIGWfMgFMSdyE7ampdxgbwTnayXLe4U0oZj6JJyq/wAqydNtRSHm4nWpuhvBL57kd64Uv2lKV6kn5dK51GGIozltRKHBuhwFCvkqJ35TUil2salJPY/aKK5vXCUCVKSkdVED70Et2OlFVFxxXbo/vM37IJ+u31qrf47GzbRJ5Zj/AAE8/OrqEnwM8sTSjvL59hrr8pbYTilx+jZLaTzyhA2HNw+c6fCrBjswunf+YuQNR4QVLPQ7wmY6TvS5Tpw70kIljo/ti2SLnGWW/adQD0mT12Emqu542YT7IWv0ED66/Sm7DOx62TBcC3PNxYbTtrAEHnO5+NNVhwtZW4zDuUebbcnWNM5GnpSXiqa2TfsIljKr2svcyhi/vrj/AJe0IB95QMbx7SsqdwZqysuAsTuT+ceDQO6USoieUIAG8bq51o91xrhlvOZxC1D8Swo6b6CYMjaJqsd7b7ectu047r7jZiOupTEaDaoVWrLuxt9m/d6GeVWct5P54IrsN7Bmycz7jizzlQEz5JBM7+9Tpg/ZlZW8FLKCRsY1Gs+0qVb+dJj/AGn4g6PzbCGdN3Vzz/CgZtvMb1AucevnZ7y6KQfdaQB095ZUeuog+dDhUl3n6v8ABaGGqS2Xz7ms3eDWhRkdaYKDuFpSdYj3ucc96WnbfBGj4UW6VwYLAUFjkcqm4Uk6xIIIkbTWertQrVwrdPVxal9TsTl59K9qWlA1KUDzgDp6VeNNrj6GmOBW82Oi+MWmYFt+VwmR47hSknUHUOl09dsp/hScQ9qF0vMhBX4tm2RqBGynIlIkHnOpGtKlxxRbo/vMx6JBM+QMR9a829riV5/y1upls7OOeHfWQVR190HffpqjGXiElhqXd1fr/gWl/iyFl5u5LBOvdhcg7+0CFIUfNU71onZr2wuP3H5FiCUofJhtaUwFHfIoSQFH3VDQ7bxmzHiPgy6wxlFwbgLKl5VhOYgEglMlXtAwdwNeu9cL+5RdWZeSAl1qDI0KSCJgjWDqR/MGmpuPkZJQhWTaupLXXifV9FK/ZljS7vCbV5wlS1IKVKUZKi2tTZUdBvln486aKaYQooooAKKKKACuVzbJcQpC0pWhQhSVAEEHkQdCPWutfhNAHyH2kcPiyxS4YQIQF5mxEAJWAsAek5f8tM+G9nN2hhm5w+71cbSspMtmVAEgbpUB+tHs+lSe3Pu7vFLf8ldbfWtpDOVtQUQvvFZQSDEq7wAela/YcJKtrdppELS22lGmhOUAEwSdzJiTUMZC1zGL3jG6YAZxaxS8g7KUkCY5pIBbOsapjf0r8s7axuI/Ibxdo4YAZe1TO2gUSJPkpW221bC/b6FK06HdKhofUHelDGuyuxuCSEFhR5skAfuEFPyA3peVGpVZrfX+fVCbiDN/aCX7cPIH94wSRG8kRIHmQBURriK1eGVZAnTK6n+JlP1q4/4KxWwM2VwH2x7hIHT+7WSkeqVTpy0qmveJLd1ZRilgWnZ1daSUL2ykqSYKtRzKh5aa1cPiHxxT2v8AaX5X9ni64Qt3RmRKJ2KDKfkdPkRVHd8GPtmWyFxqIMK+R/gaumeDUuHPhl8lc690tXduDyjZW2sgDTnpUO4xi9tDlumTvEqTlnlopPhO3nQsy2ZE+plrONvFbe34JmC9pFxa/m7ptToGxUSlY+JBzCeZ18+VSHO1i5c0Yt0g/wCZZ33EQPmDvUZni62dGV1JSOi05k/QH7VZ/wBbW6ESHGwnlBHLyGvLpWeVCne7hqEcPGW1TT3K44piz8y53IJJ2SiJn8Iz/Ouf/Ca3DNxcOOGBOpO3monb0rpc8asJ9nOv0ED5nX6VU3XHbh/RoSkdTKj/AAHSmxg13YpFrYWHeeb54aDDa8MW6Nmwo9V+L6HT6VNcfbaT4lIbHQkJ26Cs7ueILhzRTqo6J8Pl7sVY4PwHe3UKbYXlOudzwJMiZBVGb4TuKv1TfeZH1sI6U4fPsMFzxhbo2Upf7Kf4mBVTc8dqOjbQHmoz9BH3pvwfsPSIN0+VdUMiBv8AjUJ6+6N6esH4OtLWCywhKh75GZX7ypI35R9KlU4oXLFV5cbGQ4fhWK3uraFoQfeIDaduSjBVPlO9M+FdigJzXdwpZ5pb9Z9tYk/ujf56Pf4m0wnM84htPVagJ9JOvwpcR2gB9ZRYW7t2REufo2k+q1iduUek1dabCJNvvNss8H4PtLWO5YQlQ98jMr95UkbnaKuZ/wDNU1phdwvxXT//APK3ltA56r/Sr/eSNNt5tmWEoSEpSEgbBIAHyFBKFztJtUrwu5zCcqUrT5KSsQfqR6E1i3CwKhctiPEyrfqNB962PtQxVtnDXkrPieHdoTzJkEmJ2AGp5SOorH+D0BKnXl+w2gz5zy+QPzFRLuk0tayN2/o/XmfCMsk9284nXlOVcDy8U+pNaXWX/wBHi3KcLcVpC7lxQ8gENo1+KTWoUwxhRRRQAUUUUAZVxv2wPsXq7GytO+eRAK1SRJSDohIBgZh4ioD70sK4cxS/g4jerQ2d2WyBOkapRDY05+Ln1qZxV2VX9teu39ksXPeKcUtvRC/zs5gB7KhrIiDMQDE1VYNx8Ur7p0KQtJhTT0pUD0BOvwPypU3JbG7C06M++9eQzcAdljKcQN0EFLNtCGQTmLjsHO4onkgqyiAPEnll11+s6wTi+dELyn8C/wCH/g0x23FniAcbMEnxoMx0lJ8Xl4c3WACYI1Ewr4ScW2lp4F+6ylQhQBHnVbc4Ag+ySny3H86mWOItvIztLCxsY5HoobpPkYIrs8shJITmPQECfSdJjrHwppiTaFq4whxHLMOqdfpvVXf4e28goebS4nmlaQflOx8xrpTfb4w0tWTNlc/AsFKjz0SqCoQDqJGldriyQv2kg+fP51WwxVOZheKdl1i8spt3FWz+4bmeZM5F+ONDqkxAkTzr7jDsYsUkEJv2NilQLugPNJhwaeoE+Wm0YxwW0+jKpKVp3CViYPVKhqk+Y186ScR4OxG0JNnclSBMM3UuJ8gh32kiBoCRHXeoa5l4ytrFmP4xeWDzS/7O5aXSfdSZbUZAIIVqg7mAB6mlWtixbjFhSgzjGHqbUdlgZhE7pVouBPuqVz6xS7jYtLN+1vcNWhbaVAON5iVAyT4kr8QzJzJmNCjTlUrQpPtO4v4NwFe3UFthQSffX4E7ToVRPwncdae8H7D0iDdPk/qMiOnvqHr7vT0rTLa+Q40l1BzIUgLSQCSUkSNACSY5ATypdxXjZxGjGH3r582Vtp5c1IKuvu8qLlskVuWGD8HWlrBZYQlQ98jMrr7SpI+EculWz9wlAzLUlI2lSgB8yYrF7ntQxC6dDLXd2xUrLAHiBG4KlyQZB2AOsa6VcYb2VP3JDl9cOLOntEk+gKpURAH4apKSjuaKVGdVXgtOb0XzyGLGe1WzZORsquXNsrIkTO2c6H/LmpMuO0nEL19NvapRbKUYAkZp31W5AHokAnzplt+Gk2/6O3LY65DManVRE7Uk8eYUptabtoqSqRmKdClQ9lQI1G0T1A60qFdSllsb8T0XOlQ61SvbdLl5jrg3ZOgqDt+6u6d5gqVl+Kic6/8ASPKny3t0tpCEJShKdAlIAA9ANBSvwbxol/Dk3FytDRQpTa1qISFFAScwHUhQ0HOY3FVmLdrzQUW7Npd0uYmClG240zKE+SfWnnKVlsaBS3jvaFZWkhboWse4141D11CUnyJFZ1iFxiF9/wAy93LZ0LTWgI5yAdf8xMa1ALVlZ+141jr41fL2U/GDVcy4amhUZtXl2V4/gjYzd3GLXRdIKGhojN7KESYA/ErqRuegiPGPMi3YRatEqU4rMrqdht5qAgfq1IueOk5T3bas3ulREepA+1NPY7wHcXV8i+um1hlv84hSxHeLEZMoOpSk+KQIlAFCUm9dik5UqcWoO8nxNh7OeFv6vw5lhXtxnc1nxr1UBygaJ0/DPOmaiimmEKKKKACiiigApf4s4FtMRby3LQKgIS4nRxP7Ko28jI8qYKKAMGxrsuxCwBVbEX1uPciHUjfQa5v8s/sioeCceKJyAnMndp4EKEbgHf7+lbhxVjgs7J+5Kc3dNqUE9TskHoCoiT0r5dw7he5vnFXLylJDiisrI8SioySkdJ56DpSaigld6G7D4iqnlWq+cTW7LHLd11JksvjRJJyK9EuDRY/UkjqmmK14lvGDCgm7bAPRt7qNdGnOmzfXWsWuLW6tgZAu2Oc+2AOu8/X4VaYDxeuP7O6FiNWHidP2Ve2n/UnyFLjJ2vF6G2cadV2ktff/AH5obbZcRWV/LCspcgKVbvJyuDzyK3j8SJGxB1Brm5gF1bpmyuSoDZi7JcQBI0Q6PzyDvqouATGXQRnI4is7sJau2w2ufCl8CJI/unRpPoUnyq7t37+0P9lfFw3p+ZuypUDT9G8PGNNIXmFNVRcTDPByWsHf+RiT2ipZUEYgw7YqJgLWM7BJ2yvoGX94JjnTTaXiHUBba0uIUJSpCgpJHUEaGku17UbRw9xfNqs1qASUXABaXI1yuiW1JnSVR/LhedljaSXsKuXLB1RzfmlZmVwZAU2TET00EnQ7U0xtNOzG7FuGre5QUPNIWk7ggfP1896w7tT7GW7K3Xd2rh7tCk52lawFEJlCt4BI0PIkzpFOTvaBieGmMTsu+ZSdbq12g7Ep2HTXJy+NF2rdrltc4YGbNedVwQHAUkFtCYUQoHmVQNJEBWu1AXJvBHELKcKtVOustQjJ4nEj2FKQJk7kJn40w2OLsPz3LrTsb92tKo9cpPUfOs77POze3Nqi5u0Z1L8SUqMISifCVARJO+piCNN5vsV7S7G0T3bMPKE5W7cDJM7Zh4RJn2Qr660Hp6aiN2qYEbS/RdtyEuqC5GmV1BBVB5Tov1KulaVc8VKKgWwAneCJmdfhWXcecZXV0ylLrKGGSsFKDqslIOpJ1EAxoBv8m7DmlJZbSr2koQFeoSAfrWbESaSsd3oajGVSamuC3HZ2/KrNThGQlJiDO/hHLnSJja2xbul3VvIcwESegBOgMxB6xvtTrg+MlTas6QA2mZGg02Ecjp9KyjtNxokJbnxOK7xfoNAPnP7o+KUs8o2N8p/TUa2ZW/3ZfPQq+G+GkOMpcdzKknKmSBExMb6kHntVld8RW9sMiACR7rYED1O33NLNki6u0pabnu0ADTwoEc1HmefM9BTPhfZsglIcWpxR91HhE+u8fKtFScYvtv7HApTllSox+7FfEuKXntAe7T+FG59Tuft5V+YZw5dqUlxtpQKSFJKoSJEEHx6H7GtjwvgRpqIShH7KZP7ytetXjODtJ93Meqtf/FYp9IwjpBFvpJTd6kribhHaZjjEB23TeJnWESvnpmZ0HxSeXWmnCf6QVoohN0y9aq5yM6RvGoAXqI9zc9BNWoSAIGgrjd2TbqcriEuDotIUPqKXHpR37USssAv2sbcH4ws7sD8nuWXCfdSsZtyNUHxDY7irisJxrs7w9UkAMq/UUekaJ1j5VEsl39qqbbEXiBMIe/OII008W224SDW+njKc1xRmlg6kdtT6BorHWO2K8tgkXlvbujQFbTobUdtcjm5jMYED0Fatg+KJubdt9EhDqErTMTChImCY0O1aoyUtUZZQlF2kiZRRRVioVnmPdod6m9ftbPD+/LGXM4t4IT40BSTBA/WG+uUxsa0Osm7SWXMOxFrFEZlMOhLF2kCcoGiV/KI28SAJOeKmNr6gU/GeOYq/Zvt3DmHtN92rO213ilKCRmIB8YSfDGpG9WnCd0lvDLVSjA7lH2rlxfhAW2pTRBbuG1ZVDaVoMEeRBzD41mY4uWMMVbqUUuMnu0665VEzz90BSdNpTWfpLC51BR2ua8HVUJNvkaxZrZvW+8QNMykhQifCcs6aESPOlviHs9Q5KwIUNe8b0UPNQ5+u/mK6cBYqG7RlJgoKBJHI7H7ajyp3SqdRXn5Tnh5tR2OukqkFmRjF0m5tgUvo/KmI1UBKh+0D/H96peC4w6gTY3OZA/8AjvSpI8h7yPh861G7wpDmsZVdR/HrSRxB2eoUc6QUK371rTXqpP8AHT1rfRxsZ6S0YuVOS21/n7P8km24+tngWL9nuCeTgztq8wqN/h8an2/DztvDuE3ZYSo5u6J7xhc8wNYkcxPKIikG6dfYTlu2g+z/AIiBPxUD99PU15wwOtAuYbckCZU0oyPiDp+8PjW+L4p/gVK09JLN7SX5+xq9r2wuW6g3itoWQTHfsyto/DVQEcgVHyrIOLlIxDEFqw6zysgwnu2ykLjdahOVMmdBl031mmyw7UkfocQYLZIhSgnMgjzQZMemb0pjuuN7C2aTD7eWPChmFaeSUaJ+MUzPLkZlhqTd8+njuJTvC19dkG7W6pKYhpAKUJEQAkQEiNtBtz1qajh5NojN3QaTsVqj11UTPU/CoGNdszitLVoIGvic8SvIhIOUadc29JV1iN1fOALW6+rcDUgT0SPCn4AVVxk+8xqxFGk/043ZeYq+m8vLZhpWYFaUkgSJWpI+MASeX1rTcYSA+4E7ZjpHzA+NZ12YYMRiv50AfkyHHFDQ6pGUc+SlAyJ1ArS8HQlb+dxSQAc5kgSSZA+evwrPXt2Yo63RMpfqV5eRLxC0LNmlOxUsFfrBMfCB8qyWztxfYi4tYzMt6RJgx4UDrqZVHrWl9qOMdxayD4oMa81QkH4eI/Ck/gvDO6tUkxmd8Z9CPCP3df8AMaq3kTa8kKxNR1VCm+Lcn/CL61tdkNpA5BKRA+A2FNOG4aGh1Udz/AeVVVlftsjwpK1nc7D0HOKrsT45S37bzbfkNVfISeY5VzJxqVXliit4xV2OSlACSQB51CfxppPPMf1dfrtWXYj2ktycqXHT1UYH1k7+QpevePblchOVsfqjXnzVP0jblTafR03uZ54ynHjc2G64lIBIASOqj/6FLGJ8fsiQp/P+q3r9vD8zWU3N446qVrUsn8RJ+Xz+tTrThO7dTmRbPKTGbNkVEdQSII9K3U8BCO5kljpPuoYr3tI/wmvi4fT3U/H3qp1cRXt0sIbKyo6BDKTJ+CRmNN/Yx2aN4ip166SpVu3CEpBKc6zBIKhrCUxIBB8ada+hMHwC3tEZLdltlO8ISBM9Tufj0FbI0YR2RlliKkt2fOeAdhuJXSgp5ItkEyVPGVnUz4ASqf2su9b9wTwycPs0WxeLwbKsqinKYUc0RJ2JMeRA5VfUU0QFFFFABUPGMJbuWHGHU5kOJKVD1G46Ebg8iAamV5WsAEkwBqSaAMU4UKrR57Brw+zKrZwiM6FEqGXrrqPMLTypU4m7Oc9w4oOBtROqSmRMakEGddDtzq07aMXbucTtTYLD77aCk9zKzKVFaRpoYlZgec1f4fjCMRs0vp/TITCxzIG/xBM+hnmK10mpxyyKvQQsExc2cWt0nuwmcjgnKqSVbxtJ35cwNafMJxbu41zNq10135p6/wAaqMXwlFy0W3B6Hmk9R/vWkoXNzhjmRQLrBOh5H9k+6qPd29d65mM6PvdxOjh8ZltGZuDL6ViUkEeX+9K6UgYHxAl1PeML194cx5KH+xTTZY8lWi/CevL/AMV5yph5QZ1oyUldHe8wdtzWMp6j+I2NIWK8DpU9+ZPcPCfEjQKHUp6enXWa0S6vUtpzE77efpS1wDdqxG6efXojN3LYHJCPGo76lRKTJGnLTSnYedWKclsZ8TKMVqtRGxhl9lBbvmc7Z0D7YzAE6BX6p/dPlSKzbKWvIhJWo7BIJmvrd+xt2AFKSNTlAVKpJBgQZGsHlprWf4rhTLKx3LTbWeSoNpCZJV5cug2HKuhDGOHZktXy2MapSxGrei48TNsG7PlEhVwco/AkyT6q2Hwn4U62OHttJCG0BCfLn6ncnzNWC8OWlBWoZRpAO5ny5fGqHiTG/wAlYzgBSiQlIO0nXXyAB+lUdWVZ2ubI04UY3IfZq6pQxBzL7ZbBMaDMtZI1/wB7U34Ta948hPKZPoNT/L40rdkt13rOIJUfzisjvITGckxvvHKNRTEnEe5Q4rbwmVdEjVUeZAp9ddtXOr0S74SWXe71/sr+1p0OsOkGQjJ5ycwB+qvpSAjjx1DKG20ITkQlGYyo+ERIGgHpBq5PHVs+C082pLahBJgjykDUdZEwQKv+zXhy0V3qHGmbhSTnbdMLC21eEjKZSChUSIkd4KdTjfSovE5WPcZOM8PK6SSfPT88zN3MUu7o5czrh1OVAPLX2UDl6VaWHZfiDv8AcFsf9UhG0ciZ57xGhr6BZZShOVCQlPRIAHyGleq0Ky2RynBvWTuZHh/Yasx39yhPUNpKufVWXl5fOmjDuyKwaIKkuPEf4i9N52QE+kGRTmpQAk7VX3eJOiQzbOOHqtSWkbxuo59+iNRqOUlycsUe8PwG3YH5lhpvzSgA6GRKozGCTudKicWY63bWzpW62hwtOd2lahKlZDACZk6x86rrnBMRuNHbxu2RzTaoVm0OwdWQoSOY58jUFrsnsGwVvqdd08S3Xco33JTljSBqYoDXgih7IuN37dhbKFJUlK83drGkKAkpIIUnUGTqBI066hZ9rTIH9ract+q0jvW9vxIGdIn8SB94xHiRqys3w7h90FKESz4lpIO4Dg0Ig7EnbedKY8FxcvolTTjRj3knKdY8Ko19ND96z1Zzpu+6G0qdOqsr0kb1hmMsXKM7DrbqeragofGDpUyvnW8wNoK71ClWrgP6VpXdnedSIG8ecxUrhftYvGL1i2dumrxlx1tsqKfGkKVE5kxJ8XMr25a02nWjU2E1cPKlufQFFFFOM4i9r3GruG2aFsFIccdCJUjNCciiopEgZgcsTI8qpbvDW37T8ovbu4vGMnfZScjeWAue6ZAKtBsomATtqace0DhVOI2DtuQM5GZonk4nVJ8p1ST0UayzsYx8qadsHh42SopSoe4TC0EH8Kzt+uelOpWbsyGLfD3Gts3jrFy2wlm0T+YR4AkoCklJcOUwVZlkkkqOUnnBpo4qwpeDYoH29LS7WT+q26dSkwIyq106E/hpQvuFGrTFF2L0C3uhDLqv7sqJ7pcz7jkoVJ1SVHTQjW8Gwo4jhbuGX4AubaGlqBkyE5mHknmCiNdzC5iYql3GV+IC7fpTmBRolYzAdCDCk+cGPgpNQ32ErSUrAUlQgg7GqvBrt4JdtX4Tc26sqgqTOX2V6GDIlMg7KnmKtLd8LTI8wRpII0KTBiQdD6V0YyUkVErFODXbdffWSlaa5PeHkPxj9U/Wp3D/ABqh6EPQ25tOyVH4+yfI/wDirS/4qt2XC24opUIkZFHcSNQIOlLXEF5h9zKu8KHfxhtWunvCNfXeuficNTqbPU0Ua86T02GXia6U3aPKTuEwPLMQnT5zTd2KJT+QtlPJCp9S6Z/hWIqx15NsthcuNL0QsgjZQPhJGo02O3lWidjHHDLKBbPOBCipQTmhKYUQRCtpz5tDGhETXHqUXGn5P2saKtZVJJrkOWM4oXsa7iTktbfPl5Fx4gZt9YaOUSNM6+smethJIUQCU7HpP/qs94axgu8RX5kELLoBiJDTiUoj/KPjFaNXMxicalvBG/B/8/uJPaJjOUIYSRndUGxr+MgKPwSd/wBelXF8MF9ilvZ5ihGVRJA1HhUsgDaciAAep8q78QKLmMspOuQKXtOxWdenspj1qt4fxlCMe755YbbQXgVK0ACWVoHxMDQbk6DWK6uEpqKj5X9TPial014pemox2eDowrHGEIlNvctd2CpUnMRlg9SXQg66ePSIgRuOXVobFugfnHnA0B8QCJ2EmB8a5dqHGdldspaZUtx1teZKwiEjdKhKoVrodBGifhGt8aevk2q2G0uXjLyMwUBBKUK8apIhKgkEyR4gfKtVSF5RkxmExOSlVpRe6uv79rmoYFwuzbWzTPdtrKEgFRQklSjqo6idVEwOQgVJdtLZhXfKQwyoCO8IQjSCYzacp08qV7fhXEn/APnMQU2k7t2wCeRBBWAmJHKCNfKrjD+CbNjxloOLAEuvnvFaACSV+FOnQCmmBeRPt8dac/QlT36zaSUf/YYb58ldehiwSdOnl/60pfvOOrZJIbUq5WPdYTn89V6Nj9766VTXfFV67+iQ1ap6rPer36CGwYjQlW51qkpxjuxkYylsrjwtYAJJAA3JMAep5UtYn2jWbJKUuF9we4wnOeXMeEb9evpSdido2Tnvbhb3MB5yESJ9lsQOvWqt/ja1YGVhGb9hIQnfrE/TnSuuzdxNjHSy9+SX8jJe8Y4i+YYZbtEH33TmcjTXLsDvpl+Ok1SXnD3eHvL+7ce5+NeRA5wJO3tbRvSvfce3C9E5Wh+qJPzVP0jeqm2bXcvJSpwZ1mAp1RidSATrEnT1NWyVZbu3kKdSlHZN+Y5K4hsLXRlAWoc0J6dVq1+U1U33aE+uQ2lLQ6+0fmdPpTtwn2RWRIN7dLzSPAhORG+xcMkgiJ0RGuuk1r/DfAuH2oCrW3ancOe2rlstRJGwOhq0aEN3r5lJ4ipstF4HzdhvAuKYiqQy8sfjd8CRz0K4HwT5VoXD39HNxK0ruLwIUkggW4JIUDIIWqIgwfZ+VbnRTkrGdu+4UUUVJAVg/azg6sLxVjE7dMIdX+dA2z65weneNk/EKNbxVHxpwujELF22XAKxKFEeytOqVfA7xuCRzoTsBnfaRw8jEcOD7IzuNo75kiZUhQClJjmSmCBvKY5mmDspx5OI2jNwpX9pYSbd881pAlObmQdFg8ld4Buqk7sgx1SA7hz/AIXrda8iTvAUc6QdvCuT6K02r1gyv6o4iCB4bS/0A2SlZJygcvC6co6JdrRVWZKaIRe9sXDCklGJ26ZcYGV9I99o8990a8tjPu0lm9SgpfSqWXsoUeSSdErPQR4FdIT0NfQbzKVpKVAKSoEEESCCIIIOhBGkVgeLYB/Vt8uxWM1q+FLtyraFHxNExBI/kfeoozs8oMreMuHvylrMgfnW/Z8xzT/EeYjnVZ2U37QdUy42jvFeJtZSM0pEqTmIkaDMPQ1e4RclC1WzhJUgS2o++3y15qTsfhSzxlhCrd5N2xKfECSPdXMhXoT8J9arjKHXU3YmEsrN1Y4WbfZQXDmB1yqQlQB1GgP+9aV+L+yi2WMwRk/6jYCSD+skeEj4eUivzC+3PD0sNpWH0rCE5wlsEBUeIAleozTUlXbthhEEXBB3HdD/AL68/HD1IrsppmhzT3Mqawp3CcRZKlBSFmAsCAQSAZB2IOUkSdI3mtZtuIUnRYKfMaj+Y+tJvFvF2E37eQflQg5hlaEpO0g5zprsfKlG24pdt15UldyzyLiClY8pk6+pIpk8POulnXaXuaMPiI0uy9i44guAxirb3uPAoUf80T8ig/DzrvednCr67KkOIaSUgrkEqkaHKkaHSDuOdVPEOINX1uC0fzrZzd2rRRBHiCfxcjAn2an8J8Xh0JacOV4aJPJcbQeSvvy3inRzQSkltoxjyTbg3o9U/HiOGEdklix4nQp8jWXDCRH6qYEbe0T/AAq7/rC0t4DTaJAgBltIgaCM0BPITrPh5kAUo4rxI0n9O8CRyUcxHL2RJHypZxDtGQNGWyo/iXoPkJJ+Yq/W1J92JXqqdPvS9DRbrid5eiEoa8z+cV/BIPwV8aWcVuWQQbt7vFDbvl5viG/YG/JA9o8jSKviG9ujlbK/RpMc+ZGsa8z0oY4Eu16lKU7e2sSZ9JPzpkcPVqd5+gt4inHuR9S/vu0JlGjKFORsT4U/Dn05CqG44xu3zlb8M+60k5t+uqvlU1rs2ekS60Np0UfoUwaZsPwB1oAC5KRzDbLSJ+OU+W4NOWCce7H1EyxU5bv0E604Gu3jmWAifecVr8hKvnXrE+AHWWlOFxpQSJgSCY3iQATGseVP7disTL7ytP8Apj6pbBrg9w1brXnW3nV1WtavopRHwpkcLXb1aSEOUTNcB4fN0pSUuIQoCYVOo5xAO3P1rxjfDztqqHBKT7K06pP8j5GtRZwG3QoKSy2lQMghMEHyqXcWqXElC0haTuCJBrX9Pp4lLiVwTx13YDFyrwDRDh939VX6vQ8ttttNtrtSNW1lM6ylUT023rIeKuDTbgutkqakSD7SZ66apnn5/EsvZhiilsuNKJPdlJTPJKp09AR/qNY5wcXZj6c76G78H4k48youKzFK4BgbZQdY9avqQOGOJEW6VIWlRClZswjTQDb4U62WJtPCW1pV6bj1G4qEVmrMlUUUVJQKKKKAMO7ZsFcscQYxa3ToVJDvTOkQJ8nG5Qf2T1FXnGODoxTDAtnxLyB63VzmJyzyKh4SPxAdK0LiXAkXlo9bOey6gpnod0qHmlQCh6Vj/ZHiq2Vv4ZcaOsLWUDyCoWkeWbxj9pRp9F/tfEhmndnfFH9YYcy+dFxkcEbLRor4H2h5KHOvHaJwh/WFmpCYS+2e8YXGqVp1AnkFRlPqDrFLnDcYfjC2QcttiALjY1hNwj20jWBnR4vM5QNgK0ulSTi7EnzW4F3TAWkd3d261ApIiHE6LQoHkqNvh1qzwy/bu7fNAIUMq0HkeaT/AL2imLtR4f8AyK6GItAhl4pbu0gGEq2Q9ptrCTpueq6QsSeFjdB8R3Fxo4kHZW+cD01038XUVrhUus3r+Sti9awC3Tsw1r1QD9wakM2LaJyNoTO+VCRPrAqle48tE7LUrT3UH5eKKgu9pTI9lpxXrlT9iqmZ6a4ojUbkpA209K9Zj1NIT/aYdcjAHTMsn5gAfeoTvaNcnZLSfRJP3VUOvBBYb8Y4RYuJJT3a/wAaNDPmNlffzpUX2bvicrjR6aqBPT3YB+NVquMbxWnenr4UpB+aUzXVLGJPxCbtYWIEJcgg+gykVnnOnLWxZJlha9nLm7zqG9eXiJ67wPvVtbYFhzAOdbayND3jiTzj2Qf4cqX2ezvEnP8A4zmn4ylO/TOoT8Ks7bsbv1Rm7luRPicmPIhAVr9KoqkI7RLZZMvTxZZtgJDqAOQQlRH+lMCojvaHbAaB1XllA+6q/bfsNeKfHctJM7JSpQj1OX7VbW3YawCc9y6ocsqEo+clU/SrPEyJ6ti292mI1ysqPQqWB8wAfvUJ7tKdMZGmx1zFR+xEVolt2OWCYzB5ZG+ZyAdeYSkactCKs7bs3w5ExaoMx7Slq26ZlGPhVHXnzJ6pmT2/aU7m8bTZT+rmSfmSR9K/Lvjy5dMMNhAJgQnOrlzIifhzrbrbh62bIKLdhBAgFLSAdo3yztVg2kJEJ8I6DT7VHXz2uW6o+fXnMWUdUXY5eFlafolApcub11R8a1kjTxKJjy1OlfUtKnHnA7d8wsoQkXI8SFxBVHuKPMEddjHnVM7e4OlyMw4BxIrK7ZwZ21JKgDy2Ch6EfUVJ4TZ/JcVcYCpSpJA3/CHU7aSBIn161R8DOFN8gdQtJ/cJ+4FXrNpnx79jKs/5WUn7wPSadLWlfxFx7xotekLKSCCQRsRoR6GvNFZTUX+H8aPN6Lh1Pnof3h/EGmvCeJWrg5UkpX+FQ+cHY1mtNHCGBOFxL5lCEzEgyqQRp5a786smLnFWuPFFFFWEBWOdtGCqtLq3xe3T4kLSh+OfJJVpspMtE9CgVsdQMdwZF3bO27vsOoKT5TsR5gwR5gUAJWKWwv7Nt1hQCx3dxbLPJxHiRm8iZQryKulOfD2MC6tWnwCnvEglJ3SoaKSfNKgUnzFYx2TYqu2uLjC3z42lrLfmUmHAJ1gwFjTbMa0/hsdxcOtz+bfJdQI9lyAHQDPvaOARv3p9NNTtxU0QhgxLDm7hlbLqQptxJSoHmCI+fnyr5p7SOzW6w9hLrz7brKXAwyE5swSQtQKwUBIOVAmCrkJgCvp+sW/pCcWjI3h7RzOLUlx0ASQB+jT6qV4tNfCPxa5iRF4E7LxfMd+66ptBWpISlIlQSNTmJgeKRsfZNODHYtZAHMt9f+dI+yKpsCdxxFs2wzaoaQkZUqWlKVCCSSoOL3JndPPTlVxa4fjyoz3Ns3J1BQhRAnfwtEHTWJ+VVHJLkW1t2Y4cgz+ThWkeNa1fGM0T8KsmOELJAATaW4gyJbSo/NQJ+tUlpwniOne4qvfUIaTqP2lEQd+R+NTm+DDmzOX1+szOj5bTAjTKgCBpyI3+NQXt4DEzbBOqEBPUpSB9hXRQPOfjVIeErYmVpcdI2Lj7yz6Spzby8zVpa2CGwe7QlAOpypiflQWOtFfpEVzeuEoSVLUlCRuVEADlqTpvUAe6KhjGrf8Ax2P/ALUf91c08Q2xIAfbkxHiGs7R1B61IXRYUVwXiDYMFxAP7QrkrGGR/eJ+En7CrZJPgRmRMoqvVj7I94n0SarL/jApkNWy3d9S42geR1UVQfQEdKnqp8mRnjzGOl3tAxz8lw95YMLUO7R+0vTT0TmV8KX77jLEz+itbdsae27nPnspI+lLN/ZYjfLaRerSWUKKiE92OXRESY0BMxmPnVlRnyKSqK2hx7P8CypNyvdQIRPJPNXxiB5T1qRwGrv7y7uZ09keilSOuyUAbxvU/irE0W9qpIgKWkttpHpl0HIJSftXrs2siiyzEauLUr4CEj7H/Zpte0UoIXTV5XGqv0CdBXu3t1LUEoBUo7AU+8P8KpYha4W7y6J9Op86ypD5SSK7h7g/Zx8eYbP3X/2/PpThRRVzO22FFFFBAUUUUAYR24Ya5ZYlbYmyD4ikKMaZ2xoFEb52/DB5IOvTQ8LxNNww1cM6hQS4ieRggpPQ6qQT5qqZ2lcLi/w15kAFwJztaxC0ajU7SJT6KO24yTsO4n/SWTh2lxqf9afsoD9un0Za5XsyGaL2h9qrdgju2U9/drRmDY1DYI0U7l9RCRqeoBBrD8Ex66RcLvF2a7u4WonvXA4YMe6EgAEDQdBAERW/v2Da/aQk+ca/Peq644TaVqnMn0Mj6/zpv0y5hmsZq1xzjCoi2ZExukjfrLunxr9VxBjS1HW3aEbZUEfULVrvrTpecKrQCoLQUjcq8H1Og103qhv7hDMd642kHQEuIg+hCqn6eCJzyKtV3i6x4rxpsg+42n6kNivYaxEiF4k5qIVlbSDrvlVIIPQ0O8T2qTBfb+BzfVIIqMvja0BjvZ8whRH/AOaOrpL/ANIzSJDeEvg+LEL4joHiPrrQnh5MkrduXFEyVKfXP0IqrX2i2wGiXSemUD65qjO9pTceBlZPmoD7A1P6K5EXZfr4bt1EFbecp2K1rV/+lEV3awZhJlLLQ9G0/wAqWk8Z3Kz+aslmN9Fq+yRFSE4jiiyMtohIOozyI0nUlwR8QOlHW0lsTlbGVu3SkQlKUj9UAfauubzpYbsMWWNVsNyY90keYypI+tdhwrfKELv8vTu0fcjIfhr9Kj6mBPVyGAV5cWEglRCQNyTAHqTVSOByqO8vLpcDkuNdPX5V3PAtsUhKy85H4nVH4xoPpVXilyLdUylxjtAab8LI71XXZI+O6vhA86i2XaUk/pWiPNBn6GPvTc1wlaJTlFu2R5pk/vGT9ajDgKyzT3Pwzrj4eKfrSfqJ3uT1TF9/tJaE5GnFdJITPrvH1qC52lrnwsoA81En5iPtT5bcNWrcZbdoRsSkE6+apJ+NT22gkQkBIGwAAHyGlQ8RMnqRKwbhpy7dF1egZYltnlHLMDsnnG5nXodCwvCVvKCGk7D0SkDrpoOUVMwPh5dyqfZbB8Sj9k9T9q0Gww9DKAhsQPqT1J5mlO8ndlm1BWRFwXAW7ZPh1WR4lHc+nQeX3qzooqRTdwooooICiiigAooooAK+XO0zB3MLxpTluSjOrv2SkbZycyQIggKzCIiCK+o6jXuGtvCHEJVGxI1Hodx8KAPlVXFuMPHMl27PL82lSR8kJAmvQwzF3CSVXMnUlT5TM+qxNfQ73AKCokOrA5AgGPjpXprgFqPE44T5ZR/A0ZpF7RPnRns0u1RmU2gEaysmPIwD9Kn2/ZSrTPcJGuoSgnTyJI5eVb//AMBM/jd+af8Asrqjge3A1znzKv5ACo1J7BhTPZWwPaddV0jKn7hU/SrFjs8s07tqVpHiWr56Ea1sv/BNt0X++a7/APCVr/hf6l/91RZk5ocjI7fha1RGW3a02JTmPzVJPxqezaoQIQhKRvCUgfYVpyeE7YGe6HxUo/Qq1rt/w7bf4Lf7oosT1i5GYE0VqLeBW6TIZbn9kV1/qpn/AAm/3E/yosHWIymitW/qpn/Cb/cT/KvLmDMKEFpuP2B/KiwdaZXRT5ecDMqkoKmz65h8jr9aorzgt9ElOVwfqmD8j/AneosXU0ygorpcWy2zC0qQf1gR969tWDivZbWqOiFH7Cgtc4UycPcJl2HHQUt8hsVfyHnufrVhw7whlhx8SrQpRyH7XU+WwjnybKlIVKfBHhpoJSEpAAAgAbAV7ooqwkKKKKACiiigAooooAKKKKACiiigAooooAKKKKACiiigAooooAKKKKACiiigAooooA/FJB3E0CiigD9ooooAKKKKACiiigAooooA/9k="/>
          <p:cNvSpPr>
            <a:spLocks noChangeAspect="1" noChangeArrowheads="1"/>
          </p:cNvSpPr>
          <p:nvPr/>
        </p:nvSpPr>
        <p:spPr bwMode="auto">
          <a:xfrm>
            <a:off x="77788" y="-731838"/>
            <a:ext cx="1752600" cy="153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7174" name="AutoShape 9" descr="data:image/jpg;base64,/9j/4AAQSkZJRgABAQAAAQABAAD/2wCEAAkGBhQSEBUUExQVFBUWFxgYGBgXGB0dHhwdGBgcGBwcGRwdGyYeGh0kGRwaHy8hIycpLCwsGB4xNjAqNSYrLSkBCQoKDgwOGg8PGiwkHSQvLCwsLCwvLDUsLCwsKSkpKiwsLCksLCwsLCwsLTEsLCwpLywsKSwsLCwsKSwsLCwsLP/AABEIANIA8AMBIgACEQEDEQH/xAAcAAACAwEBAQEAAAAAAAAAAAAABgQFBwMCCAH/xABGEAABAwIEAwUGAQgIBgMBAAABAgMRAAQFEiExBkFRBxMiYXEyQoGRobFSFCMzYnKSwdEIFSRDU4Ki8BY0Y9Lh8USTsoP/xAAaAQACAwEBAAAAAAAAAAAAAAAAAwECBAUG/8QAMREAAgECBAIJAwUBAQAAAAAAAAECAxEEEiExQVEFEyIyYXGRofAUgdEjQrHB4TPx/9oADAMBAAIRAxEAPwDcaKKJoAKKp8S4xsrcS9dMI0mC4mT6JnMfgKV8U7dMLZ9l1bxnZptR5TMqypI5aHegDQKKyC47enHB/Y8NfdEA5lTAk8whKtI55hr6a1V92lY24qEotbUSreFK0HvAqWT5Qkb1DaW4yNOcu6mbpNR7zEWmU5nXENp11WoJGmp1JHKvne+ucTfnvsTd1A0azJTprBA7sb84JMVWHg5kqKlrdcUSSSpQ1nrpMzrM61R1Io0RwVaXCxuuJdrGFse1eNKMAw1Lm/m2CPrSviH9IizSSlhi4fUM0aBAMbESSqD1yyOlZ6zw7bp2aTy3lW3qTrU9tpKdEgJ9AB9qo6y4I0R6Ol+6RbXXbpiLp/s9ghsaGXStenr+bG/0qpc42xx1Um5bYEnRKER15IVPTUzXuiquqzRHo+mt22ScO42xloybpl/fwut6HTqhKVD58qYbDtku0QLixQ4NJXbuxy1hCxJ1/WEedKtFR1sizwFJ7XNLse2WxUPzvf2x2/PMqjTfxIzJjzmmrDOI7a5/QXDLukw24lR+IBkVhVcHrJtZlSEKPUpE6ee9WVbmhEujl+2R9G0VgNvxE9bCU3TrQ19p0qTrp7LpUnpsKnsdvCmdHFt3EdEEKPL2kkI+gpiqJmSpg5U92vU2+isqw7+kTYrUA62+1J9qAtI21MHN12SdudabYYg2+2lxpaXG1CUrQQQeWhGm+nwphkasSKKKKCAooooAKKKKACiiigAooooAwu+4wxe/vrpq0fTb2zbjjQVlSDCTlkEoLmY76RlkajSoGJ8HOqk3t/e3AmYSDl0EDValJBE9PKm/ifsHYWovYe4qze1IAKu7J8oOdufIkD8NIV7j+MYSvLetd63MBahIP7LqNyeipPkKXJS4GuhKgv8Aoj8Z4csUDw2xcP4nXVHbnCMo15ip7K0tmWmmWjrq20kETpoqMw000NebfjXDruAsrtHDzIGWfMgFMSdyE7ampdxgbwTnayXLe4U0oZj6JJyq/wAqydNtRSHm4nWpuhvBL57kd64Uv2lKV6kn5dK51GGIozltRKHBuhwFCvkqJ35TUil2salJPY/aKK5vXCUCVKSkdVED70Et2OlFVFxxXbo/vM37IJ+u31qrf47GzbRJ5Zj/AAE8/OrqEnwM8sTSjvL59hrr8pbYTilx+jZLaTzyhA2HNw+c6fCrBjswunf+YuQNR4QVLPQ7wmY6TvS5Tpw70kIljo/ti2SLnGWW/adQD0mT12Emqu542YT7IWv0ED66/Sm7DOx62TBcC3PNxYbTtrAEHnO5+NNVhwtZW4zDuUebbcnWNM5GnpSXiqa2TfsIljKr2svcyhi/vrj/AJe0IB95QMbx7SsqdwZqysuAsTuT+ceDQO6USoieUIAG8bq51o91xrhlvOZxC1D8Swo6b6CYMjaJqsd7b7ectu047r7jZiOupTEaDaoVWrLuxt9m/d6GeVWct5P54IrsN7Bmycz7jizzlQEz5JBM7+9Tpg/ZlZW8FLKCRsY1Gs+0qVb+dJj/AGn4g6PzbCGdN3Vzz/CgZtvMb1AucevnZ7y6KQfdaQB095ZUeuog+dDhUl3n6v8ABaGGqS2Xz7ms3eDWhRkdaYKDuFpSdYj3ucc96WnbfBGj4UW6VwYLAUFjkcqm4Uk6xIIIkbTWertQrVwrdPVxal9TsTl59K9qWlA1KUDzgDp6VeNNrj6GmOBW82Oi+MWmYFt+VwmR47hSknUHUOl09dsp/hScQ9qF0vMhBX4tm2RqBGynIlIkHnOpGtKlxxRbo/vMx6JBM+QMR9a829riV5/y1upls7OOeHfWQVR190HffpqjGXiElhqXd1fr/gWl/iyFl5u5LBOvdhcg7+0CFIUfNU71onZr2wuP3H5FiCUofJhtaUwFHfIoSQFH3VDQ7bxmzHiPgy6wxlFwbgLKl5VhOYgEglMlXtAwdwNeu9cL+5RdWZeSAl1qDI0KSCJgjWDqR/MGmpuPkZJQhWTaupLXXifV9FK/ZljS7vCbV5wlS1IKVKUZKi2tTZUdBvln486aKaYQooooAKKKKACuVzbJcQpC0pWhQhSVAEEHkQdCPWutfhNAHyH2kcPiyxS4YQIQF5mxEAJWAsAek5f8tM+G9nN2hhm5w+71cbSspMtmVAEgbpUB+tHs+lSe3Pu7vFLf8ldbfWtpDOVtQUQvvFZQSDEq7wAela/YcJKtrdppELS22lGmhOUAEwSdzJiTUMZC1zGL3jG6YAZxaxS8g7KUkCY5pIBbOsapjf0r8s7axuI/Ibxdo4YAZe1TO2gUSJPkpW221bC/b6FK06HdKhofUHelDGuyuxuCSEFhR5skAfuEFPyA3peVGpVZrfX+fVCbiDN/aCX7cPIH94wSRG8kRIHmQBURriK1eGVZAnTK6n+JlP1q4/4KxWwM2VwH2x7hIHT+7WSkeqVTpy0qmveJLd1ZRilgWnZ1daSUL2ykqSYKtRzKh5aa1cPiHxxT2v8AaX5X9ni64Qt3RmRKJ2KDKfkdPkRVHd8GPtmWyFxqIMK+R/gaumeDUuHPhl8lc690tXduDyjZW2sgDTnpUO4xi9tDlumTvEqTlnlopPhO3nQsy2ZE+plrONvFbe34JmC9pFxa/m7ptToGxUSlY+JBzCeZ18+VSHO1i5c0Yt0g/wCZZ33EQPmDvUZni62dGV1JSOi05k/QH7VZ/wBbW6ESHGwnlBHLyGvLpWeVCne7hqEcPGW1TT3K44piz8y53IJJ2SiJn8Iz/Ouf/Ca3DNxcOOGBOpO3monb0rpc8asJ9nOv0ED5nX6VU3XHbh/RoSkdTKj/AAHSmxg13YpFrYWHeeb54aDDa8MW6Nmwo9V+L6HT6VNcfbaT4lIbHQkJ26Cs7ueILhzRTqo6J8Pl7sVY4PwHe3UKbYXlOudzwJMiZBVGb4TuKv1TfeZH1sI6U4fPsMFzxhbo2Upf7Kf4mBVTc8dqOjbQHmoz9BH3pvwfsPSIN0+VdUMiBv8AjUJ6+6N6esH4OtLWCywhKh75GZX7ypI35R9KlU4oXLFV5cbGQ4fhWK3uraFoQfeIDaduSjBVPlO9M+FdigJzXdwpZ5pb9Z9tYk/ujf56Pf4m0wnM84htPVagJ9JOvwpcR2gB9ZRYW7t2REufo2k+q1iduUek1dabCJNvvNss8H4PtLWO5YQlQ98jMr95UkbnaKuZ/wDNU1phdwvxXT//APK3ltA56r/Sr/eSNNt5tmWEoSEpSEgbBIAHyFBKFztJtUrwu5zCcqUrT5KSsQfqR6E1i3CwKhctiPEyrfqNB962PtQxVtnDXkrPieHdoTzJkEmJ2AGp5SOorH+D0BKnXl+w2gz5zy+QPzFRLuk0tayN2/o/XmfCMsk9284nXlOVcDy8U+pNaXWX/wBHi3KcLcVpC7lxQ8gENo1+KTWoUwxhRRRQAUUUUAZVxv2wPsXq7GytO+eRAK1SRJSDohIBgZh4ioD70sK4cxS/g4jerQ2d2WyBOkapRDY05+Ln1qZxV2VX9teu39ksXPeKcUtvRC/zs5gB7KhrIiDMQDE1VYNx8Ur7p0KQtJhTT0pUD0BOvwPypU3JbG7C06M++9eQzcAdljKcQN0EFLNtCGQTmLjsHO4onkgqyiAPEnll11+s6wTi+dELyn8C/wCH/g0x23FniAcbMEnxoMx0lJ8Xl4c3WACYI1Ewr4ScW2lp4F+6ylQhQBHnVbc4Ag+ySny3H86mWOItvIztLCxsY5HoobpPkYIrs8shJITmPQECfSdJjrHwppiTaFq4whxHLMOqdfpvVXf4e28goebS4nmlaQflOx8xrpTfb4w0tWTNlc/AsFKjz0SqCoQDqJGldriyQv2kg+fP51WwxVOZheKdl1i8spt3FWz+4bmeZM5F+ONDqkxAkTzr7jDsYsUkEJv2NilQLugPNJhwaeoE+Wm0YxwW0+jKpKVp3CViYPVKhqk+Y186ScR4OxG0JNnclSBMM3UuJ8gh32kiBoCRHXeoa5l4ytrFmP4xeWDzS/7O5aXSfdSZbUZAIIVqg7mAB6mlWtixbjFhSgzjGHqbUdlgZhE7pVouBPuqVz6xS7jYtLN+1vcNWhbaVAON5iVAyT4kr8QzJzJmNCjTlUrQpPtO4v4NwFe3UFthQSffX4E7ToVRPwncdae8H7D0iDdPk/qMiOnvqHr7vT0rTLa+Q40l1BzIUgLSQCSUkSNACSY5ATypdxXjZxGjGH3r582Vtp5c1IKuvu8qLlskVuWGD8HWlrBZYQlQ98jMrr7SpI+EculWz9wlAzLUlI2lSgB8yYrF7ntQxC6dDLXd2xUrLAHiBG4KlyQZB2AOsa6VcYb2VP3JDl9cOLOntEk+gKpURAH4apKSjuaKVGdVXgtOb0XzyGLGe1WzZORsquXNsrIkTO2c6H/LmpMuO0nEL19NvapRbKUYAkZp31W5AHokAnzplt+Gk2/6O3LY65DManVRE7Uk8eYUptabtoqSqRmKdClQ9lQI1G0T1A60qFdSllsb8T0XOlQ61SvbdLl5jrg3ZOgqDt+6u6d5gqVl+Kic6/8ASPKny3t0tpCEJShKdAlIAA9ANBSvwbxol/Dk3FytDRQpTa1qISFFAScwHUhQ0HOY3FVmLdrzQUW7Npd0uYmClG240zKE+SfWnnKVlsaBS3jvaFZWkhboWse4141D11CUnyJFZ1iFxiF9/wAy93LZ0LTWgI5yAdf8xMa1ALVlZ+141jr41fL2U/GDVcy4amhUZtXl2V4/gjYzd3GLXRdIKGhojN7KESYA/ErqRuegiPGPMi3YRatEqU4rMrqdht5qAgfq1IueOk5T3bas3ulREepA+1NPY7wHcXV8i+um1hlv84hSxHeLEZMoOpSk+KQIlAFCUm9dik5UqcWoO8nxNh7OeFv6vw5lhXtxnc1nxr1UBygaJ0/DPOmaiimmEKKKKACiiigApf4s4FtMRby3LQKgIS4nRxP7Ko28jI8qYKKAMGxrsuxCwBVbEX1uPciHUjfQa5v8s/sioeCceKJyAnMndp4EKEbgHf7+lbhxVjgs7J+5Kc3dNqUE9TskHoCoiT0r5dw7he5vnFXLylJDiisrI8SioySkdJ56DpSaigld6G7D4iqnlWq+cTW7LHLd11JksvjRJJyK9EuDRY/UkjqmmK14lvGDCgm7bAPRt7qNdGnOmzfXWsWuLW6tgZAu2Oc+2AOu8/X4VaYDxeuP7O6FiNWHidP2Ve2n/UnyFLjJ2vF6G2cadV2ktff/AH5obbZcRWV/LCspcgKVbvJyuDzyK3j8SJGxB1Brm5gF1bpmyuSoDZi7JcQBI0Q6PzyDvqouATGXQRnI4is7sJau2w2ufCl8CJI/unRpPoUnyq7t37+0P9lfFw3p+ZuypUDT9G8PGNNIXmFNVRcTDPByWsHf+RiT2ipZUEYgw7YqJgLWM7BJ2yvoGX94JjnTTaXiHUBba0uIUJSpCgpJHUEaGku17UbRw9xfNqs1qASUXABaXI1yuiW1JnSVR/LhedljaSXsKuXLB1RzfmlZmVwZAU2TET00EnQ7U0xtNOzG7FuGre5QUPNIWk7ggfP1896w7tT7GW7K3Xd2rh7tCk52lawFEJlCt4BI0PIkzpFOTvaBieGmMTsu+ZSdbq12g7Ep2HTXJy+NF2rdrltc4YGbNedVwQHAUkFtCYUQoHmVQNJEBWu1AXJvBHELKcKtVOustQjJ4nEj2FKQJk7kJn40w2OLsPz3LrTsb92tKo9cpPUfOs77POze3Nqi5u0Z1L8SUqMISifCVARJO+piCNN5vsV7S7G0T3bMPKE5W7cDJM7Zh4RJn2Qr660Hp6aiN2qYEbS/RdtyEuqC5GmV1BBVB5Tov1KulaVc8VKKgWwAneCJmdfhWXcecZXV0ylLrKGGSsFKDqslIOpJ1EAxoBv8m7DmlJZbSr2koQFeoSAfrWbESaSsd3oajGVSamuC3HZ2/KrNThGQlJiDO/hHLnSJja2xbul3VvIcwESegBOgMxB6xvtTrg+MlTas6QA2mZGg02Ecjp9KyjtNxokJbnxOK7xfoNAPnP7o+KUs8o2N8p/TUa2ZW/3ZfPQq+G+GkOMpcdzKknKmSBExMb6kHntVld8RW9sMiACR7rYED1O33NLNki6u0pabnu0ADTwoEc1HmefM9BTPhfZsglIcWpxR91HhE+u8fKtFScYvtv7HApTllSox+7FfEuKXntAe7T+FG59Tuft5V+YZw5dqUlxtpQKSFJKoSJEEHx6H7GtjwvgRpqIShH7KZP7ytetXjODtJ93Meqtf/FYp9IwjpBFvpJTd6kribhHaZjjEB23TeJnWESvnpmZ0HxSeXWmnCf6QVoohN0y9aq5yM6RvGoAXqI9zc9BNWoSAIGgrjd2TbqcriEuDotIUPqKXHpR37USssAv2sbcH4ws7sD8nuWXCfdSsZtyNUHxDY7irisJxrs7w9UkAMq/UUekaJ1j5VEsl39qqbbEXiBMIe/OII008W224SDW+njKc1xRmlg6kdtT6BorHWO2K8tgkXlvbujQFbTobUdtcjm5jMYED0Fatg+KJubdt9EhDqErTMTChImCY0O1aoyUtUZZQlF2kiZRRRVioVnmPdod6m9ftbPD+/LGXM4t4IT40BSTBA/WG+uUxsa0Osm7SWXMOxFrFEZlMOhLF2kCcoGiV/KI28SAJOeKmNr6gU/GeOYq/Zvt3DmHtN92rO213ilKCRmIB8YSfDGpG9WnCd0lvDLVSjA7lH2rlxfhAW2pTRBbuG1ZVDaVoMEeRBzD41mY4uWMMVbqUUuMnu0665VEzz90BSdNpTWfpLC51BR2ua8HVUJNvkaxZrZvW+8QNMykhQifCcs6aESPOlviHs9Q5KwIUNe8b0UPNQ5+u/mK6cBYqG7RlJgoKBJHI7H7ajyp3SqdRXn5Tnh5tR2OukqkFmRjF0m5tgUvo/KmI1UBKh+0D/H96peC4w6gTY3OZA/8AjvSpI8h7yPh861G7wpDmsZVdR/HrSRxB2eoUc6QUK371rTXqpP8AHT1rfRxsZ6S0YuVOS21/n7P8km24+tngWL9nuCeTgztq8wqN/h8an2/DztvDuE3ZYSo5u6J7xhc8wNYkcxPKIikG6dfYTlu2g+z/AIiBPxUD99PU15wwOtAuYbckCZU0oyPiDp+8PjW+L4p/gVK09JLN7SX5+xq9r2wuW6g3itoWQTHfsyto/DVQEcgVHyrIOLlIxDEFqw6zysgwnu2ykLjdahOVMmdBl031mmyw7UkfocQYLZIhSgnMgjzQZMemb0pjuuN7C2aTD7eWPChmFaeSUaJ+MUzPLkZlhqTd8+njuJTvC19dkG7W6pKYhpAKUJEQAkQEiNtBtz1qajh5NojN3QaTsVqj11UTPU/CoGNdszitLVoIGvic8SvIhIOUadc29JV1iN1fOALW6+rcDUgT0SPCn4AVVxk+8xqxFGk/043ZeYq+m8vLZhpWYFaUkgSJWpI+MASeX1rTcYSA+4E7ZjpHzA+NZ12YYMRiv50AfkyHHFDQ6pGUc+SlAyJ1ArS8HQlb+dxSQAc5kgSSZA+evwrPXt2Yo63RMpfqV5eRLxC0LNmlOxUsFfrBMfCB8qyWztxfYi4tYzMt6RJgx4UDrqZVHrWl9qOMdxayD4oMa81QkH4eI/Ck/gvDO6tUkxmd8Z9CPCP3df8AMaq3kTa8kKxNR1VCm+Lcn/CL61tdkNpA5BKRA+A2FNOG4aGh1Udz/AeVVVlftsjwpK1nc7D0HOKrsT45S37bzbfkNVfISeY5VzJxqVXliit4xV2OSlACSQB51CfxppPPMf1dfrtWXYj2ktycqXHT1UYH1k7+QpevePblchOVsfqjXnzVP0jblTafR03uZ54ynHjc2G64lIBIASOqj/6FLGJ8fsiQp/P+q3r9vD8zWU3N446qVrUsn8RJ+Xz+tTrThO7dTmRbPKTGbNkVEdQSII9K3U8BCO5kljpPuoYr3tI/wmvi4fT3U/H3qp1cRXt0sIbKyo6BDKTJ+CRmNN/Yx2aN4ip166SpVu3CEpBKc6zBIKhrCUxIBB8ada+hMHwC3tEZLdltlO8ISBM9Tufj0FbI0YR2RlliKkt2fOeAdhuJXSgp5ItkEyVPGVnUz4ASqf2su9b9wTwycPs0WxeLwbKsqinKYUc0RJ2JMeRA5VfUU0QFFFFABUPGMJbuWHGHU5kOJKVD1G46Ebg8iAamV5WsAEkwBqSaAMU4UKrR57Brw+zKrZwiM6FEqGXrrqPMLTypU4m7Oc9w4oOBtROqSmRMakEGddDtzq07aMXbucTtTYLD77aCk9zKzKVFaRpoYlZgec1f4fjCMRs0vp/TITCxzIG/xBM+hnmK10mpxyyKvQQsExc2cWt0nuwmcjgnKqSVbxtJ35cwNafMJxbu41zNq10135p6/wAaqMXwlFy0W3B6Hmk9R/vWkoXNzhjmRQLrBOh5H9k+6qPd29d65mM6PvdxOjh8ZltGZuDL6ViUkEeX+9K6UgYHxAl1PeML194cx5KH+xTTZY8lWi/CevL/AMV5yph5QZ1oyUldHe8wdtzWMp6j+I2NIWK8DpU9+ZPcPCfEjQKHUp6enXWa0S6vUtpzE77efpS1wDdqxG6efXojN3LYHJCPGo76lRKTJGnLTSnYedWKclsZ8TKMVqtRGxhl9lBbvmc7Z0D7YzAE6BX6p/dPlSKzbKWvIhJWo7BIJmvrd+xt2AFKSNTlAVKpJBgQZGsHlprWf4rhTLKx3LTbWeSoNpCZJV5cug2HKuhDGOHZktXy2MapSxGrei48TNsG7PlEhVwco/AkyT6q2Hwn4U62OHttJCG0BCfLn6ncnzNWC8OWlBWoZRpAO5ny5fGqHiTG/wAlYzgBSiQlIO0nXXyAB+lUdWVZ2ubI04UY3IfZq6pQxBzL7ZbBMaDMtZI1/wB7U34Ta948hPKZPoNT/L40rdkt13rOIJUfzisjvITGckxvvHKNRTEnEe5Q4rbwmVdEjVUeZAp9ddtXOr0S74SWXe71/sr+1p0OsOkGQjJ5ycwB+qvpSAjjx1DKG20ITkQlGYyo+ERIGgHpBq5PHVs+C082pLahBJgjykDUdZEwQKv+zXhy0V3qHGmbhSTnbdMLC21eEjKZSChUSIkd4KdTjfSovE5WPcZOM8PK6SSfPT88zN3MUu7o5czrh1OVAPLX2UDl6VaWHZfiDv8AcFsf9UhG0ciZ57xGhr6BZZShOVCQlPRIAHyGleq0Ky2RynBvWTuZHh/Yasx39yhPUNpKufVWXl5fOmjDuyKwaIKkuPEf4i9N52QE+kGRTmpQAk7VX3eJOiQzbOOHqtSWkbxuo59+iNRqOUlycsUe8PwG3YH5lhpvzSgA6GRKozGCTudKicWY63bWzpW62hwtOd2lahKlZDACZk6x86rrnBMRuNHbxu2RzTaoVm0OwdWQoSOY58jUFrsnsGwVvqdd08S3Xco33JTljSBqYoDXgih7IuN37dhbKFJUlK83drGkKAkpIIUnUGTqBI066hZ9rTIH9ract+q0jvW9vxIGdIn8SB94xHiRqys3w7h90FKESz4lpIO4Dg0Ig7EnbedKY8FxcvolTTjRj3knKdY8Ko19ND96z1Zzpu+6G0qdOqsr0kb1hmMsXKM7DrbqeragofGDpUyvnW8wNoK71ClWrgP6VpXdnedSIG8ecxUrhftYvGL1i2dumrxlx1tsqKfGkKVE5kxJ8XMr25a02nWjU2E1cPKlufQFFFFOM4i9r3GruG2aFsFIccdCJUjNCciiopEgZgcsTI8qpbvDW37T8ovbu4vGMnfZScjeWAue6ZAKtBsomATtqace0DhVOI2DtuQM5GZonk4nVJ8p1ST0UayzsYx8qadsHh42SopSoe4TC0EH8Kzt+uelOpWbsyGLfD3Gts3jrFy2wlm0T+YR4AkoCklJcOUwVZlkkkqOUnnBpo4qwpeDYoH29LS7WT+q26dSkwIyq106E/hpQvuFGrTFF2L0C3uhDLqv7sqJ7pcz7jkoVJ1SVHTQjW8Gwo4jhbuGX4AubaGlqBkyE5mHknmCiNdzC5iYql3GV+IC7fpTmBRolYzAdCDCk+cGPgpNQ32ErSUrAUlQgg7GqvBrt4JdtX4Tc26sqgqTOX2V6GDIlMg7KnmKtLd8LTI8wRpII0KTBiQdD6V0YyUkVErFODXbdffWSlaa5PeHkPxj9U/Wp3D/ABqh6EPQ25tOyVH4+yfI/wDirS/4qt2XC24opUIkZFHcSNQIOlLXEF5h9zKu8KHfxhtWunvCNfXeuficNTqbPU0Ua86T02GXia6U3aPKTuEwPLMQnT5zTd2KJT+QtlPJCp9S6Z/hWIqx15NsthcuNL0QsgjZQPhJGo02O3lWidjHHDLKBbPOBCipQTmhKYUQRCtpz5tDGhETXHqUXGn5P2saKtZVJJrkOWM4oXsa7iTktbfPl5Fx4gZt9YaOUSNM6+smethJIUQCU7HpP/qs94axgu8RX5kELLoBiJDTiUoj/KPjFaNXMxicalvBG/B/8/uJPaJjOUIYSRndUGxr+MgKPwSd/wBelXF8MF9ilvZ5ihGVRJA1HhUsgDaciAAep8q78QKLmMspOuQKXtOxWdenspj1qt4fxlCMe755YbbQXgVK0ACWVoHxMDQbk6DWK6uEpqKj5X9TPial014pemox2eDowrHGEIlNvctd2CpUnMRlg9SXQg66ePSIgRuOXVobFugfnHnA0B8QCJ2EmB8a5dqHGdldspaZUtx1teZKwiEjdKhKoVrodBGifhGt8aevk2q2G0uXjLyMwUBBKUK8apIhKgkEyR4gfKtVSF5RkxmExOSlVpRe6uv79rmoYFwuzbWzTPdtrKEgFRQklSjqo6idVEwOQgVJdtLZhXfKQwyoCO8IQjSCYzacp08qV7fhXEn/APnMQU2k7t2wCeRBBWAmJHKCNfKrjD+CbNjxloOLAEuvnvFaACSV+FOnQCmmBeRPt8dac/QlT36zaSUf/YYb58ldehiwSdOnl/60pfvOOrZJIbUq5WPdYTn89V6Nj9766VTXfFV67+iQ1ap6rPer36CGwYjQlW51qkpxjuxkYylsrjwtYAJJAA3JMAep5UtYn2jWbJKUuF9we4wnOeXMeEb9evpSdido2Tnvbhb3MB5yESJ9lsQOvWqt/ja1YGVhGb9hIQnfrE/TnSuuzdxNjHSy9+SX8jJe8Y4i+YYZbtEH33TmcjTXLsDvpl+Ok1SXnD3eHvL+7ce5+NeRA5wJO3tbRvSvfce3C9E5Wh+qJPzVP0jeqm2bXcvJSpwZ1mAp1RidSATrEnT1NWyVZbu3kKdSlHZN+Y5K4hsLXRlAWoc0J6dVq1+U1U33aE+uQ2lLQ6+0fmdPpTtwn2RWRIN7dLzSPAhORG+xcMkgiJ0RGuuk1r/DfAuH2oCrW3ancOe2rlstRJGwOhq0aEN3r5lJ4ipstF4HzdhvAuKYiqQy8sfjd8CRz0K4HwT5VoXD39HNxK0ruLwIUkggW4JIUDIIWqIgwfZ+VbnRTkrGdu+4UUUVJAVg/azg6sLxVjE7dMIdX+dA2z65weneNk/EKNbxVHxpwujELF22XAKxKFEeytOqVfA7xuCRzoTsBnfaRw8jEcOD7IzuNo75kiZUhQClJjmSmCBvKY5mmDspx5OI2jNwpX9pYSbd881pAlObmQdFg8ld4Buqk7sgx1SA7hz/AIXrda8iTvAUc6QdvCuT6K02r1gyv6o4iCB4bS/0A2SlZJygcvC6co6JdrRVWZKaIRe9sXDCklGJ26ZcYGV9I99o8990a8tjPu0lm9SgpfSqWXsoUeSSdErPQR4FdIT0NfQbzKVpKVAKSoEEESCCIIIOhBGkVgeLYB/Vt8uxWM1q+FLtyraFHxNExBI/kfeoozs8oMreMuHvylrMgfnW/Z8xzT/EeYjnVZ2U37QdUy42jvFeJtZSM0pEqTmIkaDMPQ1e4RclC1WzhJUgS2o++3y15qTsfhSzxlhCrd5N2xKfECSPdXMhXoT8J9arjKHXU3YmEsrN1Y4WbfZQXDmB1yqQlQB1GgP+9aV+L+yi2WMwRk/6jYCSD+skeEj4eUivzC+3PD0sNpWH0rCE5wlsEBUeIAleozTUlXbthhEEXBB3HdD/AL68/HD1IrsppmhzT3Mqawp3CcRZKlBSFmAsCAQSAZB2IOUkSdI3mtZtuIUnRYKfMaj+Y+tJvFvF2E37eQflQg5hlaEpO0g5zprsfKlG24pdt15UldyzyLiClY8pk6+pIpk8POulnXaXuaMPiI0uy9i44guAxirb3uPAoUf80T8ig/DzrvednCr67KkOIaSUgrkEqkaHKkaHSDuOdVPEOINX1uC0fzrZzd2rRRBHiCfxcjAn2an8J8Xh0JacOV4aJPJcbQeSvvy3inRzQSkltoxjyTbg3o9U/HiOGEdklix4nQp8jWXDCRH6qYEbe0T/AAq7/rC0t4DTaJAgBltIgaCM0BPITrPh5kAUo4rxI0n9O8CRyUcxHL2RJHypZxDtGQNGWyo/iXoPkJJ+Yq/W1J92JXqqdPvS9DRbrid5eiEoa8z+cV/BIPwV8aWcVuWQQbt7vFDbvl5viG/YG/JA9o8jSKviG9ujlbK/RpMc+ZGsa8z0oY4Eu16lKU7e2sSZ9JPzpkcPVqd5+gt4inHuR9S/vu0JlGjKFORsT4U/Dn05CqG44xu3zlb8M+60k5t+uqvlU1rs2ekS60Np0UfoUwaZsPwB1oAC5KRzDbLSJ+OU+W4NOWCce7H1EyxU5bv0E604Gu3jmWAifecVr8hKvnXrE+AHWWlOFxpQSJgSCY3iQATGseVP7disTL7ytP8Apj6pbBrg9w1brXnW3nV1WtavopRHwpkcLXb1aSEOUTNcB4fN0pSUuIQoCYVOo5xAO3P1rxjfDztqqHBKT7K06pP8j5GtRZwG3QoKSy2lQMghMEHyqXcWqXElC0haTuCJBrX9Pp4lLiVwTx13YDFyrwDRDh939VX6vQ8ttttNtrtSNW1lM6ylUT023rIeKuDTbgutkqakSD7SZ66apnn5/EsvZhiilsuNKJPdlJTPJKp09AR/qNY5wcXZj6c76G78H4k48youKzFK4BgbZQdY9avqQOGOJEW6VIWlRClZswjTQDb4U62WJtPCW1pV6bj1G4qEVmrMlUUUVJQKKKKAMO7ZsFcscQYxa3ToVJDvTOkQJ8nG5Qf2T1FXnGODoxTDAtnxLyB63VzmJyzyKh4SPxAdK0LiXAkXlo9bOey6gpnod0qHmlQCh6Vj/ZHiq2Vv4ZcaOsLWUDyCoWkeWbxj9pRp9F/tfEhmndnfFH9YYcy+dFxkcEbLRor4H2h5KHOvHaJwh/WFmpCYS+2e8YXGqVp1AnkFRlPqDrFLnDcYfjC2QcttiALjY1hNwj20jWBnR4vM5QNgK0ulSTi7EnzW4F3TAWkd3d261ApIiHE6LQoHkqNvh1qzwy/bu7fNAIUMq0HkeaT/AL2imLtR4f8AyK6GItAhl4pbu0gGEq2Q9ptrCTpueq6QsSeFjdB8R3Fxo4kHZW+cD01038XUVrhUus3r+Sti9awC3Tsw1r1QD9wakM2LaJyNoTO+VCRPrAqle48tE7LUrT3UH5eKKgu9pTI9lpxXrlT9iqmZ6a4ojUbkpA209K9Zj1NIT/aYdcjAHTMsn5gAfeoTvaNcnZLSfRJP3VUOvBBYb8Y4RYuJJT3a/wAaNDPmNlffzpUX2bvicrjR6aqBPT3YB+NVquMbxWnenr4UpB+aUzXVLGJPxCbtYWIEJcgg+gykVnnOnLWxZJlha9nLm7zqG9eXiJ67wPvVtbYFhzAOdbayND3jiTzj2Qf4cqX2ezvEnP8A4zmn4ylO/TOoT8Ks7bsbv1Rm7luRPicmPIhAVr9KoqkI7RLZZMvTxZZtgJDqAOQQlRH+lMCojvaHbAaB1XllA+6q/bfsNeKfHctJM7JSpQj1OX7VbW3YawCc9y6ocsqEo+clU/SrPEyJ6ti292mI1ysqPQqWB8wAfvUJ7tKdMZGmx1zFR+xEVolt2OWCYzB5ZG+ZyAdeYSkactCKs7bs3w5ExaoMx7Slq26ZlGPhVHXnzJ6pmT2/aU7m8bTZT+rmSfmSR9K/Lvjy5dMMNhAJgQnOrlzIifhzrbrbh62bIKLdhBAgFLSAdo3yztVg2kJEJ8I6DT7VHXz2uW6o+fXnMWUdUXY5eFlafolApcub11R8a1kjTxKJjy1OlfUtKnHnA7d8wsoQkXI8SFxBVHuKPMEddjHnVM7e4OlyMw4BxIrK7ZwZ21JKgDy2Ch6EfUVJ4TZ/JcVcYCpSpJA3/CHU7aSBIn161R8DOFN8gdQtJ/cJ+4FXrNpnx79jKs/5WUn7wPSadLWlfxFx7xotekLKSCCQRsRoR6GvNFZTUX+H8aPN6Lh1Pnof3h/EGmvCeJWrg5UkpX+FQ+cHY1mtNHCGBOFxL5lCEzEgyqQRp5a786smLnFWuPFFFFWEBWOdtGCqtLq3xe3T4kLSh+OfJJVpspMtE9CgVsdQMdwZF3bO27vsOoKT5TsR5gwR5gUAJWKWwv7Nt1hQCx3dxbLPJxHiRm8iZQryKulOfD2MC6tWnwCnvEglJ3SoaKSfNKgUnzFYx2TYqu2uLjC3z42lrLfmUmHAJ1gwFjTbMa0/hsdxcOtz+bfJdQI9lyAHQDPvaOARv3p9NNTtxU0QhgxLDm7hlbLqQptxJSoHmCI+fnyr5p7SOzW6w9hLrz7brKXAwyE5swSQtQKwUBIOVAmCrkJgCvp+sW/pCcWjI3h7RzOLUlx0ASQB+jT6qV4tNfCPxa5iRF4E7LxfMd+66ptBWpISlIlQSNTmJgeKRsfZNODHYtZAHMt9f+dI+yKpsCdxxFs2wzaoaQkZUqWlKVCCSSoOL3JndPPTlVxa4fjyoz3Ns3J1BQhRAnfwtEHTWJ+VVHJLkW1t2Y4cgz+ThWkeNa1fGM0T8KsmOELJAATaW4gyJbSo/NQJ+tUlpwniOne4qvfUIaTqP2lEQd+R+NTm+DDmzOX1+szOj5bTAjTKgCBpyI3+NQXt4DEzbBOqEBPUpSB9hXRQPOfjVIeErYmVpcdI2Lj7yz6Spzby8zVpa2CGwe7QlAOpypiflQWOtFfpEVzeuEoSVLUlCRuVEADlqTpvUAe6KhjGrf8Ax2P/ALUf91c08Q2xIAfbkxHiGs7R1B61IXRYUVwXiDYMFxAP7QrkrGGR/eJ+En7CrZJPgRmRMoqvVj7I94n0SarL/jApkNWy3d9S42geR1UVQfQEdKnqp8mRnjzGOl3tAxz8lw95YMLUO7R+0vTT0TmV8KX77jLEz+itbdsae27nPnspI+lLN/ZYjfLaRerSWUKKiE92OXRESY0BMxmPnVlRnyKSqK2hx7P8CypNyvdQIRPJPNXxiB5T1qRwGrv7y7uZ09keilSOuyUAbxvU/irE0W9qpIgKWkttpHpl0HIJSftXrs2siiyzEauLUr4CEj7H/Zpte0UoIXTV5XGqv0CdBXu3t1LUEoBUo7AU+8P8KpYha4W7y6J9Op86ypD5SSK7h7g/Zx8eYbP3X/2/PpThRRVzO22FFFFBAUUUUAYR24Ya5ZYlbYmyD4ikKMaZ2xoFEb52/DB5IOvTQ8LxNNww1cM6hQS4ieRggpPQ6qQT5qqZ2lcLi/w15kAFwJztaxC0ajU7SJT6KO24yTsO4n/SWTh2lxqf9afsoD9un0Za5XsyGaL2h9qrdgju2U9/drRmDY1DYI0U7l9RCRqeoBBrD8Ex66RcLvF2a7u4WonvXA4YMe6EgAEDQdBAERW/v2Da/aQk+ca/Peq644TaVqnMn0Mj6/zpv0y5hmsZq1xzjCoi2ZExukjfrLunxr9VxBjS1HW3aEbZUEfULVrvrTpecKrQCoLQUjcq8H1Og103qhv7hDMd642kHQEuIg+hCqn6eCJzyKtV3i6x4rxpsg+42n6kNivYaxEiF4k5qIVlbSDrvlVIIPQ0O8T2qTBfb+BzfVIIqMvja0BjvZ8whRH/AOaOrpL/ANIzSJDeEvg+LEL4joHiPrrQnh5MkrduXFEyVKfXP0IqrX2i2wGiXSemUD65qjO9pTceBlZPmoD7A1P6K5EXZfr4bt1EFbecp2K1rV/+lEV3awZhJlLLQ9G0/wAqWk8Z3Kz+aslmN9Fq+yRFSE4jiiyMtohIOozyI0nUlwR8QOlHW0lsTlbGVu3SkQlKUj9UAfauubzpYbsMWWNVsNyY90keYypI+tdhwrfKELv8vTu0fcjIfhr9Kj6mBPVyGAV5cWEglRCQNyTAHqTVSOByqO8vLpcDkuNdPX5V3PAtsUhKy85H4nVH4xoPpVXilyLdUylxjtAab8LI71XXZI+O6vhA86i2XaUk/pWiPNBn6GPvTc1wlaJTlFu2R5pk/vGT9ajDgKyzT3Pwzrj4eKfrSfqJ3uT1TF9/tJaE5GnFdJITPrvH1qC52lrnwsoA81En5iPtT5bcNWrcZbdoRsSkE6+apJ+NT22gkQkBIGwAAHyGlQ8RMnqRKwbhpy7dF1egZYltnlHLMDsnnG5nXodCwvCVvKCGk7D0SkDrpoOUVMwPh5dyqfZbB8Sj9k9T9q0Gww9DKAhsQPqT1J5mlO8ndlm1BWRFwXAW7ZPh1WR4lHc+nQeX3qzooqRTdwooooICiiigAooooAK+XO0zB3MLxpTluSjOrv2SkbZycyQIggKzCIiCK+o6jXuGtvCHEJVGxI1Hodx8KAPlVXFuMPHMl27PL82lSR8kJAmvQwzF3CSVXMnUlT5TM+qxNfQ73AKCokOrA5AgGPjpXprgFqPE44T5ZR/A0ZpF7RPnRns0u1RmU2gEaysmPIwD9Kn2/ZSrTPcJGuoSgnTyJI5eVb//AMBM/jd+af8Asrqjge3A1znzKv5ACo1J7BhTPZWwPaddV0jKn7hU/SrFjs8s07tqVpHiWr56Ea1sv/BNt0X++a7/APCVr/hf6l/91RZk5ocjI7fha1RGW3a02JTmPzVJPxqezaoQIQhKRvCUgfYVpyeE7YGe6HxUo/Qq1rt/w7bf4Lf7oosT1i5GYE0VqLeBW6TIZbn9kV1/qpn/AAm/3E/yosHWIymitW/qpn/Cb/cT/KvLmDMKEFpuP2B/KiwdaZXRT5ecDMqkoKmz65h8jr9aorzgt9ElOVwfqmD8j/AneosXU0ygorpcWy2zC0qQf1gR969tWDivZbWqOiFH7Cgtc4UycPcJl2HHQUt8hsVfyHnufrVhw7whlhx8SrQpRyH7XU+WwjnybKlIVKfBHhpoJSEpAAAgAbAV7ooqwkKKKKACiiigAooooAKKKKACiiigAooooAKKKKACiiigAooooAKKKKACiiigAooooA/FJB3E0CiigD9ooooAKKKKACiiigAooooA/9k="/>
          <p:cNvSpPr>
            <a:spLocks noChangeAspect="1" noChangeArrowheads="1"/>
          </p:cNvSpPr>
          <p:nvPr/>
        </p:nvSpPr>
        <p:spPr bwMode="auto">
          <a:xfrm>
            <a:off x="77788" y="-731838"/>
            <a:ext cx="1752600" cy="153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7176" name="矩形 10"/>
          <p:cNvSpPr>
            <a:spLocks noChangeArrowheads="1"/>
          </p:cNvSpPr>
          <p:nvPr/>
        </p:nvSpPr>
        <p:spPr bwMode="auto">
          <a:xfrm>
            <a:off x="2257347" y="2570128"/>
            <a:ext cx="396329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altLang="zh-TW" sz="2400" dirty="0">
                <a:latin typeface="Consolas" panose="020B0609020204030204" pitchFamily="49" charset="0"/>
                <a:cs typeface="Consolas" panose="020B0609020204030204" pitchFamily="49" charset="0"/>
              </a:rPr>
              <a:t>A) 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問卷、調查、訪問</a:t>
            </a:r>
            <a:endParaRPr kumimoji="0" lang="en-US" altLang="zh-TW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kumimoji="0" lang="en-US" altLang="zh-TW" sz="2400" dirty="0">
                <a:latin typeface="Consolas" panose="020B0609020204030204" pitchFamily="49" charset="0"/>
                <a:cs typeface="Consolas" panose="020B0609020204030204" pitchFamily="49" charset="0"/>
              </a:rPr>
              <a:t>(B) 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觀察</a:t>
            </a:r>
            <a:endParaRPr kumimoji="0" lang="en-US" altLang="zh-TW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kumimoji="0" lang="en-US" altLang="zh-TW" sz="2400" dirty="0">
                <a:latin typeface="Consolas" panose="020B0609020204030204" pitchFamily="49" charset="0"/>
                <a:cs typeface="Consolas" panose="020B0609020204030204" pitchFamily="49" charset="0"/>
              </a:rPr>
              <a:t>(C) 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實驗、測試</a:t>
            </a:r>
            <a:endParaRPr kumimoji="0" lang="en-US" altLang="zh-TW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kumimoji="0" lang="en-US" altLang="zh-TW" sz="2400" dirty="0">
                <a:latin typeface="Consolas" panose="020B0609020204030204" pitchFamily="49" charset="0"/>
                <a:cs typeface="Consolas" panose="020B0609020204030204" pitchFamily="49" charset="0"/>
              </a:rPr>
              <a:t>(D)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查閱資料、統計刊物</a:t>
            </a:r>
            <a:endParaRPr kumimoji="0" lang="en-US" altLang="zh-TW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kumimoji="0" lang="en-US" altLang="zh-TW" sz="2400" dirty="0">
                <a:latin typeface="Consolas" panose="020B0609020204030204" pitchFamily="49" charset="0"/>
                <a:cs typeface="Consolas" panose="020B0609020204030204" pitchFamily="49" charset="0"/>
              </a:rPr>
              <a:t>(E) 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電腦</a:t>
            </a:r>
            <a:r>
              <a:rPr kumimoji="0" lang="zh-TW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資料庫、網</a:t>
            </a:r>
            <a:r>
              <a:rPr kumimoji="0" lang="zh-TW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絡 </a:t>
            </a:r>
          </a:p>
        </p:txBody>
      </p:sp>
      <p:pic>
        <p:nvPicPr>
          <p:cNvPr id="7177" name="Picture 11" descr="http://t2.gstatic.com/images?q=tbn:ANd9GcSRyIMw4pKp9G7FTn1ULZwVisTCw9BI0d8KdOCLZF_LbCaaLmoU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05" y="4049712"/>
            <a:ext cx="2922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220638" y="4306578"/>
            <a:ext cx="2123723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zh-TW" altLang="en-US" sz="28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智慧城市</a:t>
            </a:r>
            <a:endParaRPr kumimoji="0" lang="en-US" altLang="zh-TW" sz="2800" dirty="0" smtClean="0">
              <a:solidFill>
                <a:srgbClr val="FF0000"/>
              </a:solidFill>
              <a:latin typeface="Perpetua" panose="02020502060401020303" pitchFamily="18" charset="0"/>
            </a:endParaRPr>
          </a:p>
          <a:p>
            <a:pPr algn="ctr"/>
            <a:r>
              <a:rPr kumimoji="0" lang="zh-TW" altLang="en-US" sz="28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智慧燈柱</a:t>
            </a:r>
            <a:endParaRPr kumimoji="0" lang="en-US" altLang="zh-TW" sz="2800" dirty="0" smtClean="0">
              <a:solidFill>
                <a:srgbClr val="FF0000"/>
              </a:solidFill>
              <a:latin typeface="Perpetua" panose="02020502060401020303" pitchFamily="18" charset="0"/>
            </a:endParaRPr>
          </a:p>
          <a:p>
            <a:pPr algn="ctr"/>
            <a:r>
              <a:rPr kumimoji="0" lang="zh-TW" altLang="en-US" sz="28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大數據</a:t>
            </a:r>
            <a:endParaRPr kumimoji="0" lang="en-US" altLang="zh-TW" sz="2800" dirty="0" smtClean="0">
              <a:solidFill>
                <a:srgbClr val="FF0000"/>
              </a:solidFill>
              <a:latin typeface="Perpetua" panose="02020502060401020303" pitchFamily="18" charset="0"/>
            </a:endParaRPr>
          </a:p>
          <a:p>
            <a:pPr algn="ctr"/>
            <a:r>
              <a:rPr kumimoji="0" lang="en-US" altLang="zh-HK" sz="2800" dirty="0" err="1" smtClean="0">
                <a:solidFill>
                  <a:srgbClr val="00B0F0"/>
                </a:solidFill>
                <a:cs typeface="Arial" panose="020B0604020202020204" pitchFamily="34" charset="0"/>
              </a:rPr>
              <a:t>wifi</a:t>
            </a:r>
            <a:r>
              <a:rPr kumimoji="0" lang="en-US" altLang="zh-HK" sz="2800" dirty="0" smtClean="0">
                <a:solidFill>
                  <a:srgbClr val="00B0F0"/>
                </a:solidFill>
                <a:cs typeface="Arial" panose="020B0604020202020204" pitchFamily="34" charset="0"/>
              </a:rPr>
              <a:t>, </a:t>
            </a:r>
            <a:r>
              <a:rPr lang="en-US" altLang="zh-HK" sz="2800" dirty="0" err="1" smtClean="0">
                <a:solidFill>
                  <a:srgbClr val="00B0F0"/>
                </a:solidFill>
              </a:rPr>
              <a:t>rfid</a:t>
            </a:r>
            <a:r>
              <a:rPr lang="en-US" altLang="zh-HK" sz="2800" dirty="0" smtClean="0">
                <a:solidFill>
                  <a:srgbClr val="00B0F0"/>
                </a:solidFill>
              </a:rPr>
              <a:t>,</a:t>
            </a:r>
          </a:p>
          <a:p>
            <a:pPr algn="ctr"/>
            <a:r>
              <a:rPr lang="en-US" altLang="zh-HK" sz="2800" dirty="0">
                <a:solidFill>
                  <a:srgbClr val="00B0F0"/>
                </a:solidFill>
              </a:rPr>
              <a:t>s</a:t>
            </a:r>
            <a:r>
              <a:rPr lang="en-US" altLang="zh-HK" sz="2800" dirty="0" smtClean="0">
                <a:solidFill>
                  <a:srgbClr val="00B0F0"/>
                </a:solidFill>
              </a:rPr>
              <a:t>ensor, cam</a:t>
            </a:r>
            <a:endParaRPr lang="zh-HK" altLang="en-US" sz="2800" dirty="0">
              <a:solidFill>
                <a:srgbClr val="00B0F0"/>
              </a:solidFill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1830388" y="1124744"/>
            <a:ext cx="1307891" cy="2088356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1603506" y="1625569"/>
            <a:ext cx="2320422" cy="1227367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H="1">
            <a:off x="4488999" y="2531655"/>
            <a:ext cx="2897430" cy="1022563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/>
          <p:nvPr/>
        </p:nvCxnSpPr>
        <p:spPr>
          <a:xfrm flipV="1">
            <a:off x="2154397" y="4085113"/>
            <a:ext cx="882898" cy="689136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051539"/>
            <a:ext cx="1368907" cy="136890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96388" y="1866087"/>
            <a:ext cx="2712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kumimoji="0" lang="zh-TW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收集數據</a:t>
            </a:r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是統計的起點，</a:t>
            </a:r>
            <a:endParaRPr kumimoji="0"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kumimoji="0" lang="zh-TW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方法</a:t>
            </a:r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和途徑包括：</a:t>
            </a:r>
            <a:endParaRPr kumimoji="0" lang="en-US" altLang="zh-TW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110" y="4813087"/>
            <a:ext cx="2351050" cy="1759544"/>
          </a:xfrm>
          <a:prstGeom prst="rect">
            <a:avLst/>
          </a:prstGeom>
        </p:spPr>
      </p:pic>
      <p:sp>
        <p:nvSpPr>
          <p:cNvPr id="8194" name="文字方塊 1"/>
          <p:cNvSpPr txBox="1">
            <a:spLocks noChangeArrowheads="1"/>
          </p:cNvSpPr>
          <p:nvPr/>
        </p:nvSpPr>
        <p:spPr bwMode="auto">
          <a:xfrm>
            <a:off x="611188" y="692150"/>
            <a:ext cx="45386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latin typeface="Perpetua" panose="02020502060401020303" pitchFamily="18" charset="0"/>
                <a:hlinkClick r:id="rId3" action="ppaction://hlinkfile"/>
              </a:rPr>
              <a:t>海底隧道</a:t>
            </a:r>
            <a:r>
              <a:rPr kumimoji="0" lang="en-US" altLang="zh-TW" sz="3200" dirty="0">
                <a:latin typeface="Perpetua" panose="02020502060401020303" pitchFamily="18" charset="0"/>
                <a:hlinkClick r:id="rId3" action="ppaction://hlinkfile"/>
              </a:rPr>
              <a:t>(</a:t>
            </a:r>
            <a:r>
              <a:rPr kumimoji="0" lang="zh-TW" altLang="en-US" sz="3200" dirty="0">
                <a:latin typeface="Perpetua" panose="02020502060401020303" pitchFamily="18" charset="0"/>
                <a:hlinkClick r:id="rId3" action="ppaction://hlinkfile"/>
              </a:rPr>
              <a:t>繁忙時間</a:t>
            </a:r>
            <a:r>
              <a:rPr kumimoji="0" lang="en-US" altLang="zh-TW" sz="3200" dirty="0">
                <a:latin typeface="Perpetua" panose="02020502060401020303" pitchFamily="18" charset="0"/>
                <a:hlinkClick r:id="rId3" action="ppaction://hlinkfile"/>
              </a:rPr>
              <a:t>)</a:t>
            </a:r>
            <a:r>
              <a:rPr kumimoji="0" lang="zh-TW" altLang="en-US" sz="3200" dirty="0">
                <a:latin typeface="Perpetua" panose="02020502060401020303" pitchFamily="18" charset="0"/>
                <a:hlinkClick r:id="rId3" action="ppaction://hlinkfile"/>
              </a:rPr>
              <a:t>流量</a:t>
            </a:r>
            <a:endParaRPr kumimoji="0" lang="zh-TW" altLang="en-US" sz="3200" dirty="0">
              <a:latin typeface="Perpetua" panose="02020502060401020303" pitchFamily="18" charset="0"/>
            </a:endParaRPr>
          </a:p>
        </p:txBody>
      </p:sp>
      <p:sp>
        <p:nvSpPr>
          <p:cNvPr id="3" name="文字方塊 2"/>
          <p:cNvSpPr txBox="1">
            <a:spLocks noChangeArrowheads="1"/>
          </p:cNvSpPr>
          <p:nvPr/>
        </p:nvSpPr>
        <p:spPr bwMode="auto">
          <a:xfrm>
            <a:off x="855083" y="1275450"/>
            <a:ext cx="4185606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latin typeface="Perpetua" panose="02020502060401020303" pitchFamily="18" charset="0"/>
              </a:rPr>
              <a:t>數車</a:t>
            </a:r>
            <a:r>
              <a:rPr kumimoji="0" lang="en-US" altLang="zh-TW" sz="3200" dirty="0">
                <a:latin typeface="Perpetua" panose="02020502060401020303" pitchFamily="18" charset="0"/>
              </a:rPr>
              <a:t>:</a:t>
            </a:r>
            <a:r>
              <a:rPr kumimoji="0" lang="zh-TW" altLang="en-US" sz="3200" dirty="0">
                <a:solidFill>
                  <a:srgbClr val="FF0000"/>
                </a:solidFill>
                <a:latin typeface="Perpetua" panose="02020502060401020303" pitchFamily="18" charset="0"/>
              </a:rPr>
              <a:t>九龍方向</a:t>
            </a:r>
            <a:r>
              <a:rPr kumimoji="0" lang="en-US" altLang="zh-TW" sz="3200" dirty="0">
                <a:solidFill>
                  <a:srgbClr val="FF0000"/>
                </a:solidFill>
                <a:latin typeface="Perpetua" panose="02020502060401020303" pitchFamily="18" charset="0"/>
              </a:rPr>
              <a:t> </a:t>
            </a: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>
                <a:latin typeface="Perpetua" panose="02020502060401020303" pitchFamily="18" charset="0"/>
              </a:rPr>
              <a:t>巴士</a:t>
            </a:r>
            <a:r>
              <a:rPr kumimoji="0" lang="en-US" altLang="zh-TW" sz="3200" dirty="0">
                <a:latin typeface="Perpetua" panose="02020502060401020303" pitchFamily="18" charset="0"/>
              </a:rPr>
              <a:t>, </a:t>
            </a:r>
            <a:r>
              <a:rPr kumimoji="0" lang="zh-TW" altLang="en-US" sz="3200" dirty="0">
                <a:latin typeface="Perpetua" panose="02020502060401020303" pitchFamily="18" charset="0"/>
              </a:rPr>
              <a:t>小巴</a:t>
            </a:r>
            <a:r>
              <a:rPr kumimoji="0" lang="en-US" altLang="zh-TW" sz="3200" dirty="0" smtClean="0">
                <a:latin typeface="Perpetua" panose="02020502060401020303" pitchFamily="18" charset="0"/>
              </a:rPr>
              <a:t>,</a:t>
            </a:r>
            <a:r>
              <a:rPr kumimoji="0" lang="zh-TW" altLang="en-US" sz="3200" dirty="0" smtClean="0">
                <a:latin typeface="Perpetua" panose="02020502060401020303" pitchFamily="18" charset="0"/>
              </a:rPr>
              <a:t>旅遊巴</a:t>
            </a:r>
            <a:endParaRPr kumimoji="0" lang="en-US" altLang="zh-TW" sz="3200" dirty="0">
              <a:latin typeface="Perpetua" panose="02020502060401020303" pitchFamily="18" charset="0"/>
            </a:endParaRP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>
                <a:latin typeface="Perpetua" panose="02020502060401020303" pitchFamily="18" charset="0"/>
              </a:rPr>
              <a:t>私家車</a:t>
            </a:r>
            <a:r>
              <a:rPr kumimoji="0" lang="en-US" altLang="zh-TW" sz="3200" dirty="0">
                <a:latin typeface="Perpetua" panose="02020502060401020303" pitchFamily="18" charset="0"/>
              </a:rPr>
              <a:t>,</a:t>
            </a: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>
                <a:latin typeface="Perpetua" panose="02020502060401020303" pitchFamily="18" charset="0"/>
              </a:rPr>
              <a:t>電單車</a:t>
            </a:r>
            <a:r>
              <a:rPr kumimoji="0" lang="en-US" altLang="zh-TW" sz="3200" dirty="0">
                <a:latin typeface="Perpetua" panose="02020502060401020303" pitchFamily="18" charset="0"/>
              </a:rPr>
              <a:t>,</a:t>
            </a: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>
                <a:latin typeface="Perpetua" panose="02020502060401020303" pitchFamily="18" charset="0"/>
              </a:rPr>
              <a:t>的士</a:t>
            </a:r>
            <a:r>
              <a:rPr kumimoji="0" lang="en-US" altLang="zh-TW" sz="3200" dirty="0">
                <a:latin typeface="Perpetua" panose="02020502060401020303" pitchFamily="18" charset="0"/>
              </a:rPr>
              <a:t>,</a:t>
            </a: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>
                <a:latin typeface="Perpetua" panose="02020502060401020303" pitchFamily="18" charset="0"/>
              </a:rPr>
              <a:t>客貨車</a:t>
            </a:r>
            <a:r>
              <a:rPr kumimoji="0" lang="en-US" altLang="zh-TW" sz="3200" dirty="0">
                <a:latin typeface="Perpetua" panose="02020502060401020303" pitchFamily="18" charset="0"/>
              </a:rPr>
              <a:t>,</a:t>
            </a:r>
          </a:p>
          <a:p>
            <a:pPr defTabSz="620713"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	</a:t>
            </a:r>
            <a:r>
              <a:rPr kumimoji="0" lang="zh-TW" altLang="en-US" sz="3200" dirty="0" smtClean="0">
                <a:latin typeface="Perpetua" panose="02020502060401020303" pitchFamily="18" charset="0"/>
              </a:rPr>
              <a:t>中、大</a:t>
            </a:r>
            <a:r>
              <a:rPr kumimoji="0" lang="zh-TW" altLang="en-US" sz="3200" dirty="0">
                <a:latin typeface="Perpetua" panose="02020502060401020303" pitchFamily="18" charset="0"/>
              </a:rPr>
              <a:t>貨車</a:t>
            </a:r>
            <a:r>
              <a:rPr kumimoji="0" lang="en-US" altLang="zh-TW" sz="3200" dirty="0">
                <a:latin typeface="Perpetua" panose="02020502060401020303" pitchFamily="18" charset="0"/>
              </a:rPr>
              <a:t>,</a:t>
            </a:r>
            <a:r>
              <a:rPr kumimoji="0" lang="zh-TW" altLang="en-US" sz="3200" dirty="0">
                <a:latin typeface="Perpetua" panose="02020502060401020303" pitchFamily="18" charset="0"/>
              </a:rPr>
              <a:t> </a:t>
            </a:r>
            <a:r>
              <a:rPr kumimoji="0" lang="en-US" altLang="zh-TW" sz="3200" dirty="0">
                <a:latin typeface="Perpetua" panose="02020502060401020303" pitchFamily="18" charset="0"/>
              </a:rPr>
              <a:t>…</a:t>
            </a:r>
            <a:endParaRPr kumimoji="0" lang="zh-TW" altLang="en-US" sz="3200" dirty="0">
              <a:latin typeface="Perpetua" panose="02020502060401020303" pitchFamily="18" charset="0"/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5148263" y="1916113"/>
            <a:ext cx="3092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1A</a:t>
            </a:r>
            <a:r>
              <a:rPr kumimoji="0" lang="zh-TW" altLang="en-US" sz="3200" dirty="0">
                <a:latin typeface="Perpetua" panose="02020502060401020303" pitchFamily="18" charset="0"/>
              </a:rPr>
              <a:t>出生月份統計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361586"/>
              </p:ext>
            </p:extLst>
          </p:nvPr>
        </p:nvGraphicFramePr>
        <p:xfrm>
          <a:off x="5272882" y="2501900"/>
          <a:ext cx="3313112" cy="3384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Verdana" pitchFamily="34" charset="0"/>
                        </a:rPr>
                        <a:t>月份</a:t>
                      </a:r>
                      <a:endParaRPr lang="en-US" altLang="zh-TW" sz="2000" dirty="0" smtClean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Verdana" pitchFamily="34" charset="0"/>
                        </a:rPr>
                        <a:t>人數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Verdana" pitchFamily="34" charset="0"/>
                        </a:rPr>
                        <a:t>月份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Verdana" pitchFamily="34" charset="0"/>
                        </a:rPr>
                        <a:t>人數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1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7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2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8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3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9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4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10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5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11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5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6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Verdana" pitchFamily="34" charset="0"/>
                        </a:rPr>
                        <a:t>12</a:t>
                      </a:r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latin typeface="Verdana" pitchFamily="34" charset="0"/>
                      </a:endParaRPr>
                    </a:p>
                  </a:txBody>
                  <a:tcPr marL="91461" marR="91461" marT="45722" marB="4572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493078" y="4932517"/>
            <a:ext cx="112562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 smtClean="0">
                <a:latin typeface="Perpetua" panose="02020502060401020303" pitchFamily="18" charset="0"/>
              </a:rPr>
              <a:t>表達</a:t>
            </a:r>
            <a:endParaRPr kumimoji="0" lang="en-US" altLang="zh-TW" sz="3200" dirty="0" smtClean="0">
              <a:latin typeface="Perpetua" panose="02020502060401020303" pitchFamily="18" charset="0"/>
            </a:endParaRPr>
          </a:p>
          <a:p>
            <a:pPr eaLnBrk="1" hangingPunct="1"/>
            <a:r>
              <a:rPr kumimoji="0" lang="zh-TW" altLang="en-US" sz="3200" dirty="0" smtClean="0">
                <a:latin typeface="Perpetua" panose="02020502060401020303" pitchFamily="18" charset="0"/>
              </a:rPr>
              <a:t>方式</a:t>
            </a:r>
            <a:r>
              <a:rPr kumimoji="0" lang="en-US" altLang="zh-TW" sz="3200" dirty="0" smtClean="0">
                <a:latin typeface="Perpetua" panose="02020502060401020303" pitchFamily="18" charset="0"/>
              </a:rPr>
              <a:t>:</a:t>
            </a:r>
            <a:endParaRPr kumimoji="0" lang="en-US" altLang="zh-TW" sz="3200" dirty="0">
              <a:latin typeface="Perpetua" panose="02020502060401020303" pitchFamily="18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938A6407-AD81-4B99-8A69-6DB4F3F1ECF0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3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3723273" y="3296231"/>
            <a:ext cx="1004888" cy="585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solidFill>
                  <a:srgbClr val="FF0000"/>
                </a:solidFill>
                <a:latin typeface="Perpetua" panose="02020502060401020303" pitchFamily="18" charset="0"/>
              </a:rPr>
              <a:t>觀察</a:t>
            </a: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5651500" y="1196975"/>
            <a:ext cx="2236788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solidFill>
                  <a:srgbClr val="FF0000"/>
                </a:solidFill>
                <a:latin typeface="Perpetua" panose="02020502060401020303" pitchFamily="18" charset="0"/>
              </a:rPr>
              <a:t>調查、訪問</a:t>
            </a:r>
          </a:p>
        </p:txBody>
      </p:sp>
      <p:pic>
        <p:nvPicPr>
          <p:cNvPr id="1026" name="Picture 2" descr="http://www.ablmcc.edu.hk/~scy/home/javascript/notes/pie-char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26" y="4789374"/>
            <a:ext cx="1690587" cy="180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012160" y="68687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收集</a:t>
            </a:r>
            <a:r>
              <a:rPr kumimoji="0"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數據方法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3442515" y="287136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收集</a:t>
            </a:r>
            <a:r>
              <a:rPr kumimoji="0"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數據方法</a:t>
            </a: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5865">
            <a:off x="6267450" y="2619375"/>
            <a:ext cx="1227138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6853">
            <a:off x="3910013" y="2649538"/>
            <a:ext cx="1227137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20" name="AutoShape 4"/>
          <p:cNvCxnSpPr>
            <a:cxnSpLocks noChangeShapeType="1"/>
          </p:cNvCxnSpPr>
          <p:nvPr/>
        </p:nvCxnSpPr>
        <p:spPr bwMode="auto">
          <a:xfrm rot="10800000">
            <a:off x="827088" y="4578350"/>
            <a:ext cx="7129462" cy="1588"/>
          </a:xfrm>
          <a:prstGeom prst="straightConnector1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21" name="文字方塊 14"/>
          <p:cNvSpPr txBox="1">
            <a:spLocks noChangeArrowheads="1"/>
          </p:cNvSpPr>
          <p:nvPr/>
        </p:nvSpPr>
        <p:spPr bwMode="auto">
          <a:xfrm>
            <a:off x="611188" y="692150"/>
            <a:ext cx="413446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latin typeface="Perpetua" panose="02020502060401020303" pitchFamily="18" charset="0"/>
              </a:rPr>
              <a:t>巴士</a:t>
            </a:r>
            <a:r>
              <a:rPr kumimoji="0" lang="en-US" altLang="zh-TW" sz="3200" dirty="0">
                <a:latin typeface="Perpetua" panose="02020502060401020303" pitchFamily="18" charset="0"/>
              </a:rPr>
              <a:t>(</a:t>
            </a:r>
            <a:r>
              <a:rPr kumimoji="0" lang="zh-TW" altLang="en-US" sz="3200" dirty="0">
                <a:latin typeface="Perpetua" panose="02020502060401020303" pitchFamily="18" charset="0"/>
              </a:rPr>
              <a:t>傾斜度</a:t>
            </a:r>
            <a:r>
              <a:rPr kumimoji="0" lang="en-US" altLang="zh-TW" sz="3200" dirty="0">
                <a:latin typeface="Perpetua" panose="02020502060401020303" pitchFamily="18" charset="0"/>
              </a:rPr>
              <a:t>)</a:t>
            </a:r>
            <a:r>
              <a:rPr kumimoji="0" lang="zh-TW" altLang="en-US" sz="3200" dirty="0">
                <a:latin typeface="Perpetua" panose="02020502060401020303" pitchFamily="18" charset="0"/>
              </a:rPr>
              <a:t>安全</a:t>
            </a:r>
            <a:r>
              <a:rPr kumimoji="0" lang="zh-TW" altLang="en-US" sz="3200" dirty="0" smtClean="0">
                <a:latin typeface="Perpetua" panose="02020502060401020303" pitchFamily="18" charset="0"/>
              </a:rPr>
              <a:t>測試</a:t>
            </a:r>
            <a:endParaRPr kumimoji="0" lang="en-US" altLang="zh-TW" sz="3200" dirty="0" smtClean="0">
              <a:latin typeface="Perpetua" panose="02020502060401020303" pitchFamily="18" charset="0"/>
            </a:endParaRPr>
          </a:p>
          <a:p>
            <a:pPr eaLnBrk="1" hangingPunct="1"/>
            <a:r>
              <a:rPr lang="en-US" altLang="zh-HK" sz="3200" dirty="0"/>
              <a:t>tilt-test</a:t>
            </a:r>
            <a:endParaRPr kumimoji="0" lang="zh-TW" altLang="en-US" sz="3200" dirty="0">
              <a:latin typeface="Perpetua" panose="02020502060401020303" pitchFamily="18" charset="0"/>
            </a:endParaRPr>
          </a:p>
        </p:txBody>
      </p:sp>
      <p:sp>
        <p:nvSpPr>
          <p:cNvPr id="9222" name="文字方塊 15"/>
          <p:cNvSpPr txBox="1">
            <a:spLocks noChangeArrowheads="1"/>
          </p:cNvSpPr>
          <p:nvPr/>
        </p:nvSpPr>
        <p:spPr bwMode="auto">
          <a:xfrm>
            <a:off x="5384800" y="692150"/>
            <a:ext cx="2427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latin typeface="Perpetua" panose="02020502060401020303" pitchFamily="18" charset="0"/>
              </a:rPr>
              <a:t>何時會反車</a:t>
            </a:r>
            <a:r>
              <a:rPr kumimoji="0" lang="en-US" altLang="zh-TW" sz="3200" dirty="0">
                <a:latin typeface="Perpetua" panose="02020502060401020303" pitchFamily="18" charset="0"/>
              </a:rPr>
              <a:t>?</a:t>
            </a:r>
            <a:endParaRPr kumimoji="0" lang="zh-TW" altLang="en-US" sz="3200" dirty="0">
              <a:latin typeface="Perpetua" panose="02020502060401020303" pitchFamily="18" charset="0"/>
            </a:endParaRPr>
          </a:p>
        </p:txBody>
      </p:sp>
      <p:grpSp>
        <p:nvGrpSpPr>
          <p:cNvPr id="2" name="群組 26"/>
          <p:cNvGrpSpPr>
            <a:grpSpLocks/>
          </p:cNvGrpSpPr>
          <p:nvPr/>
        </p:nvGrpSpPr>
        <p:grpSpPr bwMode="auto">
          <a:xfrm>
            <a:off x="3923928" y="1917700"/>
            <a:ext cx="546100" cy="3311525"/>
            <a:chOff x="3923386" y="1917620"/>
            <a:chExt cx="546945" cy="3311580"/>
          </a:xfrm>
        </p:grpSpPr>
        <p:cxnSp>
          <p:nvCxnSpPr>
            <p:cNvPr id="9234" name="AutoShape 3"/>
            <p:cNvCxnSpPr>
              <a:cxnSpLocks noChangeShapeType="1"/>
            </p:cNvCxnSpPr>
            <p:nvPr/>
          </p:nvCxnSpPr>
          <p:spPr bwMode="auto">
            <a:xfrm rot="5400000">
              <a:off x="2759178" y="3572616"/>
              <a:ext cx="3311580" cy="1588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35" name="文字方塊 16"/>
            <p:cNvSpPr txBox="1">
              <a:spLocks noChangeArrowheads="1"/>
            </p:cNvSpPr>
            <p:nvPr/>
          </p:nvSpPr>
          <p:spPr bwMode="auto">
            <a:xfrm>
              <a:off x="3923386" y="2204068"/>
              <a:ext cx="5469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2000" dirty="0">
                  <a:latin typeface="Perpetua" panose="02020502060401020303" pitchFamily="18" charset="0"/>
                </a:rPr>
                <a:t>20</a:t>
              </a:r>
              <a:r>
                <a:rPr kumimoji="0" lang="en-US" altLang="zh-TW" sz="2000" dirty="0">
                  <a:latin typeface="Perpetua" panose="02020502060401020303" pitchFamily="18" charset="0"/>
                  <a:sym typeface="Symbol" panose="05050102010706020507" pitchFamily="18" charset="2"/>
                </a:rPr>
                <a:t></a:t>
              </a:r>
              <a:endParaRPr kumimoji="0" lang="zh-TW" altLang="en-US" sz="2000" dirty="0">
                <a:latin typeface="Perpetua" panose="02020502060401020303" pitchFamily="18" charset="0"/>
              </a:endParaRPr>
            </a:p>
          </p:txBody>
        </p: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4427538" y="2133600"/>
            <a:ext cx="95408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6000">
                <a:solidFill>
                  <a:srgbClr val="FF0000"/>
                </a:solidFill>
                <a:latin typeface="Perpetua" panose="02020502060401020303" pitchFamily="18" charset="0"/>
                <a:sym typeface="Webdings" panose="05030102010509060703" pitchFamily="18" charset="2"/>
              </a:rPr>
              <a:t></a:t>
            </a:r>
            <a:endParaRPr kumimoji="0" lang="zh-TW" altLang="en-US" sz="400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163987" y="2053536"/>
            <a:ext cx="954088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6000" dirty="0">
                <a:solidFill>
                  <a:srgbClr val="FF0000"/>
                </a:solidFill>
                <a:latin typeface="Perpetua" panose="02020502060401020303" pitchFamily="18" charset="0"/>
                <a:sym typeface="Webdings" panose="05030102010509060703" pitchFamily="18" charset="2"/>
              </a:rPr>
              <a:t></a:t>
            </a:r>
            <a:endParaRPr kumimoji="0" lang="zh-TW" altLang="en-US" sz="4000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229100" y="2559050"/>
            <a:ext cx="954088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6000">
                <a:solidFill>
                  <a:srgbClr val="FF0000"/>
                </a:solidFill>
                <a:latin typeface="Perpetua" panose="02020502060401020303" pitchFamily="18" charset="0"/>
                <a:sym typeface="Webdings" panose="05030102010509060703" pitchFamily="18" charset="2"/>
              </a:rPr>
              <a:t></a:t>
            </a:r>
            <a:endParaRPr kumimoji="0" lang="zh-TW" altLang="en-US" sz="400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4716463" y="2486025"/>
            <a:ext cx="954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6000" dirty="0">
                <a:solidFill>
                  <a:srgbClr val="FF0000"/>
                </a:solidFill>
                <a:latin typeface="Perpetua" panose="02020502060401020303" pitchFamily="18" charset="0"/>
                <a:sym typeface="Webdings" panose="05030102010509060703" pitchFamily="18" charset="2"/>
              </a:rPr>
              <a:t></a:t>
            </a:r>
            <a:endParaRPr kumimoji="0" lang="zh-TW" altLang="en-US" sz="4000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pic>
        <p:nvPicPr>
          <p:cNvPr id="9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708275"/>
            <a:ext cx="1227138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A74A787-DBDA-42F8-862B-CEB969F2A151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4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29" name="文字方塊 28"/>
          <p:cNvSpPr txBox="1">
            <a:spLocks noChangeArrowheads="1"/>
          </p:cNvSpPr>
          <p:nvPr/>
        </p:nvSpPr>
        <p:spPr bwMode="auto">
          <a:xfrm>
            <a:off x="3692862" y="5612558"/>
            <a:ext cx="2236787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solidFill>
                  <a:srgbClr val="FF0000"/>
                </a:solidFill>
                <a:latin typeface="Perpetua" panose="02020502060401020303" pitchFamily="18" charset="0"/>
              </a:rPr>
              <a:t>實驗、測試</a:t>
            </a:r>
          </a:p>
        </p:txBody>
      </p:sp>
      <p:sp>
        <p:nvSpPr>
          <p:cNvPr id="4" name="矩形 3"/>
          <p:cNvSpPr/>
          <p:nvPr/>
        </p:nvSpPr>
        <p:spPr>
          <a:xfrm>
            <a:off x="892183" y="2204143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333333"/>
                </a:solidFill>
              </a:rPr>
              <a:t>為何上層不可站立？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9678" y="185287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en-US" dirty="0">
                <a:solidFill>
                  <a:srgbClr val="333333"/>
                </a:solidFill>
              </a:rPr>
              <a:t>鉛板</a:t>
            </a:r>
            <a:endParaRPr lang="zh-HK" altLang="en-US" dirty="0"/>
          </a:p>
        </p:txBody>
      </p:sp>
      <p:sp>
        <p:nvSpPr>
          <p:cNvPr id="6" name="矩形 5"/>
          <p:cNvSpPr/>
          <p:nvPr/>
        </p:nvSpPr>
        <p:spPr>
          <a:xfrm>
            <a:off x="938661" y="4734105"/>
            <a:ext cx="21565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333333"/>
                </a:solidFill>
              </a:rPr>
              <a:t>引擎、掣動器、轉向裝置、輪胎、懸掛系統等都在下層</a:t>
            </a:r>
            <a:endParaRPr lang="zh-HK" altLang="en-US" dirty="0"/>
          </a:p>
        </p:txBody>
      </p:sp>
      <p:sp>
        <p:nvSpPr>
          <p:cNvPr id="23" name="文字方塊 17"/>
          <p:cNvSpPr txBox="1">
            <a:spLocks noChangeArrowheads="1"/>
          </p:cNvSpPr>
          <p:nvPr/>
        </p:nvSpPr>
        <p:spPr bwMode="auto">
          <a:xfrm>
            <a:off x="7861602" y="570052"/>
            <a:ext cx="10079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2000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28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Lucida Handwriting" panose="03010101010101010101" pitchFamily="66" charset="0"/>
                <a:sym typeface="Symbol" panose="05050102010706020507" pitchFamily="18" charset="2"/>
              </a:rPr>
              <a:t></a:t>
            </a:r>
          </a:p>
          <a:p>
            <a:pPr eaLnBrk="1" hangingPunct="1"/>
            <a:r>
              <a:rPr kumimoji="0" lang="zh-TW" altLang="en-US" sz="2000" dirty="0" smtClean="0">
                <a:solidFill>
                  <a:srgbClr val="FF0000"/>
                </a:solidFill>
                <a:latin typeface="Lucida Handwriting" panose="03010101010101010101" pitchFamily="66" charset="0"/>
                <a:sym typeface="Symbol" panose="05050102010706020507" pitchFamily="18" charset="2"/>
              </a:rPr>
              <a:t>不反車</a:t>
            </a:r>
            <a:endParaRPr kumimoji="0" lang="en-US" altLang="zh-TW" sz="2000" dirty="0" smtClean="0">
              <a:solidFill>
                <a:srgbClr val="FF0000"/>
              </a:solidFill>
              <a:latin typeface="Lucida Handwriting" panose="03010101010101010101" pitchFamily="66" charset="0"/>
              <a:sym typeface="Symbol" panose="05050102010706020507" pitchFamily="18" charset="2"/>
            </a:endParaRPr>
          </a:p>
          <a:p>
            <a:pPr eaLnBrk="1" hangingPunct="1"/>
            <a:r>
              <a:rPr kumimoji="0" lang="zh-TW" altLang="en-US" sz="2000" dirty="0" smtClean="0">
                <a:solidFill>
                  <a:srgbClr val="FF0000"/>
                </a:solidFill>
                <a:latin typeface="Lucida Handwriting" panose="03010101010101010101" pitchFamily="66" charset="0"/>
                <a:sym typeface="Symbol" panose="05050102010706020507" pitchFamily="18" charset="2"/>
              </a:rPr>
              <a:t>合格</a:t>
            </a:r>
            <a:endParaRPr kumimoji="0" lang="zh-TW" altLang="en-US" sz="2000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grpSp>
        <p:nvGrpSpPr>
          <p:cNvPr id="27" name="群組 26"/>
          <p:cNvGrpSpPr>
            <a:grpSpLocks/>
          </p:cNvGrpSpPr>
          <p:nvPr/>
        </p:nvGrpSpPr>
        <p:grpSpPr bwMode="auto">
          <a:xfrm>
            <a:off x="6444205" y="1889918"/>
            <a:ext cx="521297" cy="3311525"/>
            <a:chOff x="3942589" y="1917620"/>
            <a:chExt cx="522104" cy="3311580"/>
          </a:xfrm>
        </p:grpSpPr>
        <p:cxnSp>
          <p:nvCxnSpPr>
            <p:cNvPr id="28" name="AutoShape 3"/>
            <p:cNvCxnSpPr>
              <a:cxnSpLocks noChangeShapeType="1"/>
            </p:cNvCxnSpPr>
            <p:nvPr/>
          </p:nvCxnSpPr>
          <p:spPr bwMode="auto">
            <a:xfrm rot="5400000">
              <a:off x="2759178" y="3572616"/>
              <a:ext cx="3311580" cy="1588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文字方塊 16"/>
            <p:cNvSpPr txBox="1">
              <a:spLocks noChangeArrowheads="1"/>
            </p:cNvSpPr>
            <p:nvPr/>
          </p:nvSpPr>
          <p:spPr bwMode="auto">
            <a:xfrm>
              <a:off x="3942589" y="2204068"/>
              <a:ext cx="522104" cy="40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2000" dirty="0" smtClean="0">
                  <a:latin typeface="Perpetua" panose="02020502060401020303" pitchFamily="18" charset="0"/>
                </a:rPr>
                <a:t>25</a:t>
              </a:r>
              <a:r>
                <a:rPr kumimoji="0" lang="en-US" altLang="zh-TW" sz="2000" dirty="0" smtClean="0">
                  <a:latin typeface="Perpetua" panose="02020502060401020303" pitchFamily="18" charset="0"/>
                  <a:sym typeface="Symbol" panose="05050102010706020507" pitchFamily="18" charset="2"/>
                </a:rPr>
                <a:t></a:t>
              </a:r>
              <a:endParaRPr kumimoji="0" lang="zh-TW" altLang="en-US" sz="2000" dirty="0">
                <a:latin typeface="Perpetua" panose="02020502060401020303" pitchFamily="18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026425" y="616637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收集</a:t>
            </a:r>
            <a:r>
              <a:rPr kumimoji="0"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數據方法</a:t>
            </a: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http://heartmagic.com/zzBoi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84" y="1066610"/>
            <a:ext cx="6402387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611188" y="5013325"/>
            <a:ext cx="31861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3200" dirty="0">
                <a:latin typeface="Perpetua" panose="02020502060401020303" pitchFamily="18" charset="0"/>
              </a:rPr>
              <a:t>Throw a dice</a:t>
            </a:r>
          </a:p>
          <a:p>
            <a:pPr eaLnBrk="1" hangingPunct="1"/>
            <a:r>
              <a:rPr kumimoji="0" lang="zh-TW" altLang="en-US" sz="3200" dirty="0">
                <a:latin typeface="Perpetua" panose="02020502060401020303" pitchFamily="18" charset="0"/>
              </a:rPr>
              <a:t>機會率是否均等</a:t>
            </a:r>
            <a:r>
              <a:rPr kumimoji="0" lang="en-US" altLang="zh-TW" sz="3200" dirty="0">
                <a:latin typeface="Perpetua" panose="02020502060401020303" pitchFamily="18" charset="0"/>
              </a:rPr>
              <a:t>?</a:t>
            </a:r>
            <a:endParaRPr kumimoji="0" lang="zh-TW" altLang="en-US" sz="3200" dirty="0">
              <a:latin typeface="Perpetua" panose="02020502060401020303" pitchFamily="18" charset="0"/>
            </a:endParaRPr>
          </a:p>
        </p:txBody>
      </p:sp>
      <p:sp>
        <p:nvSpPr>
          <p:cNvPr id="10244" name="文字方塊 7"/>
          <p:cNvSpPr txBox="1">
            <a:spLocks noChangeArrowheads="1"/>
          </p:cNvSpPr>
          <p:nvPr/>
        </p:nvSpPr>
        <p:spPr bwMode="auto">
          <a:xfrm>
            <a:off x="468313" y="404813"/>
            <a:ext cx="559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3200">
                <a:latin typeface="Perpetua" panose="02020502060401020303" pitchFamily="18" charset="0"/>
              </a:rPr>
              <a:t>Boiling Point </a:t>
            </a:r>
            <a:r>
              <a:rPr kumimoji="0" lang="zh-TW" altLang="en-US" sz="3200">
                <a:latin typeface="Perpetua" panose="02020502060401020303" pitchFamily="18" charset="0"/>
              </a:rPr>
              <a:t>不同液體</a:t>
            </a:r>
            <a:r>
              <a:rPr kumimoji="0" lang="en-US" altLang="zh-TW" sz="3200">
                <a:latin typeface="Perpetua" panose="02020502060401020303" pitchFamily="18" charset="0"/>
              </a:rPr>
              <a:t>,</a:t>
            </a:r>
            <a:r>
              <a:rPr kumimoji="0" lang="zh-TW" altLang="en-US" sz="3200">
                <a:latin typeface="Perpetua" panose="02020502060401020303" pitchFamily="18" charset="0"/>
              </a:rPr>
              <a:t>不同沸點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275998" y="4698810"/>
            <a:ext cx="3455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dirty="0">
                <a:latin typeface="Perpetua" panose="02020502060401020303" pitchFamily="18" charset="0"/>
                <a:hlinkClick r:id="rId3"/>
              </a:rPr>
              <a:t>http://www.ablmcc.edu.hk/~scy/home/javascript/roll-a-die.htm</a:t>
            </a:r>
            <a:endParaRPr kumimoji="0" lang="zh-TW" altLang="en-US" dirty="0">
              <a:latin typeface="Perpetua" panose="02020502060401020303" pitchFamily="18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4754853B-B720-44D6-9192-E3655FEF45A5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5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6444208" y="902181"/>
            <a:ext cx="2236788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3200" dirty="0">
                <a:solidFill>
                  <a:srgbClr val="FF0000"/>
                </a:solidFill>
                <a:latin typeface="Perpetua" panose="02020502060401020303" pitchFamily="18" charset="0"/>
              </a:rPr>
              <a:t>實驗、測試</a:t>
            </a:r>
          </a:p>
        </p:txBody>
      </p:sp>
      <p:pic>
        <p:nvPicPr>
          <p:cNvPr id="1026" name="Picture 2" descr="j02404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73688"/>
            <a:ext cx="18478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84" y="4344796"/>
            <a:ext cx="2160495" cy="2160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100078" y="610166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 smtClean="0">
                <a:latin typeface="Perpetua" panose="02020502060401020303" pitchFamily="18" charset="0"/>
              </a:rPr>
              <a:t>吸水測試</a:t>
            </a:r>
            <a:endParaRPr lang="zh-HK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77772" y="47093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收集</a:t>
            </a:r>
            <a:r>
              <a:rPr kumimoji="0"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數據方法</a:t>
            </a: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9" grpId="0" autoUpdateAnimBg="0"/>
      <p:bldP spid="1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630107" y="1166416"/>
            <a:ext cx="141577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 smtClean="0">
                <a:solidFill>
                  <a:srgbClr val="00B0F0"/>
                </a:solidFill>
                <a:latin typeface="+mj-ea"/>
                <a:ea typeface="+mj-ea"/>
              </a:rPr>
              <a:t>電話、</a:t>
            </a:r>
            <a:endParaRPr kumimoji="0" lang="en-US" altLang="zh-TW" sz="2400" dirty="0" smtClean="0">
              <a:solidFill>
                <a:srgbClr val="00B0F0"/>
              </a:solidFill>
              <a:latin typeface="+mj-ea"/>
              <a:ea typeface="+mj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 smtClean="0">
                <a:solidFill>
                  <a:srgbClr val="00B0F0"/>
                </a:solidFill>
                <a:latin typeface="+mj-ea"/>
                <a:ea typeface="+mj-ea"/>
              </a:rPr>
              <a:t>街頭</a:t>
            </a:r>
            <a:r>
              <a:rPr kumimoji="0" lang="zh-TW" altLang="en-US" sz="2400" dirty="0">
                <a:solidFill>
                  <a:srgbClr val="FF0000"/>
                </a:solidFill>
                <a:latin typeface="+mj-ea"/>
                <a:ea typeface="+mj-ea"/>
              </a:rPr>
              <a:t>訪問</a:t>
            </a:r>
          </a:p>
        </p:txBody>
      </p:sp>
      <p:sp>
        <p:nvSpPr>
          <p:cNvPr id="11267" name="文字方塊 3"/>
          <p:cNvSpPr txBox="1">
            <a:spLocks noChangeArrowheads="1"/>
          </p:cNvSpPr>
          <p:nvPr/>
        </p:nvSpPr>
        <p:spPr bwMode="auto">
          <a:xfrm>
            <a:off x="605920" y="1127447"/>
            <a:ext cx="17240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2400" dirty="0">
                <a:latin typeface="Perpetua" panose="02020502060401020303" pitchFamily="18" charset="0"/>
              </a:rPr>
              <a:t>xx</a:t>
            </a:r>
            <a:r>
              <a:rPr kumimoji="0" lang="zh-TW" altLang="en-US" sz="2400" dirty="0">
                <a:latin typeface="Perpetua" panose="02020502060401020303" pitchFamily="18" charset="0"/>
              </a:rPr>
              <a:t>燕窩廣告</a:t>
            </a:r>
            <a:endParaRPr kumimoji="0" lang="en-US" altLang="zh-TW" sz="2400" dirty="0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 sz="2400" dirty="0">
                <a:latin typeface="Perpetua" panose="02020502060401020303" pitchFamily="18" charset="0"/>
              </a:rPr>
              <a:t>…</a:t>
            </a:r>
            <a:r>
              <a:rPr kumimoji="0" lang="zh-TW" altLang="en-US" sz="2400" dirty="0">
                <a:latin typeface="Perpetua" panose="02020502060401020303" pitchFamily="18" charset="0"/>
              </a:rPr>
              <a:t>請問你</a:t>
            </a:r>
            <a:r>
              <a:rPr kumimoji="0" lang="en-US" altLang="zh-TW" sz="2400" dirty="0">
                <a:latin typeface="Perpetua" panose="02020502060401020303" pitchFamily="18" charset="0"/>
              </a:rPr>
              <a:t>…</a:t>
            </a:r>
            <a:endParaRPr kumimoji="0" lang="zh-TW" altLang="en-US" sz="2400" dirty="0">
              <a:latin typeface="Perpetua" panose="02020502060401020303" pitchFamily="18" charset="0"/>
            </a:endParaRPr>
          </a:p>
        </p:txBody>
      </p:sp>
      <p:sp>
        <p:nvSpPr>
          <p:cNvPr id="11268" name="文字方塊 4"/>
          <p:cNvSpPr txBox="1">
            <a:spLocks noChangeArrowheads="1"/>
          </p:cNvSpPr>
          <p:nvPr/>
        </p:nvSpPr>
        <p:spPr bwMode="auto">
          <a:xfrm>
            <a:off x="605920" y="2535582"/>
            <a:ext cx="2647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2400" dirty="0">
                <a:latin typeface="Perpetua" panose="02020502060401020303" pitchFamily="18" charset="0"/>
              </a:rPr>
              <a:t>交通意外統計數字</a:t>
            </a:r>
          </a:p>
        </p:txBody>
      </p:sp>
      <p:sp>
        <p:nvSpPr>
          <p:cNvPr id="11270" name="文字方塊 6"/>
          <p:cNvSpPr txBox="1">
            <a:spLocks noChangeArrowheads="1"/>
          </p:cNvSpPr>
          <p:nvPr/>
        </p:nvSpPr>
        <p:spPr bwMode="auto">
          <a:xfrm>
            <a:off x="603250" y="3573016"/>
            <a:ext cx="2095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 sz="2400" dirty="0">
                <a:latin typeface="Perpetua" panose="02020502060401020303" pitchFamily="18" charset="0"/>
              </a:rPr>
              <a:t>最暢銷</a:t>
            </a:r>
            <a:r>
              <a:rPr kumimoji="0" lang="en-US" altLang="zh-TW" sz="2400" dirty="0">
                <a:latin typeface="Perpetua" panose="02020502060401020303" pitchFamily="18" charset="0"/>
              </a:rPr>
              <a:t>xx</a:t>
            </a:r>
            <a:r>
              <a:rPr kumimoji="0" lang="zh-TW" altLang="en-US" sz="2400" dirty="0">
                <a:latin typeface="Perpetua" panose="02020502060401020303" pitchFamily="18" charset="0"/>
              </a:rPr>
              <a:t>牌子</a:t>
            </a:r>
            <a:r>
              <a:rPr kumimoji="0" lang="en-US" altLang="zh-TW" sz="2400" dirty="0" smtClean="0">
                <a:latin typeface="Perpetua" panose="02020502060401020303" pitchFamily="18" charset="0"/>
              </a:rPr>
              <a:t>:</a:t>
            </a:r>
            <a:endParaRPr kumimoji="0" lang="zh-TW" altLang="en-US" sz="2400" dirty="0">
              <a:latin typeface="Perpetua" panose="02020502060401020303" pitchFamily="18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B601FEEE-801A-4365-9A05-685150C7CC99}" type="slidenum">
              <a:rPr kumimoji="0" lang="zh-TW" altLang="en-US">
                <a:solidFill>
                  <a:srgbClr val="FFFFFF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rPr>
              <a:pPr eaLnBrk="1" hangingPunct="1"/>
              <a:t>6</a:t>
            </a:fld>
            <a:endParaRPr kumimoji="0" lang="en-US" altLang="zh-TW">
              <a:solidFill>
                <a:srgbClr val="FFFFFF"/>
              </a:solidFill>
              <a:latin typeface="Franklin Gothic Book" panose="020B05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1272" name="矩形 8"/>
          <p:cNvSpPr>
            <a:spLocks noChangeArrowheads="1"/>
          </p:cNvSpPr>
          <p:nvPr/>
        </p:nvSpPr>
        <p:spPr bwMode="auto">
          <a:xfrm>
            <a:off x="6011863" y="549275"/>
            <a:ext cx="2844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en-US">
                <a:latin typeface="Perpetua" panose="02020502060401020303" pitchFamily="18" charset="0"/>
              </a:rPr>
              <a:t>收集數據方法：</a:t>
            </a:r>
            <a:endParaRPr kumimoji="0" lang="en-US" altLang="zh-TW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>
                <a:latin typeface="Perpetua" panose="02020502060401020303" pitchFamily="18" charset="0"/>
              </a:rPr>
              <a:t>(A) </a:t>
            </a:r>
            <a:r>
              <a:rPr kumimoji="0" lang="zh-TW" altLang="en-US">
                <a:latin typeface="Perpetua" panose="02020502060401020303" pitchFamily="18" charset="0"/>
              </a:rPr>
              <a:t>問卷、調查、訪問</a:t>
            </a:r>
            <a:endParaRPr kumimoji="0" lang="en-US" altLang="zh-TW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>
                <a:latin typeface="Perpetua" panose="02020502060401020303" pitchFamily="18" charset="0"/>
              </a:rPr>
              <a:t>(B) </a:t>
            </a:r>
            <a:r>
              <a:rPr kumimoji="0" lang="zh-TW" altLang="en-US">
                <a:latin typeface="Perpetua" panose="02020502060401020303" pitchFamily="18" charset="0"/>
              </a:rPr>
              <a:t>觀察</a:t>
            </a:r>
            <a:endParaRPr kumimoji="0" lang="en-US" altLang="zh-TW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>
                <a:latin typeface="Perpetua" panose="02020502060401020303" pitchFamily="18" charset="0"/>
              </a:rPr>
              <a:t>(C) </a:t>
            </a:r>
            <a:r>
              <a:rPr kumimoji="0" lang="zh-TW" altLang="en-US">
                <a:latin typeface="Perpetua" panose="02020502060401020303" pitchFamily="18" charset="0"/>
              </a:rPr>
              <a:t>實驗、測試</a:t>
            </a:r>
            <a:endParaRPr kumimoji="0" lang="en-US" altLang="zh-TW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>
                <a:latin typeface="Perpetua" panose="02020502060401020303" pitchFamily="18" charset="0"/>
              </a:rPr>
              <a:t>(D)</a:t>
            </a:r>
            <a:r>
              <a:rPr kumimoji="0" lang="zh-TW" altLang="en-US">
                <a:latin typeface="Perpetua" panose="02020502060401020303" pitchFamily="18" charset="0"/>
              </a:rPr>
              <a:t> 查閱資料、統計刊物</a:t>
            </a:r>
            <a:endParaRPr kumimoji="0" lang="en-US" altLang="zh-TW">
              <a:latin typeface="Perpetua" panose="02020502060401020303" pitchFamily="18" charset="0"/>
            </a:endParaRPr>
          </a:p>
          <a:p>
            <a:pPr eaLnBrk="1" hangingPunct="1"/>
            <a:r>
              <a:rPr kumimoji="0" lang="en-US" altLang="zh-TW">
                <a:latin typeface="Perpetua" panose="02020502060401020303" pitchFamily="18" charset="0"/>
              </a:rPr>
              <a:t>(E) </a:t>
            </a:r>
            <a:r>
              <a:rPr kumimoji="0" lang="zh-TW" altLang="en-US">
                <a:latin typeface="Perpetua" panose="02020502060401020303" pitchFamily="18" charset="0"/>
              </a:rPr>
              <a:t>電腦資料庫及網絡 </a:t>
            </a:r>
          </a:p>
        </p:txBody>
      </p:sp>
      <p:sp>
        <p:nvSpPr>
          <p:cNvPr id="10" name="矩形 9"/>
          <p:cNvSpPr/>
          <p:nvPr/>
        </p:nvSpPr>
        <p:spPr>
          <a:xfrm>
            <a:off x="3630107" y="2535582"/>
            <a:ext cx="14160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>
                <a:solidFill>
                  <a:srgbClr val="FF0000"/>
                </a:solidFill>
                <a:latin typeface="+mj-ea"/>
                <a:ea typeface="+mj-ea"/>
              </a:rPr>
              <a:t>查閱資料</a:t>
            </a:r>
            <a:endParaRPr kumimoji="0" lang="zh-TW" altLang="en-US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40406" y="3560688"/>
            <a:ext cx="23399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>
                <a:solidFill>
                  <a:srgbClr val="FF0000"/>
                </a:solidFill>
                <a:latin typeface="+mj-ea"/>
                <a:ea typeface="+mj-ea"/>
              </a:rPr>
              <a:t>問卷、查閱資料</a:t>
            </a: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603250" y="4239313"/>
            <a:ext cx="396775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3200" dirty="0" err="1" smtClean="0">
                <a:latin typeface="Arial Rounded MT Bold" panose="020F0704030504030204" pitchFamily="34" charset="0"/>
              </a:rPr>
              <a:t>byCensus</a:t>
            </a:r>
            <a:r>
              <a:rPr kumimoji="0" lang="en-US" altLang="zh-TW" sz="3200" dirty="0" smtClean="0">
                <a:latin typeface="Arial Rounded MT Bold" panose="020F0704030504030204" pitchFamily="34" charset="0"/>
              </a:rPr>
              <a:t> 2016</a:t>
            </a:r>
            <a:endParaRPr kumimoji="0" lang="en-US" altLang="zh-TW" sz="32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altLang="zh-TW" sz="3200" b="1" dirty="0" smtClean="0"/>
              <a:t>2016</a:t>
            </a:r>
            <a:r>
              <a:rPr lang="zh-TW" altLang="en-US" sz="3200" b="1" dirty="0"/>
              <a:t>年中期</a:t>
            </a:r>
            <a:r>
              <a:rPr lang="zh-TW" altLang="en-US" sz="3200" b="1" dirty="0" smtClean="0"/>
              <a:t>人口</a:t>
            </a:r>
            <a:r>
              <a:rPr kumimoji="0" lang="zh-TW" altLang="en-US" sz="3200" b="1" dirty="0" smtClean="0">
                <a:latin typeface="Arial Rounded MT Bold" panose="020F0704030504030204" pitchFamily="34" charset="0"/>
              </a:rPr>
              <a:t>普查</a:t>
            </a:r>
            <a:endParaRPr kumimoji="0" lang="zh-TW" altLang="en-US" sz="3200" b="1" dirty="0">
              <a:latin typeface="Arial Rounded MT Bold" panose="020F070403050403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81838" y="5630863"/>
            <a:ext cx="14509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>
                <a:solidFill>
                  <a:srgbClr val="FF0000"/>
                </a:solidFill>
                <a:latin typeface="+mj-ea"/>
                <a:ea typeface="+mj-ea"/>
              </a:rPr>
              <a:t>做</a:t>
            </a:r>
            <a:r>
              <a:rPr kumimoji="0" lang="en-US" altLang="zh-TW" sz="2400" dirty="0">
                <a:solidFill>
                  <a:srgbClr val="FF0000"/>
                </a:solidFill>
                <a:latin typeface="+mj-ea"/>
                <a:ea typeface="+mj-ea"/>
              </a:rPr>
              <a:t>Ex.12A</a:t>
            </a:r>
            <a:endParaRPr kumimoji="0" lang="zh-TW" altLang="en-US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087265" y="4668986"/>
            <a:ext cx="141446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>
                <a:solidFill>
                  <a:srgbClr val="FF0000"/>
                </a:solidFill>
                <a:latin typeface="+mj-ea"/>
                <a:ea typeface="+mj-ea"/>
              </a:rPr>
              <a:t>上門訪問</a:t>
            </a:r>
          </a:p>
        </p:txBody>
      </p:sp>
      <p:sp>
        <p:nvSpPr>
          <p:cNvPr id="16" name="矩形 15"/>
          <p:cNvSpPr/>
          <p:nvPr/>
        </p:nvSpPr>
        <p:spPr>
          <a:xfrm>
            <a:off x="3635375" y="22161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收集</a:t>
            </a:r>
            <a:r>
              <a:rPr kumimoji="0" lang="zh-TW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數據方法</a:t>
            </a:r>
            <a:endParaRPr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4" grpId="0"/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857</TotalTime>
  <Words>474</Words>
  <Application>Microsoft Office PowerPoint</Application>
  <PresentationFormat>如螢幕大小 (4:3)</PresentationFormat>
  <Paragraphs>110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21" baseType="lpstr">
      <vt:lpstr>王漢宗粗圓體一雙空</vt:lpstr>
      <vt:lpstr>微軟正黑體</vt:lpstr>
      <vt:lpstr>新細明體</vt:lpstr>
      <vt:lpstr>Arial</vt:lpstr>
      <vt:lpstr>Arial Rounded MT Bold</vt:lpstr>
      <vt:lpstr>Calibri</vt:lpstr>
      <vt:lpstr>Consolas</vt:lpstr>
      <vt:lpstr>Franklin Gothic Book</vt:lpstr>
      <vt:lpstr>Lucida Handwriting</vt:lpstr>
      <vt:lpstr>Perpetua</vt:lpstr>
      <vt:lpstr>Symbol</vt:lpstr>
      <vt:lpstr>Verdana</vt:lpstr>
      <vt:lpstr>Webdings</vt:lpstr>
      <vt:lpstr>Wingdings 2</vt:lpstr>
      <vt:lpstr>公正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ablmcc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Administrator</dc:creator>
  <cp:lastModifiedBy>ict2015</cp:lastModifiedBy>
  <cp:revision>135</cp:revision>
  <dcterms:created xsi:type="dcterms:W3CDTF">2011-05-11T03:41:49Z</dcterms:created>
  <dcterms:modified xsi:type="dcterms:W3CDTF">2018-05-08T23:50:49Z</dcterms:modified>
</cp:coreProperties>
</file>