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5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3F5FB-0CB1-43B4-9A14-F99F5D1D0917}" type="datetimeFigureOut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695B4-0442-4CE4-9ED3-4EE62537852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28064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D5D7-C1C6-41EC-81A6-4348B733DD7A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04707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BA825-7B42-47CD-BA2C-C52C762B2485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12851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8CCD-63CE-4CD4-81A2-BB229BC9C7DC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61219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B712-1A5C-47AD-823F-BECAEA1E0643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9031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DB0E-F548-4CC8-AE90-FCFBC38381F1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7432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54286-0A25-43F3-AE3B-012FC96D594A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7850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8519-95DD-40B0-A66F-62111A4B3873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13971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4B61-7274-4902-9B9C-A6CC2B990B75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96772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4218-B3BA-49BF-BFDE-CBAACA70268D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43574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8749-7FF3-4736-93D8-9CBD7149E2CC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86104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A0C2A-A6CE-44B2-AECE-73B7CB4EE5EA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47143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8EA80-3E60-4184-AA8F-75C5D8573564}" type="datetime1">
              <a:rPr lang="zh-HK" altLang="en-US" smtClean="0"/>
              <a:t>25/11/2018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DEAB4-27E8-4E48-87FB-26A65ED6BC8A}" type="slidenum">
              <a:rPr lang="zh-HK" altLang="en-US" smtClean="0"/>
              <a:pPr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58160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hdphoto" Target="../media/hdphoto1.wdp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0.jpg"/><Relationship Id="rId17" Type="http://schemas.openxmlformats.org/officeDocument/2006/relationships/image" Target="../media/image34.png"/><Relationship Id="rId2" Type="http://schemas.openxmlformats.org/officeDocument/2006/relationships/image" Target="../media/image18.png"/><Relationship Id="rId16" Type="http://schemas.openxmlformats.org/officeDocument/2006/relationships/image" Target="../media/image28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9.jp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60.png"/><Relationship Id="rId3" Type="http://schemas.openxmlformats.org/officeDocument/2006/relationships/image" Target="../media/image160.png"/><Relationship Id="rId7" Type="http://schemas.openxmlformats.org/officeDocument/2006/relationships/image" Target="../media/image200.png"/><Relationship Id="rId12" Type="http://schemas.openxmlformats.org/officeDocument/2006/relationships/image" Target="../media/image250.png"/><Relationship Id="rId17" Type="http://schemas.openxmlformats.org/officeDocument/2006/relationships/image" Target="../media/image300.png"/><Relationship Id="rId2" Type="http://schemas.openxmlformats.org/officeDocument/2006/relationships/image" Target="../media/image150.png"/><Relationship Id="rId16" Type="http://schemas.openxmlformats.org/officeDocument/2006/relationships/image" Target="../media/image2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11" Type="http://schemas.openxmlformats.org/officeDocument/2006/relationships/image" Target="../media/image240.png"/><Relationship Id="rId5" Type="http://schemas.openxmlformats.org/officeDocument/2006/relationships/image" Target="../media/image180.png"/><Relationship Id="rId15" Type="http://schemas.openxmlformats.org/officeDocument/2006/relationships/image" Target="../media/image280.png"/><Relationship Id="rId10" Type="http://schemas.openxmlformats.org/officeDocument/2006/relationships/image" Target="../media/image230.png"/><Relationship Id="rId4" Type="http://schemas.openxmlformats.org/officeDocument/2006/relationships/image" Target="../media/image170.png"/><Relationship Id="rId9" Type="http://schemas.openxmlformats.org/officeDocument/2006/relationships/image" Target="../media/image220.png"/><Relationship Id="rId14" Type="http://schemas.openxmlformats.org/officeDocument/2006/relationships/image" Target="../media/image2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537876" y="1309232"/>
            <a:ext cx="3062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日常生活中，</a:t>
            </a:r>
            <a:endParaRPr lang="en-US" altLang="zh-TW" dirty="0" smtClean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  <a:p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可曾聽過有關</a:t>
            </a:r>
            <a:r>
              <a:rPr lang="zh-TW" altLang="en-US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百分數</a:t>
            </a:r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的東西</a:t>
            </a:r>
            <a:r>
              <a:rPr lang="en-US" altLang="zh-TW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?</a:t>
            </a:r>
            <a:endParaRPr lang="zh-HK" altLang="en-US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308448"/>
              </p:ext>
            </p:extLst>
          </p:nvPr>
        </p:nvGraphicFramePr>
        <p:xfrm>
          <a:off x="4235873" y="1734759"/>
          <a:ext cx="3210546" cy="1483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20530">
                  <a:extLst>
                    <a:ext uri="{9D8B030D-6E8A-4147-A177-3AD203B41FA5}">
                      <a16:colId xmlns:a16="http://schemas.microsoft.com/office/drawing/2014/main" val="4256899409"/>
                    </a:ext>
                  </a:extLst>
                </a:gridCol>
                <a:gridCol w="890016">
                  <a:extLst>
                    <a:ext uri="{9D8B030D-6E8A-4147-A177-3AD203B41FA5}">
                      <a16:colId xmlns:a16="http://schemas.microsoft.com/office/drawing/2014/main" val="2460202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1400" b="0" dirty="0" smtClean="0"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立法會補選</a:t>
                      </a:r>
                      <a:r>
                        <a:rPr lang="zh-TW" altLang="en-US" sz="1800" b="0" dirty="0" smtClean="0">
                          <a:solidFill>
                            <a:srgbClr val="FF0000"/>
                          </a:solidFill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投票率</a:t>
                      </a:r>
                      <a:r>
                        <a:rPr lang="zh-TW" altLang="en-US" sz="1800" b="0" dirty="0" smtClean="0"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：</a:t>
                      </a:r>
                      <a:endParaRPr lang="zh-HK" altLang="en-US" sz="1800" b="0" dirty="0">
                        <a:latin typeface="王漢宗細圓體繁" panose="02020300000000000000" pitchFamily="18" charset="-120"/>
                        <a:ea typeface="王漢宗細圓體繁" panose="02020300000000000000" pitchFamily="18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smtClean="0"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40</a:t>
                      </a:r>
                      <a:r>
                        <a:rPr lang="en-US" altLang="zh-TW" sz="1800" b="0" dirty="0" smtClean="0"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%</a:t>
                      </a:r>
                      <a:endParaRPr lang="zh-HK" altLang="en-US" sz="1800" b="0" dirty="0">
                        <a:latin typeface="王漢宗細圓體繁" panose="02020300000000000000" pitchFamily="18" charset="-120"/>
                        <a:ea typeface="王漢宗細圓體繁" panose="02020300000000000000" pitchFamily="18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24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1800" dirty="0" smtClean="0"/>
                        <a:t>濕度</a:t>
                      </a:r>
                      <a:r>
                        <a:rPr lang="zh-TW" altLang="en-US" sz="1800" b="0" i="0" dirty="0" smtClean="0">
                          <a:solidFill>
                            <a:srgbClr val="000000"/>
                          </a:solidFill>
                          <a:effectLst/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：</a:t>
                      </a:r>
                      <a:r>
                        <a:rPr lang="en-US" altLang="zh-TW" sz="1400" b="0" i="0" dirty="0" smtClean="0">
                          <a:solidFill>
                            <a:srgbClr val="000000"/>
                          </a:solidFill>
                          <a:effectLst/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(100%</a:t>
                      </a:r>
                      <a:r>
                        <a:rPr lang="zh-TW" altLang="en-US" sz="1400" b="0" i="0" dirty="0" smtClean="0">
                          <a:solidFill>
                            <a:srgbClr val="000000"/>
                          </a:solidFill>
                          <a:effectLst/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飽和</a:t>
                      </a:r>
                      <a:r>
                        <a:rPr lang="en-US" altLang="zh-TW" sz="1400" b="0" i="0" dirty="0" smtClean="0">
                          <a:solidFill>
                            <a:srgbClr val="000000"/>
                          </a:solidFill>
                          <a:effectLst/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)</a:t>
                      </a:r>
                      <a:endParaRPr lang="zh-HK" altLang="en-US" sz="1400" b="0" dirty="0">
                        <a:latin typeface="王漢宗細圓體繁" panose="02020300000000000000" pitchFamily="18" charset="-120"/>
                        <a:ea typeface="王漢宗細圓體繁" panose="02020300000000000000" pitchFamily="18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i="0" dirty="0" smtClean="0">
                          <a:solidFill>
                            <a:srgbClr val="000000"/>
                          </a:solidFill>
                          <a:effectLst/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90%</a:t>
                      </a:r>
                      <a:endParaRPr lang="zh-HK" altLang="en-US" sz="1800" b="0" dirty="0">
                        <a:latin typeface="王漢宗細圓體繁" panose="02020300000000000000" pitchFamily="18" charset="-120"/>
                        <a:ea typeface="王漢宗細圓體繁" panose="02020300000000000000" pitchFamily="18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74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b="0" dirty="0" smtClean="0"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2018</a:t>
                      </a:r>
                      <a:r>
                        <a:rPr lang="zh-TW" altLang="en-US" sz="1800" b="0" dirty="0" smtClean="0">
                          <a:solidFill>
                            <a:srgbClr val="FF0000"/>
                          </a:solidFill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男性</a:t>
                      </a:r>
                      <a:r>
                        <a:rPr lang="zh-TW" altLang="en-US" sz="1400" b="0" dirty="0" smtClean="0"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佔</a:t>
                      </a:r>
                      <a:r>
                        <a:rPr lang="zh-TW" altLang="en-US" sz="1800" b="0" dirty="0" smtClean="0"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總人口：</a:t>
                      </a:r>
                      <a:endParaRPr lang="zh-HK" altLang="en-US" sz="1800" b="0" dirty="0">
                        <a:latin typeface="王漢宗細圓體繁" panose="02020300000000000000" pitchFamily="18" charset="-120"/>
                        <a:ea typeface="王漢宗細圓體繁" panose="02020300000000000000" pitchFamily="18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dirty="0" smtClean="0"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51.1%</a:t>
                      </a:r>
                      <a:endParaRPr lang="zh-HK" altLang="en-US" sz="1800" b="0" dirty="0">
                        <a:latin typeface="王漢宗細圓體繁" panose="02020300000000000000" pitchFamily="18" charset="-120"/>
                        <a:ea typeface="王漢宗細圓體繁" panose="02020300000000000000" pitchFamily="18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32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dirty="0" smtClean="0">
                          <a:solidFill>
                            <a:srgbClr val="FF0000"/>
                          </a:solidFill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失業率</a:t>
                      </a:r>
                      <a:r>
                        <a:rPr lang="en-US" altLang="zh-TW" sz="1800" b="0" dirty="0" smtClean="0"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(HK)</a:t>
                      </a:r>
                      <a:r>
                        <a:rPr lang="zh-TW" altLang="en-US" sz="1800" b="0" dirty="0" smtClean="0"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：</a:t>
                      </a:r>
                      <a:endParaRPr lang="zh-HK" altLang="en-US" sz="1800" b="0" dirty="0">
                        <a:latin typeface="王漢宗細圓體繁" panose="02020300000000000000" pitchFamily="18" charset="-120"/>
                        <a:ea typeface="王漢宗細圓體繁" panose="02020300000000000000" pitchFamily="18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dirty="0" smtClean="0">
                          <a:latin typeface="王漢宗細圓體繁" panose="02020300000000000000" pitchFamily="18" charset="-120"/>
                          <a:ea typeface="王漢宗細圓體繁" panose="02020300000000000000" pitchFamily="18" charset="-120"/>
                        </a:rPr>
                        <a:t>2.8%</a:t>
                      </a:r>
                      <a:endParaRPr lang="zh-HK" altLang="en-US" sz="1800" b="0" dirty="0">
                        <a:latin typeface="王漢宗細圓體繁" panose="02020300000000000000" pitchFamily="18" charset="-120"/>
                        <a:ea typeface="王漢宗細圓體繁" panose="02020300000000000000" pitchFamily="18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547928"/>
                  </a:ext>
                </a:extLst>
              </a:tr>
            </a:tbl>
          </a:graphicData>
        </a:graphic>
      </p:graphicFrame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1</a:t>
            </a:fld>
            <a:endParaRPr lang="zh-HK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2005914" y="3456992"/>
            <a:ext cx="6407603" cy="369332"/>
            <a:chOff x="2005914" y="2828596"/>
            <a:chExt cx="6407603" cy="369332"/>
          </a:xfrm>
        </p:grpSpPr>
        <p:sp>
          <p:nvSpPr>
            <p:cNvPr id="11" name="矩形 10"/>
            <p:cNvSpPr/>
            <p:nvPr/>
          </p:nvSpPr>
          <p:spPr>
            <a:xfrm>
              <a:off x="2005914" y="2828596"/>
              <a:ext cx="1059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每</a:t>
              </a:r>
              <a:r>
                <a:rPr lang="en-US" altLang="zh-TW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100</a:t>
              </a:r>
              <a:r>
                <a:rPr lang="zh-TW" altLang="en-US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人</a:t>
              </a:r>
              <a:endParaRPr lang="zh-HK" altLang="en-US" dirty="0">
                <a:latin typeface="王漢宗細圓體繁" panose="02020300000000000000" pitchFamily="18" charset="-120"/>
                <a:ea typeface="王漢宗細圓體繁" panose="02020300000000000000" pitchFamily="18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720085" y="2828596"/>
              <a:ext cx="9509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每</a:t>
              </a:r>
              <a:r>
                <a:rPr lang="en-US" altLang="zh-TW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50</a:t>
              </a:r>
              <a:r>
                <a:rPr lang="zh-TW" altLang="en-US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人</a:t>
              </a:r>
              <a:endParaRPr lang="zh-HK" altLang="en-US" dirty="0">
                <a:latin typeface="王漢宗細圓體繁" panose="02020300000000000000" pitchFamily="18" charset="-120"/>
                <a:ea typeface="王漢宗細圓體繁" panose="02020300000000000000" pitchFamily="18" charset="-12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317236" y="2828596"/>
              <a:ext cx="121700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每</a:t>
              </a:r>
              <a:r>
                <a:rPr lang="en-US" altLang="zh-TW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1000</a:t>
              </a:r>
              <a:r>
                <a:rPr lang="zh-TW" altLang="en-US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人</a:t>
              </a:r>
              <a:endParaRPr lang="zh-HK" altLang="en-US" dirty="0">
                <a:latin typeface="王漢宗細圓體繁" panose="02020300000000000000" pitchFamily="18" charset="-120"/>
                <a:ea typeface="王漢宗細圓體繁" panose="02020300000000000000" pitchFamily="18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148427" y="2828596"/>
              <a:ext cx="12650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每</a:t>
              </a:r>
              <a:r>
                <a:rPr lang="en-US" altLang="zh-TW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5000</a:t>
              </a:r>
              <a:r>
                <a:rPr lang="zh-TW" altLang="en-US" dirty="0" smtClean="0">
                  <a:latin typeface="王漢宗細圓體繁" panose="02020300000000000000" pitchFamily="18" charset="-120"/>
                  <a:ea typeface="王漢宗細圓體繁" panose="02020300000000000000" pitchFamily="18" charset="-120"/>
                </a:rPr>
                <a:t>人</a:t>
              </a:r>
              <a:endParaRPr lang="zh-HK" altLang="en-US" dirty="0">
                <a:latin typeface="王漢宗細圓體繁" panose="02020300000000000000" pitchFamily="18" charset="-120"/>
                <a:ea typeface="王漢宗細圓體繁" panose="02020300000000000000" pitchFamily="18" charset="-12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673976" y="4143898"/>
            <a:ext cx="994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失業率</a:t>
            </a:r>
            <a:r>
              <a:rPr lang="en-US" altLang="zh-TW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?</a:t>
            </a:r>
            <a:endParaRPr lang="zh-HK" altLang="en-US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2285798" y="4079347"/>
                <a:ext cx="67486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2.8</m:t>
                          </m:r>
                        </m:num>
                        <m:den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798" y="4079347"/>
                <a:ext cx="674865" cy="5203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>
              <a:xfrm>
                <a:off x="3938516" y="4079347"/>
                <a:ext cx="594715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TW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TW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516" y="4079347"/>
                <a:ext cx="594715" cy="520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>
              <a:xfrm>
                <a:off x="5511085" y="4079347"/>
                <a:ext cx="80310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28</m:t>
                          </m:r>
                        </m:num>
                        <m:den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085" y="4079347"/>
                <a:ext cx="803105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8"/>
              <p:cNvSpPr txBox="1"/>
              <p:nvPr/>
            </p:nvSpPr>
            <p:spPr>
              <a:xfrm>
                <a:off x="7292045" y="4079347"/>
                <a:ext cx="803105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TW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altLang="zh-TW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altLang="zh-TW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19" name="文字方塊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2045" y="4079347"/>
                <a:ext cx="803105" cy="5204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/>
              <p:cNvSpPr txBox="1"/>
              <p:nvPr/>
            </p:nvSpPr>
            <p:spPr>
              <a:xfrm>
                <a:off x="673976" y="5067842"/>
                <a:ext cx="897682" cy="8874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部</m:t>
                          </m:r>
                          <m:r>
                            <a:rPr lang="zh-TW" alt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分</m:t>
                          </m:r>
                        </m:num>
                        <m:den>
                          <m:r>
                            <a:rPr lang="zh-TW" altLang="en-US" sz="2800" i="1">
                              <a:latin typeface="Cambria Math" panose="02040503050406030204" pitchFamily="18" charset="0"/>
                            </a:rPr>
                            <m:t>全</m:t>
                          </m:r>
                          <m:r>
                            <a:rPr lang="zh-TW" altLang="en-US" sz="2800" i="1" smtClean="0">
                              <a:latin typeface="Cambria Math" panose="02040503050406030204" pitchFamily="18" charset="0"/>
                            </a:rPr>
                            <m:t>部</m:t>
                          </m:r>
                        </m:den>
                      </m:f>
                    </m:oMath>
                  </m:oMathPara>
                </a14:m>
                <a:endParaRPr lang="zh-HK" altLang="en-US" sz="2800" dirty="0">
                  <a:latin typeface="王漢宗細圓體繁" panose="02020300000000000000" pitchFamily="18" charset="-120"/>
                  <a:ea typeface="王漢宗細圓體繁" panose="02020300000000000000" pitchFamily="18" charset="-120"/>
                </a:endParaRPr>
              </a:p>
            </p:txBody>
          </p:sp>
        </mc:Choice>
        <mc:Fallback xmlns=""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76" y="5067842"/>
                <a:ext cx="897682" cy="8874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>
              <a:xfrm>
                <a:off x="2743857" y="5039853"/>
                <a:ext cx="976228" cy="5763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女</m:t>
                          </m:r>
                          <m:r>
                            <a:rPr lang="zh-TW" alt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生</m:t>
                          </m:r>
                          <m:r>
                            <a:rPr lang="zh-TW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人</m:t>
                          </m:r>
                          <m:r>
                            <a:rPr lang="zh-TW" alt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數</m:t>
                          </m:r>
                        </m:num>
                        <m:den>
                          <m:r>
                            <a:rPr lang="zh-TW" altLang="en-US" i="1">
                              <a:latin typeface="Cambria Math" panose="02040503050406030204" pitchFamily="18" charset="0"/>
                            </a:rPr>
                            <m:t>全</m:t>
                          </m:r>
                          <m:r>
                            <a:rPr lang="zh-TW" altLang="en-US" i="1" smtClean="0">
                              <a:latin typeface="Cambria Math" panose="02040503050406030204" pitchFamily="18" charset="0"/>
                            </a:rPr>
                            <m:t>班</m:t>
                          </m:r>
                          <m:r>
                            <a:rPr lang="zh-TW" altLang="en-US" i="1">
                              <a:latin typeface="Cambria Math" panose="02040503050406030204" pitchFamily="18" charset="0"/>
                            </a:rPr>
                            <m:t>人</m:t>
                          </m:r>
                          <m:r>
                            <a:rPr lang="zh-TW" altLang="en-US" i="1" smtClean="0">
                              <a:latin typeface="Cambria Math" panose="02040503050406030204" pitchFamily="18" charset="0"/>
                            </a:rPr>
                            <m:t>數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857" y="5039853"/>
                <a:ext cx="976228" cy="5763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/>
              <p:cNvSpPr txBox="1"/>
              <p:nvPr/>
            </p:nvSpPr>
            <p:spPr>
              <a:xfrm>
                <a:off x="4262315" y="5067842"/>
                <a:ext cx="54662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24" name="文字方塊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315" y="5067842"/>
                <a:ext cx="546625" cy="5203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/>
              <p:cNvSpPr txBox="1"/>
              <p:nvPr/>
            </p:nvSpPr>
            <p:spPr>
              <a:xfrm>
                <a:off x="5025832" y="5189542"/>
                <a:ext cx="8592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100%</m:t>
                      </m:r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5832" y="5189542"/>
                <a:ext cx="859210" cy="276999"/>
              </a:xfrm>
              <a:prstGeom prst="rect">
                <a:avLst/>
              </a:prstGeom>
              <a:blipFill>
                <a:blip r:embed="rId9"/>
                <a:stretch>
                  <a:fillRect l="-4255" r="-7801" b="-13043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/>
              <p:cNvSpPr txBox="1"/>
              <p:nvPr/>
            </p:nvSpPr>
            <p:spPr>
              <a:xfrm>
                <a:off x="6454487" y="5035782"/>
                <a:ext cx="800604" cy="584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sz="2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  <m:r>
                            <a:rPr lang="en-US" altLang="zh-TW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HK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altLang="zh-HK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altLang="zh-TW" sz="2000" i="1" dirty="0" smtClean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文字方塊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487" y="5035782"/>
                <a:ext cx="800604" cy="58451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矩形 26"/>
          <p:cNvSpPr/>
          <p:nvPr/>
        </p:nvSpPr>
        <p:spPr>
          <a:xfrm>
            <a:off x="318109" y="283237"/>
            <a:ext cx="25875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8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5.</a:t>
            </a:r>
            <a:r>
              <a:rPr lang="zh-TW" altLang="en-US" sz="48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百分數</a:t>
            </a:r>
            <a:endParaRPr lang="zh-HK" altLang="en-US" sz="4800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90251" y="2058618"/>
            <a:ext cx="2031325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隨意在黑板上</a:t>
            </a:r>
            <a:endParaRPr lang="en-US" altLang="zh-TW" sz="2400" dirty="0" smtClean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  <a:p>
            <a:r>
              <a:rPr lang="zh-TW" altLang="en-US" sz="24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寫一</a:t>
            </a:r>
            <a:r>
              <a:rPr lang="zh-TW" altLang="en-US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百分數，</a:t>
            </a:r>
            <a:endParaRPr lang="en-US" altLang="zh-TW" sz="2400" dirty="0" smtClean="0">
              <a:solidFill>
                <a:srgbClr val="FF0000"/>
              </a:solidFill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  <a:p>
            <a:r>
              <a:rPr lang="zh-TW" altLang="en-US" sz="24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它</a:t>
            </a:r>
            <a:r>
              <a:rPr lang="zh-TW" altLang="en-US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代表什麼</a:t>
            </a:r>
            <a:r>
              <a:rPr lang="en-US" altLang="zh-TW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?</a:t>
            </a:r>
            <a:endParaRPr lang="zh-HK" altLang="en-US" sz="2400" dirty="0">
              <a:solidFill>
                <a:srgbClr val="FF0000"/>
              </a:solidFill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6380220" y="5836272"/>
                <a:ext cx="110643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i="1">
                          <a:latin typeface="Cambria Math" panose="02040503050406030204" pitchFamily="18" charset="0"/>
                        </a:rPr>
                        <m:t>=25.8%</m:t>
                      </m:r>
                    </m:oMath>
                  </m:oMathPara>
                </a14:m>
                <a:endParaRPr lang="en-US" altLang="zh-TW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i="1">
                          <a:latin typeface="Cambria Math" panose="02040503050406030204" pitchFamily="18" charset="0"/>
                        </a:rPr>
                        <m:t>=0.258</m:t>
                      </m:r>
                    </m:oMath>
                  </m:oMathPara>
                </a14:m>
                <a:endParaRPr lang="en-US" altLang="zh-HK" dirty="0"/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0220" y="5836272"/>
                <a:ext cx="1106430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線單箭頭接點 27"/>
          <p:cNvCxnSpPr/>
          <p:nvPr/>
        </p:nvCxnSpPr>
        <p:spPr>
          <a:xfrm flipV="1">
            <a:off x="1371600" y="4143898"/>
            <a:ext cx="1244600" cy="1045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 flipV="1">
            <a:off x="1446606" y="4577781"/>
            <a:ext cx="1244600" cy="10456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/>
          <p:cNvSpPr txBox="1"/>
          <p:nvPr/>
        </p:nvSpPr>
        <p:spPr>
          <a:xfrm>
            <a:off x="3665650" y="406819"/>
            <a:ext cx="2148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今天訪客中，</a:t>
            </a:r>
            <a:endParaRPr lang="en-US" altLang="zh-TW" dirty="0" smtClean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  <a:p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有</a:t>
            </a:r>
            <a:r>
              <a:rPr lang="zh-TW" altLang="en-US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幾分之幾</a:t>
            </a:r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是男性</a:t>
            </a:r>
            <a:r>
              <a:rPr lang="en-US" altLang="zh-TW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?</a:t>
            </a:r>
            <a:endParaRPr lang="zh-HK" altLang="en-US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字方塊 30"/>
              <p:cNvSpPr txBox="1"/>
              <p:nvPr/>
            </p:nvSpPr>
            <p:spPr>
              <a:xfrm>
                <a:off x="6045621" y="912685"/>
                <a:ext cx="181139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TW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HK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文字方塊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621" y="912685"/>
                <a:ext cx="181139" cy="52046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字方塊 31"/>
              <p:cNvSpPr txBox="1"/>
              <p:nvPr/>
            </p:nvSpPr>
            <p:spPr>
              <a:xfrm>
                <a:off x="6338501" y="914544"/>
                <a:ext cx="525785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HK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altLang="zh-HK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HK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zh-HK" altLang="en-US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2" name="文字方塊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501" y="914544"/>
                <a:ext cx="525785" cy="51860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字方塊 32"/>
              <p:cNvSpPr txBox="1"/>
              <p:nvPr/>
            </p:nvSpPr>
            <p:spPr>
              <a:xfrm>
                <a:off x="7149217" y="937005"/>
                <a:ext cx="1437894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HK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US" altLang="zh-HK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33" name="文字方塊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217" y="937005"/>
                <a:ext cx="1437894" cy="5203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文字方塊 33"/>
          <p:cNvSpPr txBox="1"/>
          <p:nvPr/>
        </p:nvSpPr>
        <p:spPr>
          <a:xfrm>
            <a:off x="7081089" y="202135"/>
            <a:ext cx="1225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佔全部的</a:t>
            </a:r>
            <a:endParaRPr lang="en-US" altLang="zh-TW" dirty="0" smtClean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  <a:p>
            <a:r>
              <a:rPr lang="zh-TW" altLang="en-US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百分之幾</a:t>
            </a:r>
            <a:r>
              <a:rPr lang="en-US" altLang="zh-TW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?</a:t>
            </a:r>
            <a:endParaRPr lang="zh-HK" altLang="en-US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sp>
        <p:nvSpPr>
          <p:cNvPr id="4" name="橢圓 3"/>
          <p:cNvSpPr/>
          <p:nvPr/>
        </p:nvSpPr>
        <p:spPr>
          <a:xfrm>
            <a:off x="6454486" y="2768600"/>
            <a:ext cx="1190913" cy="558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6650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  <p:bldP spid="25" grpId="0"/>
      <p:bldP spid="26" grpId="0"/>
      <p:bldP spid="21" grpId="0" animBg="1"/>
      <p:bldP spid="5" grpId="0"/>
      <p:bldP spid="30" grpId="0"/>
      <p:bldP spid="31" grpId="0"/>
      <p:bldP spid="32" grpId="0"/>
      <p:bldP spid="33" grpId="0"/>
      <p:bldP spid="34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489" y="2082567"/>
            <a:ext cx="1449659" cy="4638909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701" y="427647"/>
            <a:ext cx="2705597" cy="554264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30" y="1218664"/>
            <a:ext cx="2337915" cy="2326224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135862"/>
              </p:ext>
            </p:extLst>
          </p:nvPr>
        </p:nvGraphicFramePr>
        <p:xfrm>
          <a:off x="7925877" y="427647"/>
          <a:ext cx="304800" cy="5851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2205097621"/>
                    </a:ext>
                  </a:extLst>
                </a:gridCol>
              </a:tblGrid>
              <a:tr h="731404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1</a:t>
                      </a:r>
                      <a:endParaRPr lang="zh-HK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6193100"/>
                  </a:ext>
                </a:extLst>
              </a:tr>
              <a:tr h="731404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2</a:t>
                      </a:r>
                      <a:endParaRPr lang="zh-HK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083194"/>
                  </a:ext>
                </a:extLst>
              </a:tr>
              <a:tr h="731404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3</a:t>
                      </a:r>
                      <a:endParaRPr lang="zh-HK" altLang="en-US" sz="18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302031"/>
                  </a:ext>
                </a:extLst>
              </a:tr>
              <a:tr h="731404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4</a:t>
                      </a:r>
                      <a:endParaRPr lang="zh-HK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9007379"/>
                  </a:ext>
                </a:extLst>
              </a:tr>
              <a:tr h="731404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5</a:t>
                      </a:r>
                      <a:endParaRPr lang="zh-HK" altLang="en-US" sz="18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93389"/>
                  </a:ext>
                </a:extLst>
              </a:tr>
              <a:tr h="731404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6</a:t>
                      </a:r>
                      <a:endParaRPr lang="zh-HK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1727492"/>
                  </a:ext>
                </a:extLst>
              </a:tr>
              <a:tr h="731404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7</a:t>
                      </a:r>
                      <a:endParaRPr lang="zh-HK" altLang="en-US" sz="18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285771"/>
                  </a:ext>
                </a:extLst>
              </a:tr>
              <a:tr h="731404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8</a:t>
                      </a:r>
                      <a:endParaRPr lang="zh-HK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5840147"/>
                  </a:ext>
                </a:extLst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3970598" y="295334"/>
            <a:ext cx="28135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假設你是</a:t>
            </a:r>
            <a:r>
              <a:rPr lang="zh-TW" altLang="en-US" dirty="0" smtClean="0">
                <a:solidFill>
                  <a:srgbClr val="FF0000"/>
                </a:solidFill>
              </a:rPr>
              <a:t>警察</a:t>
            </a:r>
            <a:r>
              <a:rPr lang="en-US" altLang="zh-TW" dirty="0" smtClean="0">
                <a:solidFill>
                  <a:srgbClr val="FF0000"/>
                </a:solidFill>
              </a:rPr>
              <a:t>/</a:t>
            </a:r>
            <a:r>
              <a:rPr lang="zh-TW" altLang="en-US" dirty="0">
                <a:solidFill>
                  <a:srgbClr val="FF0000"/>
                </a:solidFill>
              </a:rPr>
              <a:t>考古學家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發現一個人類頭臚骨，</a:t>
            </a:r>
            <a:endParaRPr lang="en-US" altLang="zh-TW" dirty="0" smtClean="0"/>
          </a:p>
          <a:p>
            <a:r>
              <a:rPr lang="zh-TW" altLang="en-US" dirty="0" smtClean="0"/>
              <a:t>你會問什麼問題</a:t>
            </a:r>
            <a:r>
              <a:rPr lang="en-US" altLang="zh-TW" dirty="0" smtClean="0"/>
              <a:t>?</a:t>
            </a:r>
            <a:endParaRPr lang="zh-HK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5019944" y="1371560"/>
            <a:ext cx="763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年齡</a:t>
            </a:r>
            <a:r>
              <a:rPr lang="en-US" altLang="zh-TW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?</a:t>
            </a:r>
          </a:p>
          <a:p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身高</a:t>
            </a:r>
            <a:r>
              <a:rPr lang="en-US" altLang="zh-TW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?</a:t>
            </a:r>
            <a:endParaRPr lang="zh-HK" altLang="en-US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2</a:t>
            </a:fld>
            <a:endParaRPr lang="zh-HK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446003" y="4294073"/>
            <a:ext cx="1326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量度活動：</a:t>
            </a:r>
            <a:endParaRPr lang="zh-HK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>
              <a:xfrm>
                <a:off x="3152798" y="3974864"/>
                <a:ext cx="594715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6.5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2798" y="3974864"/>
                <a:ext cx="594715" cy="5204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849411"/>
              </p:ext>
            </p:extLst>
          </p:nvPr>
        </p:nvGraphicFramePr>
        <p:xfrm>
          <a:off x="565996" y="4845823"/>
          <a:ext cx="3740296" cy="149147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68907">
                  <a:extLst>
                    <a:ext uri="{9D8B030D-6E8A-4147-A177-3AD203B41FA5}">
                      <a16:colId xmlns:a16="http://schemas.microsoft.com/office/drawing/2014/main" val="4256899409"/>
                    </a:ext>
                  </a:extLst>
                </a:gridCol>
                <a:gridCol w="890463">
                  <a:extLst>
                    <a:ext uri="{9D8B030D-6E8A-4147-A177-3AD203B41FA5}">
                      <a16:colId xmlns:a16="http://schemas.microsoft.com/office/drawing/2014/main" val="3308598320"/>
                    </a:ext>
                  </a:extLst>
                </a:gridCol>
                <a:gridCol w="890463">
                  <a:extLst>
                    <a:ext uri="{9D8B030D-6E8A-4147-A177-3AD203B41FA5}">
                      <a16:colId xmlns:a16="http://schemas.microsoft.com/office/drawing/2014/main" val="4186710366"/>
                    </a:ext>
                  </a:extLst>
                </a:gridCol>
                <a:gridCol w="890463">
                  <a:extLst>
                    <a:ext uri="{9D8B030D-6E8A-4147-A177-3AD203B41FA5}">
                      <a16:colId xmlns:a16="http://schemas.microsoft.com/office/drawing/2014/main" val="2335146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0" dirty="0" smtClean="0"/>
                        <a:t>頭臚骨</a:t>
                      </a:r>
                      <a:r>
                        <a:rPr lang="en-US" altLang="zh-TW" sz="1800" b="0" dirty="0" smtClean="0"/>
                        <a:t>A</a:t>
                      </a:r>
                      <a:endParaRPr lang="zh-HK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24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dirty="0" smtClean="0"/>
                        <a:t>身高</a:t>
                      </a:r>
                      <a:r>
                        <a:rPr lang="en-US" altLang="zh-TW" sz="1800" b="0" dirty="0" smtClean="0"/>
                        <a:t>B</a:t>
                      </a:r>
                      <a:endParaRPr lang="zh-HK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748211"/>
                  </a:ext>
                </a:extLst>
              </a:tr>
              <a:tr h="74979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HK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579515"/>
                  </a:ext>
                </a:extLst>
              </a:tr>
            </a:tbl>
          </a:graphicData>
        </a:graphic>
      </p:graphicFrame>
      <p:sp>
        <p:nvSpPr>
          <p:cNvPr id="20" name="矩形 19"/>
          <p:cNvSpPr/>
          <p:nvPr/>
        </p:nvSpPr>
        <p:spPr>
          <a:xfrm>
            <a:off x="318109" y="283237"/>
            <a:ext cx="25875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8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5.</a:t>
            </a:r>
            <a:r>
              <a:rPr lang="zh-TW" altLang="en-US" sz="48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百分數</a:t>
            </a:r>
            <a:endParaRPr lang="zh-HK" altLang="en-US" sz="4800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051291"/>
              </p:ext>
            </p:extLst>
          </p:nvPr>
        </p:nvGraphicFramePr>
        <p:xfrm>
          <a:off x="8674498" y="427647"/>
          <a:ext cx="304800" cy="5523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2205097621"/>
                    </a:ext>
                  </a:extLst>
                </a:gridCol>
              </a:tblGrid>
              <a:tr h="920558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1</a:t>
                      </a:r>
                      <a:endParaRPr lang="zh-HK" altLang="en-US" sz="18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193100"/>
                  </a:ext>
                </a:extLst>
              </a:tr>
              <a:tr h="920558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2</a:t>
                      </a:r>
                      <a:endParaRPr lang="zh-HK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083194"/>
                  </a:ext>
                </a:extLst>
              </a:tr>
              <a:tr h="920558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3</a:t>
                      </a:r>
                      <a:endParaRPr lang="zh-HK" altLang="en-US" sz="18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302031"/>
                  </a:ext>
                </a:extLst>
              </a:tr>
              <a:tr h="920558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4</a:t>
                      </a:r>
                      <a:endParaRPr lang="zh-HK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9007379"/>
                  </a:ext>
                </a:extLst>
              </a:tr>
              <a:tr h="920558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5</a:t>
                      </a:r>
                      <a:endParaRPr lang="zh-HK" altLang="en-US" sz="18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93389"/>
                  </a:ext>
                </a:extLst>
              </a:tr>
              <a:tr h="920558"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1800" dirty="0" smtClean="0"/>
                        <a:t>6</a:t>
                      </a:r>
                      <a:endParaRPr lang="zh-HK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1727492"/>
                  </a:ext>
                </a:extLst>
              </a:tr>
            </a:tbl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67" y="1062391"/>
            <a:ext cx="1871770" cy="1871770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3399546" y="2078186"/>
            <a:ext cx="1722604" cy="908864"/>
          </a:xfrm>
          <a:prstGeom prst="wedgeEllipseCallout">
            <a:avLst>
              <a:gd name="adj1" fmla="val -56959"/>
              <a:gd name="adj2" fmla="val 62500"/>
            </a:avLst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頭骨</a:t>
            </a:r>
            <a:r>
              <a:rPr lang="en-US" altLang="zh-TW" dirty="0" smtClean="0"/>
              <a:t>~</a:t>
            </a:r>
            <a:r>
              <a:rPr lang="zh-TW" altLang="en-US" dirty="0" smtClean="0"/>
              <a:t>身高</a:t>
            </a:r>
            <a:endParaRPr lang="en-US" altLang="zh-TW" dirty="0" smtClean="0"/>
          </a:p>
          <a:p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有何</a:t>
            </a:r>
            <a:r>
              <a:rPr lang="zh-TW" altLang="en-US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關係</a:t>
            </a:r>
            <a:r>
              <a:rPr lang="en-US" altLang="zh-TW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?</a:t>
            </a:r>
            <a:endParaRPr lang="zh-HK" altLang="en-US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7317239" y="2888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成年人</a:t>
            </a:r>
            <a:endParaRPr lang="zh-HK" altLang="en-US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8515350" y="599971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少年</a:t>
            </a:r>
            <a:endParaRPr lang="zh-HK" altLang="en-US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2252627" y="3914569"/>
                <a:ext cx="930063" cy="668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TW" altLang="en-US" dirty="0"/>
                            <m:t>頭臚骨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zh-TW" altLang="en-US" dirty="0"/>
                            <m:t>身高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627" y="3914569"/>
                <a:ext cx="930063" cy="66870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/>
              <p:cNvSpPr/>
              <p:nvPr/>
            </p:nvSpPr>
            <p:spPr>
              <a:xfrm>
                <a:off x="918259" y="5667943"/>
                <a:ext cx="393056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TW" i="1" smtClean="0">
                              <a:latin typeface="Cambria Math" panose="02040503050406030204" pitchFamily="18" charset="0"/>
                            </a:rPr>
                            <m:t>A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altLang="zh-TW" i="1" dirty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den>
                      </m:f>
                    </m:oMath>
                  </m:oMathPara>
                </a14:m>
                <a:endParaRPr lang="zh-HK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矩形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259" y="5667943"/>
                <a:ext cx="393056" cy="6109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962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6" grpId="0"/>
      <p:bldP spid="17" grpId="0"/>
      <p:bldP spid="22" grpId="0" animBg="1"/>
      <p:bldP spid="24" grpId="0"/>
      <p:bldP spid="25" grpId="0"/>
      <p:bldP spid="8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圖片 29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95" y="1137373"/>
            <a:ext cx="8769237" cy="5720627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3</a:t>
            </a:fld>
            <a:endParaRPr lang="zh-HK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1072132" y="2813271"/>
                <a:ext cx="296556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TW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zh-HK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132" y="2813271"/>
                <a:ext cx="296556" cy="8066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2258474" y="2813271"/>
                <a:ext cx="296556" cy="8096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altLang="zh-TW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zh-HK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8474" y="2813271"/>
                <a:ext cx="296556" cy="8096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3444816" y="2813271"/>
                <a:ext cx="511357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altLang="zh-TW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zh-HK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816" y="2813271"/>
                <a:ext cx="511357" cy="8066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4759399" y="2813271"/>
                <a:ext cx="511357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HK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zh-HK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399" y="2813271"/>
                <a:ext cx="511357" cy="8182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6073981" y="2813271"/>
                <a:ext cx="511357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TW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num>
                        <m:den>
                          <m:r>
                            <a:rPr lang="en-US" altLang="zh-TW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altLang="zh-HK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</m:oMath>
                  </m:oMathPara>
                </a14:m>
                <a:endParaRPr lang="zh-HK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981" y="2813271"/>
                <a:ext cx="511357" cy="8094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>
              <a:xfrm>
                <a:off x="7388562" y="2813271"/>
                <a:ext cx="726161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TW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TW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n-US" altLang="zh-TW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</m:oMath>
                  </m:oMathPara>
                </a14:m>
                <a:endParaRPr lang="zh-HK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562" y="2813271"/>
                <a:ext cx="726161" cy="8182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>
              <a:xfrm>
                <a:off x="2651287" y="3787119"/>
                <a:ext cx="397545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HK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287" y="3787119"/>
                <a:ext cx="397545" cy="5186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矩形 33"/>
          <p:cNvSpPr/>
          <p:nvPr/>
        </p:nvSpPr>
        <p:spPr>
          <a:xfrm>
            <a:off x="318109" y="283237"/>
            <a:ext cx="25875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8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5.</a:t>
            </a:r>
            <a:r>
              <a:rPr lang="zh-TW" altLang="en-US" sz="48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百分數</a:t>
            </a:r>
            <a:endParaRPr lang="zh-HK" altLang="en-US" sz="4800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sp>
        <p:nvSpPr>
          <p:cNvPr id="45" name="文字方塊 44"/>
          <p:cNvSpPr txBox="1"/>
          <p:nvPr/>
        </p:nvSpPr>
        <p:spPr>
          <a:xfrm>
            <a:off x="4773000" y="397192"/>
            <a:ext cx="2186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蛋糕切開</a:t>
            </a:r>
            <a:r>
              <a:rPr lang="en-US" altLang="zh-TW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x</a:t>
            </a:r>
            <a:r>
              <a:rPr lang="zh-TW" altLang="en-US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份</a:t>
            </a:r>
            <a:r>
              <a:rPr lang="zh-TW" altLang="en-US" sz="24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：</a:t>
            </a:r>
            <a:endParaRPr lang="en-US" altLang="zh-TW" sz="2400" dirty="0" smtClean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  <a:p>
            <a:r>
              <a:rPr lang="zh-TW" altLang="en-US" sz="24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你</a:t>
            </a:r>
            <a:r>
              <a:rPr lang="zh-TW" altLang="en-US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選哪一份</a:t>
            </a:r>
            <a:r>
              <a:rPr lang="en-US" altLang="zh-TW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?</a:t>
            </a:r>
            <a:endParaRPr lang="zh-HK" altLang="en-US" sz="2400" dirty="0">
              <a:solidFill>
                <a:srgbClr val="FF0000"/>
              </a:solidFill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pic>
        <p:nvPicPr>
          <p:cNvPr id="28" name="圖片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64" y="242321"/>
            <a:ext cx="1505712" cy="1325880"/>
          </a:xfrm>
          <a:prstGeom prst="rect">
            <a:avLst/>
          </a:prstGeom>
        </p:spPr>
      </p:pic>
      <p:pic>
        <p:nvPicPr>
          <p:cNvPr id="29" name="圖片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701" y="186269"/>
            <a:ext cx="2008425" cy="18158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字方塊 53"/>
              <p:cNvSpPr txBox="1"/>
              <p:nvPr/>
            </p:nvSpPr>
            <p:spPr>
              <a:xfrm>
                <a:off x="2412872" y="3787119"/>
                <a:ext cx="190758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TW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zh-HK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文字方塊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872" y="3787119"/>
                <a:ext cx="190758" cy="51860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直線單箭頭接點 55"/>
          <p:cNvCxnSpPr/>
          <p:nvPr/>
        </p:nvCxnSpPr>
        <p:spPr>
          <a:xfrm>
            <a:off x="1421386" y="3086100"/>
            <a:ext cx="991486" cy="825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手繪多邊形 57"/>
          <p:cNvSpPr/>
          <p:nvPr/>
        </p:nvSpPr>
        <p:spPr>
          <a:xfrm>
            <a:off x="2606380" y="3137093"/>
            <a:ext cx="147631" cy="827339"/>
          </a:xfrm>
          <a:custGeom>
            <a:avLst/>
            <a:gdLst>
              <a:gd name="connsiteX0" fmla="*/ 457200 w 1077529"/>
              <a:gd name="connsiteY0" fmla="*/ 3314700 h 3314700"/>
              <a:gd name="connsiteX1" fmla="*/ 1066800 w 1077529"/>
              <a:gd name="connsiteY1" fmla="*/ 1485900 h 3314700"/>
              <a:gd name="connsiteX2" fmla="*/ 0 w 1077529"/>
              <a:gd name="connsiteY2" fmla="*/ 0 h 3314700"/>
              <a:gd name="connsiteX0" fmla="*/ 23859 w 1072030"/>
              <a:gd name="connsiteY0" fmla="*/ 3707007 h 3707007"/>
              <a:gd name="connsiteX1" fmla="*/ 1066800 w 1072030"/>
              <a:gd name="connsiteY1" fmla="*/ 1485900 h 3707007"/>
              <a:gd name="connsiteX2" fmla="*/ 0 w 1072030"/>
              <a:gd name="connsiteY2" fmla="*/ 0 h 3707007"/>
              <a:gd name="connsiteX0" fmla="*/ 132195 w 1072803"/>
              <a:gd name="connsiteY0" fmla="*/ 3650963 h 3650963"/>
              <a:gd name="connsiteX1" fmla="*/ 1066800 w 1072803"/>
              <a:gd name="connsiteY1" fmla="*/ 1485900 h 3650963"/>
              <a:gd name="connsiteX2" fmla="*/ 0 w 1072803"/>
              <a:gd name="connsiteY2" fmla="*/ 0 h 36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2803" h="3650963">
                <a:moveTo>
                  <a:pt x="132195" y="3650963"/>
                </a:moveTo>
                <a:cubicBezTo>
                  <a:pt x="475095" y="3012788"/>
                  <a:pt x="1143000" y="2038350"/>
                  <a:pt x="1066800" y="1485900"/>
                </a:cubicBezTo>
                <a:cubicBezTo>
                  <a:pt x="990600" y="933450"/>
                  <a:pt x="495300" y="466725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字方塊 58"/>
              <p:cNvSpPr txBox="1"/>
              <p:nvPr/>
            </p:nvSpPr>
            <p:spPr>
              <a:xfrm>
                <a:off x="5217601" y="3758375"/>
                <a:ext cx="397545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TW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TW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HK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文字方塊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7601" y="3758375"/>
                <a:ext cx="397545" cy="52418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字方塊 59"/>
              <p:cNvSpPr txBox="1"/>
              <p:nvPr/>
            </p:nvSpPr>
            <p:spPr>
              <a:xfrm>
                <a:off x="4979186" y="3758375"/>
                <a:ext cx="190758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TW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zh-HK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文字方塊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186" y="3758375"/>
                <a:ext cx="190758" cy="51860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直線單箭頭接點 60"/>
          <p:cNvCxnSpPr/>
          <p:nvPr/>
        </p:nvCxnSpPr>
        <p:spPr>
          <a:xfrm>
            <a:off x="1447695" y="3086100"/>
            <a:ext cx="3531491" cy="796756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手繪多邊形 61"/>
          <p:cNvSpPr/>
          <p:nvPr/>
        </p:nvSpPr>
        <p:spPr>
          <a:xfrm>
            <a:off x="5172694" y="3108349"/>
            <a:ext cx="176686" cy="827339"/>
          </a:xfrm>
          <a:custGeom>
            <a:avLst/>
            <a:gdLst>
              <a:gd name="connsiteX0" fmla="*/ 457200 w 1077529"/>
              <a:gd name="connsiteY0" fmla="*/ 3314700 h 3314700"/>
              <a:gd name="connsiteX1" fmla="*/ 1066800 w 1077529"/>
              <a:gd name="connsiteY1" fmla="*/ 1485900 h 3314700"/>
              <a:gd name="connsiteX2" fmla="*/ 0 w 1077529"/>
              <a:gd name="connsiteY2" fmla="*/ 0 h 3314700"/>
              <a:gd name="connsiteX0" fmla="*/ 23859 w 1072030"/>
              <a:gd name="connsiteY0" fmla="*/ 3707007 h 3707007"/>
              <a:gd name="connsiteX1" fmla="*/ 1066800 w 1072030"/>
              <a:gd name="connsiteY1" fmla="*/ 1485900 h 3707007"/>
              <a:gd name="connsiteX2" fmla="*/ 0 w 1072030"/>
              <a:gd name="connsiteY2" fmla="*/ 0 h 3707007"/>
              <a:gd name="connsiteX0" fmla="*/ 132195 w 1072803"/>
              <a:gd name="connsiteY0" fmla="*/ 3650963 h 3650963"/>
              <a:gd name="connsiteX1" fmla="*/ 1066800 w 1072803"/>
              <a:gd name="connsiteY1" fmla="*/ 1485900 h 3650963"/>
              <a:gd name="connsiteX2" fmla="*/ 0 w 1072803"/>
              <a:gd name="connsiteY2" fmla="*/ 0 h 36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2803" h="3650963">
                <a:moveTo>
                  <a:pt x="132195" y="3650963"/>
                </a:moveTo>
                <a:cubicBezTo>
                  <a:pt x="475095" y="3012788"/>
                  <a:pt x="1143000" y="2038350"/>
                  <a:pt x="1066800" y="1485900"/>
                </a:cubicBezTo>
                <a:cubicBezTo>
                  <a:pt x="990600" y="933450"/>
                  <a:pt x="495300" y="466725"/>
                  <a:pt x="0" y="0"/>
                </a:cubicBezTo>
              </a:path>
            </a:pathLst>
          </a:custGeom>
          <a:noFill/>
          <a:ln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89" name="群組 88"/>
          <p:cNvGrpSpPr/>
          <p:nvPr/>
        </p:nvGrpSpPr>
        <p:grpSpPr>
          <a:xfrm>
            <a:off x="4223854" y="4473433"/>
            <a:ext cx="1830823" cy="1448960"/>
            <a:chOff x="4346637" y="4671995"/>
            <a:chExt cx="1830823" cy="1448960"/>
          </a:xfrm>
          <a:solidFill>
            <a:schemeClr val="bg1">
              <a:lumMod val="85000"/>
            </a:schemeClr>
          </a:solidFill>
        </p:grpSpPr>
        <p:grpSp>
          <p:nvGrpSpPr>
            <p:cNvPr id="70" name="群組 69"/>
            <p:cNvGrpSpPr/>
            <p:nvPr/>
          </p:nvGrpSpPr>
          <p:grpSpPr>
            <a:xfrm>
              <a:off x="4346637" y="4671995"/>
              <a:ext cx="1830823" cy="366365"/>
              <a:chOff x="4346637" y="4671995"/>
              <a:chExt cx="1830823" cy="366365"/>
            </a:xfrm>
            <a:grpFill/>
          </p:grpSpPr>
          <p:sp>
            <p:nvSpPr>
              <p:cNvPr id="65" name="矩形 64"/>
              <p:cNvSpPr/>
              <p:nvPr/>
            </p:nvSpPr>
            <p:spPr>
              <a:xfrm>
                <a:off x="4346637" y="4672600"/>
                <a:ext cx="365760" cy="36576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HK" altLang="en-US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</a:t>
                </a:r>
                <a:endParaRPr lang="zh-HK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4712903" y="4672600"/>
                <a:ext cx="365760" cy="36576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HK" altLang="en-US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</a:t>
                </a:r>
                <a:endParaRPr lang="zh-HK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5079169" y="4672600"/>
                <a:ext cx="365760" cy="36576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HK" altLang="en-US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</a:t>
                </a:r>
                <a:endParaRPr lang="zh-HK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5445435" y="4672600"/>
                <a:ext cx="365760" cy="36576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HK" altLang="en-US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</a:t>
                </a:r>
                <a:endParaRPr lang="zh-HK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5811700" y="4671995"/>
                <a:ext cx="365760" cy="366365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HK" altLang="en-US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</a:t>
                </a:r>
                <a:endParaRPr lang="zh-HK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1" name="群組 70"/>
            <p:cNvGrpSpPr/>
            <p:nvPr/>
          </p:nvGrpSpPr>
          <p:grpSpPr>
            <a:xfrm>
              <a:off x="4346637" y="5036375"/>
              <a:ext cx="1830823" cy="365760"/>
              <a:chOff x="4346637" y="4672600"/>
              <a:chExt cx="1830823" cy="365760"/>
            </a:xfrm>
            <a:grpFill/>
          </p:grpSpPr>
          <p:sp>
            <p:nvSpPr>
              <p:cNvPr id="72" name="矩形 71"/>
              <p:cNvSpPr/>
              <p:nvPr/>
            </p:nvSpPr>
            <p:spPr>
              <a:xfrm>
                <a:off x="4346637" y="46726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4712903" y="46726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5079169" y="46726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5445435" y="46726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5811700" y="46726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77" name="群組 76"/>
            <p:cNvGrpSpPr/>
            <p:nvPr/>
          </p:nvGrpSpPr>
          <p:grpSpPr>
            <a:xfrm>
              <a:off x="4346637" y="5400755"/>
              <a:ext cx="1830823" cy="365760"/>
              <a:chOff x="4346637" y="4672600"/>
              <a:chExt cx="1830823" cy="365760"/>
            </a:xfrm>
            <a:grpFill/>
          </p:grpSpPr>
          <p:sp>
            <p:nvSpPr>
              <p:cNvPr id="78" name="矩形 77"/>
              <p:cNvSpPr/>
              <p:nvPr/>
            </p:nvSpPr>
            <p:spPr>
              <a:xfrm>
                <a:off x="4346637" y="46726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712903" y="46726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5079169" y="46726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445435" y="46726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811700" y="46726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83" name="群組 82"/>
            <p:cNvGrpSpPr/>
            <p:nvPr/>
          </p:nvGrpSpPr>
          <p:grpSpPr>
            <a:xfrm>
              <a:off x="4346637" y="5755195"/>
              <a:ext cx="1830823" cy="365760"/>
              <a:chOff x="4346637" y="4659900"/>
              <a:chExt cx="1830823" cy="365760"/>
            </a:xfrm>
            <a:grpFill/>
          </p:grpSpPr>
          <p:sp>
            <p:nvSpPr>
              <p:cNvPr id="84" name="矩形 83"/>
              <p:cNvSpPr/>
              <p:nvPr/>
            </p:nvSpPr>
            <p:spPr>
              <a:xfrm>
                <a:off x="4346637" y="46599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4712903" y="46599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5079169" y="46599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5445435" y="46599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5811700" y="4659900"/>
                <a:ext cx="365760" cy="36576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</p:grpSp>
      <p:grpSp>
        <p:nvGrpSpPr>
          <p:cNvPr id="119" name="群組 118"/>
          <p:cNvGrpSpPr/>
          <p:nvPr/>
        </p:nvGrpSpPr>
        <p:grpSpPr>
          <a:xfrm>
            <a:off x="498920" y="4474038"/>
            <a:ext cx="1828800" cy="1450966"/>
            <a:chOff x="2465272" y="4474815"/>
            <a:chExt cx="1828800" cy="1450966"/>
          </a:xfrm>
        </p:grpSpPr>
        <p:sp>
          <p:nvSpPr>
            <p:cNvPr id="64" name="矩形 63"/>
            <p:cNvSpPr/>
            <p:nvPr/>
          </p:nvSpPr>
          <p:spPr>
            <a:xfrm>
              <a:off x="2465272" y="4474815"/>
              <a:ext cx="1828800" cy="36576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HK" altLang="en-US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</a:t>
              </a:r>
              <a:endParaRPr lang="zh-HK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2465272" y="4836550"/>
              <a:ext cx="18288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7" name="矩形 116"/>
            <p:cNvSpPr/>
            <p:nvPr/>
          </p:nvSpPr>
          <p:spPr>
            <a:xfrm>
              <a:off x="2465272" y="5198285"/>
              <a:ext cx="18288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8" name="矩形 117"/>
            <p:cNvSpPr/>
            <p:nvPr/>
          </p:nvSpPr>
          <p:spPr>
            <a:xfrm>
              <a:off x="2465272" y="5560021"/>
              <a:ext cx="18288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120" name="矩形 119"/>
          <p:cNvSpPr/>
          <p:nvPr/>
        </p:nvSpPr>
        <p:spPr>
          <a:xfrm>
            <a:off x="2947596" y="4777908"/>
            <a:ext cx="800219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全部</a:t>
            </a:r>
            <a:endParaRPr lang="en-US" altLang="zh-TW" sz="2400" dirty="0" smtClean="0">
              <a:solidFill>
                <a:srgbClr val="FF0000"/>
              </a:solidFill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相同</a:t>
            </a:r>
            <a:endParaRPr lang="zh-HK" altLang="en-US" sz="2400" dirty="0">
              <a:solidFill>
                <a:srgbClr val="FF0000"/>
              </a:solidFill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pic>
        <p:nvPicPr>
          <p:cNvPr id="121" name="圖片 1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703" y="4473432"/>
            <a:ext cx="1828800" cy="148286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1029074" y="1754045"/>
            <a:ext cx="7039898" cy="891013"/>
            <a:chOff x="87797" y="1263044"/>
            <a:chExt cx="7039898" cy="8910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文字方塊 62"/>
                <p:cNvSpPr txBox="1"/>
                <p:nvPr/>
              </p:nvSpPr>
              <p:spPr>
                <a:xfrm>
                  <a:off x="87797" y="1263044"/>
                  <a:ext cx="627288" cy="80945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HK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TW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den>
                        </m:f>
                        <m:r>
                          <a:rPr lang="en-US" altLang="zh-TW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oMath>
                    </m:oMathPara>
                  </a14:m>
                  <a:endParaRPr lang="zh-HK" altLang="en-US" sz="2800" b="1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文字方塊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797" y="1263044"/>
                  <a:ext cx="627288" cy="80945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文字方塊 89"/>
                <p:cNvSpPr txBox="1"/>
                <p:nvPr/>
              </p:nvSpPr>
              <p:spPr>
                <a:xfrm>
                  <a:off x="1274139" y="1263044"/>
                  <a:ext cx="526298" cy="80945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HK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US" altLang="zh-TW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den>
                        </m:f>
                        <m:r>
                          <a:rPr lang="en-US" altLang="zh-TW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oMath>
                    </m:oMathPara>
                  </a14:m>
                  <a:endParaRPr lang="zh-HK" altLang="en-US" sz="2800" b="1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90" name="文字方塊 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4139" y="1263044"/>
                  <a:ext cx="526298" cy="80945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文字方塊 90"/>
                <p:cNvSpPr txBox="1"/>
                <p:nvPr/>
              </p:nvSpPr>
              <p:spPr>
                <a:xfrm>
                  <a:off x="2460481" y="1263044"/>
                  <a:ext cx="516680" cy="8820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HK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US" altLang="zh-TW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den>
                        </m:f>
                        <m:r>
                          <a:rPr lang="en-US" altLang="zh-TW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oMath>
                    </m:oMathPara>
                  </a14:m>
                  <a:endParaRPr lang="zh-HK" altLang="en-US" sz="2800" b="1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文字方塊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0481" y="1263044"/>
                  <a:ext cx="516680" cy="882036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文字方塊 91"/>
                <p:cNvSpPr txBox="1"/>
                <p:nvPr/>
              </p:nvSpPr>
              <p:spPr>
                <a:xfrm>
                  <a:off x="3775064" y="1263044"/>
                  <a:ext cx="510268" cy="8910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HK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en-US" altLang="zh-HK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den>
                        </m:f>
                        <m:r>
                          <a:rPr lang="en-US" altLang="zh-HK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oMath>
                    </m:oMathPara>
                  </a14:m>
                  <a:endParaRPr lang="zh-HK" altLang="en-US" sz="2800" b="1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92" name="文字方塊 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5064" y="1263044"/>
                  <a:ext cx="510268" cy="891013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文字方塊 92"/>
                <p:cNvSpPr txBox="1"/>
                <p:nvPr/>
              </p:nvSpPr>
              <p:spPr>
                <a:xfrm>
                  <a:off x="5089646" y="1263044"/>
                  <a:ext cx="723468" cy="8066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HK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num>
                          <m:den>
                            <m:r>
                              <a:rPr lang="en-US" altLang="zh-TW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den>
                        </m:f>
                        <m:r>
                          <a:rPr lang="en-US" altLang="zh-HK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oMath>
                    </m:oMathPara>
                  </a14:m>
                  <a:endParaRPr lang="zh-HK" altLang="en-US" sz="2800" b="1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93" name="文字方塊 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9646" y="1263044"/>
                  <a:ext cx="723468" cy="806631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文字方塊 93"/>
                <p:cNvSpPr txBox="1"/>
                <p:nvPr/>
              </p:nvSpPr>
              <p:spPr>
                <a:xfrm>
                  <a:off x="6404227" y="1263044"/>
                  <a:ext cx="723468" cy="818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HK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𝟐𝟓</m:t>
                            </m:r>
                          </m:num>
                          <m:den>
                            <m:r>
                              <a:rPr lang="en-US" altLang="zh-TW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den>
                        </m:f>
                        <m:r>
                          <a:rPr lang="en-US" altLang="zh-TW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oMath>
                    </m:oMathPara>
                  </a14:m>
                  <a:endParaRPr lang="zh-HK" altLang="en-US" sz="2800" b="1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94" name="文字方塊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4227" y="1263044"/>
                  <a:ext cx="723468" cy="818237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2009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23" grpId="0"/>
      <p:bldP spid="54" grpId="0"/>
      <p:bldP spid="58" grpId="0" animBg="1"/>
      <p:bldP spid="59" grpId="0"/>
      <p:bldP spid="60" grpId="0"/>
      <p:bldP spid="62" grpId="0" animBg="1"/>
      <p:bldP spid="1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EAB4-27E8-4E48-87FB-26A65ED6BC8A}" type="slidenum">
              <a:rPr lang="zh-HK" altLang="en-US" smtClean="0"/>
              <a:t>4</a:t>
            </a:fld>
            <a:endParaRPr lang="zh-HK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3730402" y="451651"/>
            <a:ext cx="387798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</a:rPr>
              <a:t>分母</a:t>
            </a:r>
            <a:r>
              <a:rPr lang="zh-TW" altLang="en-US" sz="2400" dirty="0">
                <a:solidFill>
                  <a:srgbClr val="FF0000"/>
                </a:solidFill>
              </a:rPr>
              <a:t>不同</a:t>
            </a:r>
            <a:r>
              <a:rPr lang="zh-TW" altLang="en-US" sz="2400" dirty="0" smtClean="0"/>
              <a:t>，難以比較大小。</a:t>
            </a:r>
            <a:endParaRPr lang="zh-HK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1181671" y="1482451"/>
                <a:ext cx="309379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671" y="1482451"/>
                <a:ext cx="309379" cy="5203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2419805" y="1482451"/>
                <a:ext cx="437620" cy="525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num>
                        <m:den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150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805" y="1482451"/>
                <a:ext cx="437620" cy="5250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3721439" y="1482451"/>
                <a:ext cx="309379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68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439" y="1482451"/>
                <a:ext cx="309379" cy="5186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4958332" y="1482451"/>
                <a:ext cx="309379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332" y="1482451"/>
                <a:ext cx="309379" cy="5203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6158366" y="1482451"/>
                <a:ext cx="437620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110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366" y="1482451"/>
                <a:ext cx="437620" cy="5203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>
              <a:xfrm>
                <a:off x="7498101" y="1482451"/>
                <a:ext cx="309379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57</m:t>
                          </m:r>
                        </m:num>
                        <m:den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95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101" y="1482451"/>
                <a:ext cx="309379" cy="5241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矩形 9"/>
          <p:cNvSpPr/>
          <p:nvPr/>
        </p:nvSpPr>
        <p:spPr>
          <a:xfrm>
            <a:off x="874133" y="2994304"/>
            <a:ext cx="7885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=0.60</a:t>
            </a:r>
          </a:p>
          <a:p>
            <a:r>
              <a:rPr lang="en-US" altLang="zh-HK" sz="2000" dirty="0" smtClean="0">
                <a:solidFill>
                  <a:srgbClr val="FF0000"/>
                </a:solidFill>
              </a:rPr>
              <a:t>=</a:t>
            </a:r>
            <a:r>
              <a:rPr lang="zh-HK" altLang="en-US" sz="2000" dirty="0" smtClean="0">
                <a:solidFill>
                  <a:srgbClr val="FF0000"/>
                </a:solidFill>
              </a:rPr>
              <a:t>60%</a:t>
            </a:r>
          </a:p>
        </p:txBody>
      </p:sp>
      <p:sp>
        <p:nvSpPr>
          <p:cNvPr id="11" name="矩形 10"/>
          <p:cNvSpPr/>
          <p:nvPr/>
        </p:nvSpPr>
        <p:spPr>
          <a:xfrm>
            <a:off x="7158386" y="2994304"/>
            <a:ext cx="7665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=0.60</a:t>
            </a:r>
          </a:p>
          <a:p>
            <a:r>
              <a:rPr lang="en-US" altLang="zh-HK" sz="2000" dirty="0" smtClean="0">
                <a:solidFill>
                  <a:srgbClr val="FF0000"/>
                </a:solidFill>
              </a:rPr>
              <a:t>=</a:t>
            </a:r>
            <a:r>
              <a:rPr lang="zh-HK" altLang="en-US" sz="2000" dirty="0" smtClean="0">
                <a:solidFill>
                  <a:srgbClr val="FF0000"/>
                </a:solidFill>
              </a:rPr>
              <a:t>60%</a:t>
            </a:r>
          </a:p>
        </p:txBody>
      </p:sp>
      <p:sp>
        <p:nvSpPr>
          <p:cNvPr id="12" name="矩形 11"/>
          <p:cNvSpPr/>
          <p:nvPr/>
        </p:nvSpPr>
        <p:spPr>
          <a:xfrm>
            <a:off x="5893994" y="2994304"/>
            <a:ext cx="7665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=0.20</a:t>
            </a:r>
          </a:p>
          <a:p>
            <a:r>
              <a:rPr lang="en-US" altLang="zh-HK" sz="2000" dirty="0" smtClean="0">
                <a:solidFill>
                  <a:srgbClr val="FF0000"/>
                </a:solidFill>
              </a:rPr>
              <a:t>=</a:t>
            </a:r>
            <a:r>
              <a:rPr lang="zh-HK" altLang="en-US" sz="2000" dirty="0" smtClean="0">
                <a:solidFill>
                  <a:srgbClr val="FF0000"/>
                </a:solidFill>
              </a:rPr>
              <a:t>20%</a:t>
            </a:r>
          </a:p>
        </p:txBody>
      </p:sp>
      <p:sp>
        <p:nvSpPr>
          <p:cNvPr id="13" name="矩形 12"/>
          <p:cNvSpPr/>
          <p:nvPr/>
        </p:nvSpPr>
        <p:spPr>
          <a:xfrm>
            <a:off x="4655000" y="2994304"/>
            <a:ext cx="7665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=0.55</a:t>
            </a:r>
          </a:p>
          <a:p>
            <a:r>
              <a:rPr lang="en-US" altLang="zh-HK" sz="2000" dirty="0" smtClean="0">
                <a:solidFill>
                  <a:srgbClr val="FF0000"/>
                </a:solidFill>
              </a:rPr>
              <a:t>=55</a:t>
            </a:r>
            <a:r>
              <a:rPr lang="zh-HK" altLang="en-US" sz="2000" dirty="0" smtClean="0">
                <a:solidFill>
                  <a:srgbClr val="FF0000"/>
                </a:solidFill>
              </a:rPr>
              <a:t>%</a:t>
            </a:r>
          </a:p>
        </p:txBody>
      </p:sp>
      <p:sp>
        <p:nvSpPr>
          <p:cNvPr id="14" name="矩形 13"/>
          <p:cNvSpPr/>
          <p:nvPr/>
        </p:nvSpPr>
        <p:spPr>
          <a:xfrm>
            <a:off x="3403306" y="2994304"/>
            <a:ext cx="7665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=0.25</a:t>
            </a:r>
          </a:p>
          <a:p>
            <a:r>
              <a:rPr lang="en-US" altLang="zh-HK" sz="2000" dirty="0" smtClean="0">
                <a:solidFill>
                  <a:srgbClr val="FF0000"/>
                </a:solidFill>
              </a:rPr>
              <a:t>=</a:t>
            </a:r>
            <a:r>
              <a:rPr lang="zh-HK" altLang="en-US" sz="2000" dirty="0" smtClean="0">
                <a:solidFill>
                  <a:srgbClr val="FF0000"/>
                </a:solidFill>
              </a:rPr>
              <a:t>25%</a:t>
            </a:r>
          </a:p>
        </p:txBody>
      </p:sp>
      <p:sp>
        <p:nvSpPr>
          <p:cNvPr id="15" name="矩形 14"/>
          <p:cNvSpPr/>
          <p:nvPr/>
        </p:nvSpPr>
        <p:spPr>
          <a:xfrm>
            <a:off x="2138912" y="2994304"/>
            <a:ext cx="7665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=0.70</a:t>
            </a:r>
          </a:p>
          <a:p>
            <a:r>
              <a:rPr lang="en-US" altLang="zh-HK" sz="2000" dirty="0" smtClean="0">
                <a:solidFill>
                  <a:srgbClr val="FF0000"/>
                </a:solidFill>
              </a:rPr>
              <a:t>=</a:t>
            </a:r>
            <a:r>
              <a:rPr lang="zh-HK" altLang="en-US" sz="2000" dirty="0" smtClean="0">
                <a:solidFill>
                  <a:srgbClr val="FF0000"/>
                </a:solidFill>
              </a:rPr>
              <a:t>70%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902271" y="2244488"/>
                <a:ext cx="67486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271" y="2244488"/>
                <a:ext cx="674865" cy="5203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>
              <a:xfrm>
                <a:off x="2160477" y="2244488"/>
                <a:ext cx="67486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70</m:t>
                          </m:r>
                        </m:num>
                        <m:den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477" y="2244488"/>
                <a:ext cx="674865" cy="5203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>
              <a:xfrm>
                <a:off x="3418683" y="2244488"/>
                <a:ext cx="674865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8683" y="2244488"/>
                <a:ext cx="674865" cy="5259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8"/>
              <p:cNvSpPr txBox="1"/>
              <p:nvPr/>
            </p:nvSpPr>
            <p:spPr>
              <a:xfrm>
                <a:off x="4676889" y="2244488"/>
                <a:ext cx="674865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55</m:t>
                          </m:r>
                        </m:num>
                        <m:den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19" name="文字方塊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889" y="2244488"/>
                <a:ext cx="674865" cy="5259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/>
              <p:cNvSpPr txBox="1"/>
              <p:nvPr/>
            </p:nvSpPr>
            <p:spPr>
              <a:xfrm>
                <a:off x="5935095" y="2244488"/>
                <a:ext cx="67486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095" y="2244488"/>
                <a:ext cx="674865" cy="5203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/>
              <p:cNvSpPr txBox="1"/>
              <p:nvPr/>
            </p:nvSpPr>
            <p:spPr>
              <a:xfrm>
                <a:off x="7193301" y="2244488"/>
                <a:ext cx="67486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301" y="2244488"/>
                <a:ext cx="674865" cy="5203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圓角矩形 21"/>
          <p:cNvSpPr/>
          <p:nvPr/>
        </p:nvSpPr>
        <p:spPr>
          <a:xfrm>
            <a:off x="653677" y="1182080"/>
            <a:ext cx="1437828" cy="2661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>
              <a:xfrm>
                <a:off x="1517690" y="1482451"/>
                <a:ext cx="397545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HK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690" y="1482451"/>
                <a:ext cx="397545" cy="51860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圓角矩形 23"/>
          <p:cNvSpPr/>
          <p:nvPr/>
        </p:nvSpPr>
        <p:spPr>
          <a:xfrm>
            <a:off x="4586658" y="1182080"/>
            <a:ext cx="1277005" cy="2661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/>
              <p:cNvSpPr txBox="1"/>
              <p:nvPr/>
            </p:nvSpPr>
            <p:spPr>
              <a:xfrm>
                <a:off x="5267711" y="1476873"/>
                <a:ext cx="397545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HK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711" y="1476873"/>
                <a:ext cx="397545" cy="52418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/>
              <p:cNvSpPr txBox="1"/>
              <p:nvPr/>
            </p:nvSpPr>
            <p:spPr>
              <a:xfrm>
                <a:off x="1181671" y="4997478"/>
                <a:ext cx="1219886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100%</m:t>
                          </m:r>
                          <m:r>
                            <m:rPr>
                              <m:nor/>
                            </m:rPr>
                            <a:rPr lang="zh-HK" altLang="en-US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</m:oMath>
                  </m:oMathPara>
                </a14:m>
                <a:endParaRPr lang="zh-HK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文字方塊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671" y="4997478"/>
                <a:ext cx="1219886" cy="52046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26"/>
              <p:cNvSpPr txBox="1"/>
              <p:nvPr/>
            </p:nvSpPr>
            <p:spPr>
              <a:xfrm>
                <a:off x="4950821" y="4997478"/>
                <a:ext cx="1219886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en-US" altLang="zh-HK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H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100%</m:t>
                          </m:r>
                          <m:r>
                            <m:rPr>
                              <m:nor/>
                            </m:rPr>
                            <a:rPr lang="zh-HK" altLang="en-US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US" altLang="zh-HK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zh-HK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文字方塊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821" y="4997478"/>
                <a:ext cx="1219886" cy="52039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矩形 30"/>
          <p:cNvSpPr/>
          <p:nvPr/>
        </p:nvSpPr>
        <p:spPr>
          <a:xfrm>
            <a:off x="2786387" y="4311477"/>
            <a:ext cx="2223686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分數 </a:t>
            </a:r>
            <a:r>
              <a:rPr lang="zh-TW" altLang="en-US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轉 </a:t>
            </a:r>
            <a:r>
              <a:rPr lang="zh-TW" altLang="en-US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百分數</a:t>
            </a:r>
            <a:endParaRPr lang="zh-HK" altLang="en-US" sz="2400" dirty="0">
              <a:solidFill>
                <a:srgbClr val="FF0000"/>
              </a:solidFill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sp>
        <p:nvSpPr>
          <p:cNvPr id="32" name="手繪多邊形 31"/>
          <p:cNvSpPr/>
          <p:nvPr/>
        </p:nvSpPr>
        <p:spPr>
          <a:xfrm>
            <a:off x="1905001" y="1714500"/>
            <a:ext cx="691288" cy="3109020"/>
          </a:xfrm>
          <a:custGeom>
            <a:avLst/>
            <a:gdLst>
              <a:gd name="connsiteX0" fmla="*/ 457200 w 1077529"/>
              <a:gd name="connsiteY0" fmla="*/ 3314700 h 3314700"/>
              <a:gd name="connsiteX1" fmla="*/ 1066800 w 1077529"/>
              <a:gd name="connsiteY1" fmla="*/ 1485900 h 3314700"/>
              <a:gd name="connsiteX2" fmla="*/ 0 w 1077529"/>
              <a:gd name="connsiteY2" fmla="*/ 0 h 331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7529" h="3314700">
                <a:moveTo>
                  <a:pt x="457200" y="3314700"/>
                </a:moveTo>
                <a:cubicBezTo>
                  <a:pt x="800100" y="2676525"/>
                  <a:pt x="1143000" y="2038350"/>
                  <a:pt x="1066800" y="1485900"/>
                </a:cubicBezTo>
                <a:cubicBezTo>
                  <a:pt x="990600" y="933450"/>
                  <a:pt x="495300" y="466725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手繪多邊形 32"/>
          <p:cNvSpPr/>
          <p:nvPr/>
        </p:nvSpPr>
        <p:spPr>
          <a:xfrm>
            <a:off x="5685888" y="1714500"/>
            <a:ext cx="691288" cy="3109020"/>
          </a:xfrm>
          <a:custGeom>
            <a:avLst/>
            <a:gdLst>
              <a:gd name="connsiteX0" fmla="*/ 457200 w 1077529"/>
              <a:gd name="connsiteY0" fmla="*/ 3314700 h 3314700"/>
              <a:gd name="connsiteX1" fmla="*/ 1066800 w 1077529"/>
              <a:gd name="connsiteY1" fmla="*/ 1485900 h 3314700"/>
              <a:gd name="connsiteX2" fmla="*/ 0 w 1077529"/>
              <a:gd name="connsiteY2" fmla="*/ 0 h 331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7529" h="3314700">
                <a:moveTo>
                  <a:pt x="457200" y="3314700"/>
                </a:moveTo>
                <a:cubicBezTo>
                  <a:pt x="800100" y="2676525"/>
                  <a:pt x="1143000" y="2038350"/>
                  <a:pt x="1066800" y="1485900"/>
                </a:cubicBezTo>
                <a:cubicBezTo>
                  <a:pt x="990600" y="933450"/>
                  <a:pt x="495300" y="466725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4" name="矩形 33"/>
          <p:cNvSpPr/>
          <p:nvPr/>
        </p:nvSpPr>
        <p:spPr>
          <a:xfrm>
            <a:off x="318109" y="283237"/>
            <a:ext cx="25875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8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5.</a:t>
            </a:r>
            <a:r>
              <a:rPr lang="zh-TW" altLang="en-US" sz="48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百分數</a:t>
            </a:r>
            <a:endParaRPr lang="zh-HK" altLang="en-US" sz="4800" dirty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  <p:grpSp>
        <p:nvGrpSpPr>
          <p:cNvPr id="39" name="群組 38"/>
          <p:cNvGrpSpPr/>
          <p:nvPr/>
        </p:nvGrpSpPr>
        <p:grpSpPr>
          <a:xfrm>
            <a:off x="1567810" y="4626532"/>
            <a:ext cx="705490" cy="1040025"/>
            <a:chOff x="1567810" y="4626532"/>
            <a:chExt cx="705490" cy="1040025"/>
          </a:xfrm>
        </p:grpSpPr>
        <p:cxnSp>
          <p:nvCxnSpPr>
            <p:cNvPr id="36" name="直線接點 35"/>
            <p:cNvCxnSpPr/>
            <p:nvPr/>
          </p:nvCxnSpPr>
          <p:spPr>
            <a:xfrm>
              <a:off x="1778000" y="4823520"/>
              <a:ext cx="495300" cy="4596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>
              <a:off x="1567810" y="5206877"/>
              <a:ext cx="495300" cy="4596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1838988" y="4626532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HK" altLang="en-US" dirty="0">
                  <a:solidFill>
                    <a:srgbClr val="00B0F0"/>
                  </a:solidFill>
                </a:rPr>
                <a:t>2</a:t>
              </a:r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5326042" y="4695439"/>
            <a:ext cx="705490" cy="1040025"/>
            <a:chOff x="1567810" y="4626532"/>
            <a:chExt cx="705490" cy="1040025"/>
          </a:xfrm>
        </p:grpSpPr>
        <p:cxnSp>
          <p:nvCxnSpPr>
            <p:cNvPr id="41" name="直線接點 40"/>
            <p:cNvCxnSpPr/>
            <p:nvPr/>
          </p:nvCxnSpPr>
          <p:spPr>
            <a:xfrm>
              <a:off x="1778000" y="4823520"/>
              <a:ext cx="495300" cy="4596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接點 41"/>
            <p:cNvCxnSpPr/>
            <p:nvPr/>
          </p:nvCxnSpPr>
          <p:spPr>
            <a:xfrm>
              <a:off x="1567810" y="5206877"/>
              <a:ext cx="495300" cy="4596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1838988" y="4626532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dirty="0" smtClean="0">
                  <a:solidFill>
                    <a:srgbClr val="00B0F0"/>
                  </a:solidFill>
                </a:rPr>
                <a:t>5</a:t>
              </a:r>
              <a:endParaRPr lang="zh-HK" altLang="en-US" dirty="0">
                <a:solidFill>
                  <a:srgbClr val="00B0F0"/>
                </a:solidFill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3076293" y="5399216"/>
            <a:ext cx="1518364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百分數</a:t>
            </a:r>
            <a:endParaRPr lang="en-US" altLang="zh-TW" sz="2400" dirty="0" smtClean="0"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分母</a:t>
            </a:r>
            <a:r>
              <a:rPr lang="en-US" altLang="zh-TW" sz="2400" dirty="0" smtClean="0">
                <a:solidFill>
                  <a:srgbClr val="FF0000"/>
                </a:solidFill>
                <a:latin typeface="王漢宗細圓體繁" panose="02020300000000000000" pitchFamily="18" charset="-120"/>
                <a:ea typeface="王漢宗細圓體繁" panose="02020300000000000000" pitchFamily="18" charset="-120"/>
              </a:rPr>
              <a:t>=100</a:t>
            </a:r>
            <a:endParaRPr lang="zh-HK" altLang="en-US" sz="2400" dirty="0">
              <a:solidFill>
                <a:srgbClr val="FF0000"/>
              </a:solidFill>
              <a:latin typeface="王漢宗細圓體繁" panose="02020300000000000000" pitchFamily="18" charset="-120"/>
              <a:ea typeface="王漢宗細圓體繁" panose="020203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516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 animBg="1"/>
      <p:bldP spid="25" grpId="0"/>
      <p:bldP spid="26" grpId="0"/>
      <p:bldP spid="27" grpId="0"/>
      <p:bldP spid="32" grpId="0" animBg="1"/>
      <p:bldP spid="33" grpId="0" animBg="1"/>
      <p:bldP spid="44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269</Words>
  <Application>Microsoft Office PowerPoint</Application>
  <PresentationFormat>如螢幕大小 (4:3)</PresentationFormat>
  <Paragraphs>133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2" baseType="lpstr">
      <vt:lpstr>新細明體</vt:lpstr>
      <vt:lpstr>王漢宗細圓體繁</vt:lpstr>
      <vt:lpstr>Arial</vt:lpstr>
      <vt:lpstr>Calibri</vt:lpstr>
      <vt:lpstr>Calibri Light</vt:lpstr>
      <vt:lpstr>Cambria Math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Chi-yuen Szeto</dc:creator>
  <cp:lastModifiedBy>Chi-yuen Szeto</cp:lastModifiedBy>
  <cp:revision>152</cp:revision>
  <dcterms:created xsi:type="dcterms:W3CDTF">2018-11-17T01:39:30Z</dcterms:created>
  <dcterms:modified xsi:type="dcterms:W3CDTF">2018-11-25T15:03:25Z</dcterms:modified>
</cp:coreProperties>
</file>