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Q1" id="{4D7CB305-0BB6-419B-8032-6D86CBD5F726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Q2" id="{0BF4418D-1A67-4DA3-909A-6C53E0662A4A}">
          <p14:sldIdLst>
            <p14:sldId id="262"/>
            <p14:sldId id="263"/>
            <p14:sldId id="264"/>
            <p14:sldId id="265"/>
          </p14:sldIdLst>
        </p14:section>
        <p14:section name="Q3" id="{BAF56741-B545-4A2C-A18C-864A50F29F9A}">
          <p14:sldIdLst>
            <p14:sldId id="266"/>
            <p14:sldId id="267"/>
            <p14:sldId id="268"/>
            <p14:sldId id="269"/>
            <p14:sldId id="270"/>
          </p14:sldIdLst>
        </p14:section>
        <p14:section name="Q4" id="{EBB0F7A7-695C-44B5-8EC4-8E774AD26316}">
          <p14:sldIdLst>
            <p14:sldId id="271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24C05-60C0-4522-89B1-3D37F971AC90}" type="datetimeFigureOut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4A2EE-5796-4394-A125-EF376A6F86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907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4A2EE-5796-4394-A125-EF376A6F86CE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3173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39A5-F975-40A1-9F7B-AAF13CE538A9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67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09FF0-465F-43C2-91EB-EE8A5530C203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54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C5ED5-4793-4727-854F-B681EA70D035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047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FFED3-93B2-4543-9DFE-607F61C59987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23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65B5-D0A9-4F73-A190-4BA8C2320F36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44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46B6-CB60-44B2-BC33-8E8B67E7F2EC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8987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E2E74-6256-46B0-960C-DABEFCED1612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1128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D6E1-ED99-455C-90C4-446DE80788E7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17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59EF3-FDE8-419D-ADBD-5732B3C1D044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40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D4CF8-EA15-43C4-B88F-9A38A9A8672A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5850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6932-E5DF-4B49-8D1C-AA22D6C40F74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1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A777E-A33D-4395-8EE5-A427D778BF1A}" type="datetime1">
              <a:rPr lang="zh-TW" altLang="en-US" smtClean="0"/>
              <a:t>2025/3/22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18A58-3E80-48D5-9A5C-722DEB8CF4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786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F46B88E-4365-4B2B-9F1A-91A65AB25F9D}"/>
              </a:ext>
            </a:extLst>
          </p:cNvPr>
          <p:cNvSpPr/>
          <p:nvPr/>
        </p:nvSpPr>
        <p:spPr>
          <a:xfrm>
            <a:off x="518910" y="337998"/>
            <a:ext cx="1987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2024 Paper 2D  Q.1</a:t>
            </a:r>
            <a:endParaRPr lang="zh-TW" altLang="en-US" dirty="0"/>
          </a:p>
        </p:txBody>
      </p:sp>
      <p:sp>
        <p:nvSpPr>
          <p:cNvPr id="47" name="箭號: 向下 46">
            <a:extLst>
              <a:ext uri="{FF2B5EF4-FFF2-40B4-BE49-F238E27FC236}">
                <a16:creationId xmlns:a16="http://schemas.microsoft.com/office/drawing/2014/main" id="{847DEA6A-BB48-48EC-8BA9-2E3330CC2B64}"/>
              </a:ext>
            </a:extLst>
          </p:cNvPr>
          <p:cNvSpPr/>
          <p:nvPr/>
        </p:nvSpPr>
        <p:spPr>
          <a:xfrm>
            <a:off x="5758019" y="3539323"/>
            <a:ext cx="515806" cy="413385"/>
          </a:xfrm>
          <a:prstGeom prst="downArrow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 dirty="0" err="1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96AF6EF-D6C1-4937-80B0-3FFE641AD48D}"/>
              </a:ext>
            </a:extLst>
          </p:cNvPr>
          <p:cNvSpPr/>
          <p:nvPr/>
        </p:nvSpPr>
        <p:spPr>
          <a:xfrm>
            <a:off x="518910" y="901992"/>
            <a:ext cx="6604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1.	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家健開發一個音樂串流平台，用家聆聽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播放清單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中的歌曲。</a:t>
            </a:r>
            <a:b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家健把播放清單設計成隊列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queue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，使用了以下全程變量：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A857A660-E211-41AC-8E20-98C54D656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476099"/>
              </p:ext>
            </p:extLst>
          </p:nvPr>
        </p:nvGraphicFramePr>
        <p:xfrm>
          <a:off x="862486" y="1588108"/>
          <a:ext cx="5801892" cy="1641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1925">
                  <a:extLst>
                    <a:ext uri="{9D8B030D-6E8A-4147-A177-3AD203B41FA5}">
                      <a16:colId xmlns:a16="http://schemas.microsoft.com/office/drawing/2014/main" val="3741366142"/>
                    </a:ext>
                  </a:extLst>
                </a:gridCol>
                <a:gridCol w="4809967">
                  <a:extLst>
                    <a:ext uri="{9D8B030D-6E8A-4147-A177-3AD203B41FA5}">
                      <a16:colId xmlns:a16="http://schemas.microsoft.com/office/drawing/2014/main" val="2749184283"/>
                    </a:ext>
                  </a:extLst>
                </a:gridCol>
              </a:tblGrid>
              <a:tr h="410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變量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4690424"/>
                  </a:ext>
                </a:extLst>
              </a:tr>
              <a:tr h="410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陣列，用來實現一個隊列，其索引是由</a:t>
                      </a:r>
                      <a:r>
                        <a:rPr lang="en-US" sz="1800" kern="100">
                          <a:effectLst/>
                          <a:highlight>
                            <a:srgbClr val="00FFFF"/>
                          </a:highlight>
                        </a:rPr>
                        <a:t>0</a:t>
                      </a:r>
                      <a:r>
                        <a:rPr lang="zh-TW" sz="1800" kern="100">
                          <a:effectLst/>
                        </a:rPr>
                        <a:t>至</a:t>
                      </a:r>
                      <a:r>
                        <a:rPr lang="en-US" sz="1800" kern="100">
                          <a:effectLst/>
                          <a:highlight>
                            <a:srgbClr val="00FFFF"/>
                          </a:highlight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908709"/>
                  </a:ext>
                </a:extLst>
              </a:tr>
              <a:tr h="410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first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整數變量，</a:t>
                      </a:r>
                      <a:r>
                        <a:rPr lang="en-US" sz="1800" kern="100">
                          <a:effectLst/>
                        </a:rPr>
                        <a:t>A[first] </a:t>
                      </a:r>
                      <a:r>
                        <a:rPr lang="zh-TW" sz="1800" kern="100">
                          <a:effectLst/>
                        </a:rPr>
                        <a:t>儲存播放清單第一首歌曲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1237959"/>
                  </a:ext>
                </a:extLst>
              </a:tr>
              <a:tr h="410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size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整數變量，用作儲存播放清單內歌曲的数目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5860571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2819491F-2399-4F21-ACDE-14636733282C}"/>
              </a:ext>
            </a:extLst>
          </p:cNvPr>
          <p:cNvSpPr/>
          <p:nvPr/>
        </p:nvSpPr>
        <p:spPr>
          <a:xfrm>
            <a:off x="862486" y="3507851"/>
            <a:ext cx="3598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dirty="0">
                <a:latin typeface="Calibri" panose="020F0502020204030204" pitchFamily="34" charset="0"/>
              </a:rPr>
              <a:t> A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dirty="0">
                <a:latin typeface="Calibri" panose="020F0502020204030204" pitchFamily="34" charset="0"/>
              </a:rPr>
              <a:t> first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dirty="0">
                <a:latin typeface="Calibri" panose="020F0502020204030204" pitchFamily="34" charset="0"/>
              </a:rPr>
              <a:t> size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的初始內容是</a:t>
            </a:r>
            <a:endParaRPr lang="zh-TW" altLang="en-US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05931876-7904-4301-8EC0-3AAB8C625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893462"/>
              </p:ext>
            </p:extLst>
          </p:nvPr>
        </p:nvGraphicFramePr>
        <p:xfrm>
          <a:off x="862486" y="3999111"/>
          <a:ext cx="7351871" cy="76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888">
                  <a:extLst>
                    <a:ext uri="{9D8B030D-6E8A-4147-A177-3AD203B41FA5}">
                      <a16:colId xmlns:a16="http://schemas.microsoft.com/office/drawing/2014/main" val="1084102165"/>
                    </a:ext>
                  </a:extLst>
                </a:gridCol>
                <a:gridCol w="883103">
                  <a:extLst>
                    <a:ext uri="{9D8B030D-6E8A-4147-A177-3AD203B41FA5}">
                      <a16:colId xmlns:a16="http://schemas.microsoft.com/office/drawing/2014/main" val="2081846426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802424111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814513776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144116008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757675449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102168767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4026802682"/>
                    </a:ext>
                  </a:extLst>
                </a:gridCol>
              </a:tblGrid>
              <a:tr h="3324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highlight>
                            <a:srgbClr val="00FFFF"/>
                          </a:highlight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4768567"/>
                  </a:ext>
                </a:extLst>
              </a:tr>
              <a:tr h="429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A[</a:t>
                      </a:r>
                      <a:r>
                        <a:rPr lang="en-US" sz="1800" kern="0" dirty="0" err="1">
                          <a:effectLst/>
                        </a:rPr>
                        <a:t>i</a:t>
                      </a:r>
                      <a:r>
                        <a:rPr lang="en-US" sz="1800" kern="0" dirty="0">
                          <a:effectLst/>
                        </a:rPr>
                        <a:t>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小帽子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飛翔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小蜜蜂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奔跑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小貓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字母歌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小星星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4639667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8554320C-3597-4259-83E6-4553275A0343}"/>
              </a:ext>
            </a:extLst>
          </p:cNvPr>
          <p:cNvSpPr/>
          <p:nvPr/>
        </p:nvSpPr>
        <p:spPr>
          <a:xfrm>
            <a:off x="3127982" y="4883010"/>
            <a:ext cx="3145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		size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投影片編號版面配置區 13">
            <a:extLst>
              <a:ext uri="{FF2B5EF4-FFF2-40B4-BE49-F238E27FC236}">
                <a16:creationId xmlns:a16="http://schemas.microsoft.com/office/drawing/2014/main" id="{8994397D-B88E-49F5-B4FA-A772E03F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D2102C8-2686-48E5-8BEE-9B19ED28F1B9}"/>
              </a:ext>
            </a:extLst>
          </p:cNvPr>
          <p:cNvSpPr/>
          <p:nvPr/>
        </p:nvSpPr>
        <p:spPr>
          <a:xfrm>
            <a:off x="5607843" y="4364560"/>
            <a:ext cx="2606513" cy="3571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407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3022FAC-3C6F-4044-BCCB-F4CB7B185E5C}"/>
              </a:ext>
            </a:extLst>
          </p:cNvPr>
          <p:cNvSpPr/>
          <p:nvPr/>
        </p:nvSpPr>
        <p:spPr>
          <a:xfrm>
            <a:off x="878015" y="1046823"/>
            <a:ext cx="7062537" cy="20728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deq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如果</a:t>
            </a:r>
            <a:r>
              <a:rPr lang="zh-TW" altLang="zh-TW" kern="100" dirty="0"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size = 0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則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輸出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 '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播放清單是</a:t>
            </a:r>
            <a:r>
              <a:rPr lang="zh-TW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空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的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! The playlist is 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empty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!'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否則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	first ← ((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first </a:t>
            </a:r>
            <a:r>
              <a:rPr lang="en-US" altLang="zh-TW" kern="100" dirty="0">
                <a:highlight>
                  <a:srgbClr val="FF00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+1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) 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  <a:sym typeface="Symbol" panose="05050102010706020507" pitchFamily="18" charset="2"/>
              </a:rPr>
              <a:t>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 7)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的餘數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	size = 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size </a:t>
            </a:r>
            <a:r>
              <a:rPr lang="en-US" altLang="zh-TW" kern="100" dirty="0">
                <a:highlight>
                  <a:srgbClr val="FF00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-1</a:t>
            </a:r>
            <a:endParaRPr lang="zh-TW" altLang="zh-TW" kern="100" dirty="0">
              <a:highlight>
                <a:srgbClr val="FF00FF"/>
              </a:highlight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F75AF95-EFA8-4B35-88ED-D301801C29B2}"/>
              </a:ext>
            </a:extLst>
          </p:cNvPr>
          <p:cNvSpPr/>
          <p:nvPr/>
        </p:nvSpPr>
        <p:spPr>
          <a:xfrm>
            <a:off x="321616" y="3258445"/>
            <a:ext cx="4097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(a) 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size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的初始內容是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8937407-D2ED-4AA3-9F5D-051EE3721A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55897"/>
              </p:ext>
            </p:extLst>
          </p:nvPr>
        </p:nvGraphicFramePr>
        <p:xfrm>
          <a:off x="896062" y="3680796"/>
          <a:ext cx="7351871" cy="76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888">
                  <a:extLst>
                    <a:ext uri="{9D8B030D-6E8A-4147-A177-3AD203B41FA5}">
                      <a16:colId xmlns:a16="http://schemas.microsoft.com/office/drawing/2014/main" val="1084102165"/>
                    </a:ext>
                  </a:extLst>
                </a:gridCol>
                <a:gridCol w="883103">
                  <a:extLst>
                    <a:ext uri="{9D8B030D-6E8A-4147-A177-3AD203B41FA5}">
                      <a16:colId xmlns:a16="http://schemas.microsoft.com/office/drawing/2014/main" val="2081846426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802424111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814513776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144116008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757675449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102168767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4026802682"/>
                    </a:ext>
                  </a:extLst>
                </a:gridCol>
              </a:tblGrid>
              <a:tr h="3324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4768567"/>
                  </a:ext>
                </a:extLst>
              </a:tr>
              <a:tr h="429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A[i]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巴士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飛翔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奔跑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小鹿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小星星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字母歌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小貓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4639667"/>
                  </a:ext>
                </a:extLst>
              </a:tr>
            </a:tbl>
          </a:graphicData>
        </a:graphic>
      </p:graphicFrame>
      <p:sp>
        <p:nvSpPr>
          <p:cNvPr id="6" name="箭號: 向下 5">
            <a:extLst>
              <a:ext uri="{FF2B5EF4-FFF2-40B4-BE49-F238E27FC236}">
                <a16:creationId xmlns:a16="http://schemas.microsoft.com/office/drawing/2014/main" id="{70D034A3-9A83-46FC-AC45-36860FF2A3A5}"/>
              </a:ext>
            </a:extLst>
          </p:cNvPr>
          <p:cNvSpPr/>
          <p:nvPr/>
        </p:nvSpPr>
        <p:spPr>
          <a:xfrm>
            <a:off x="6652058" y="3264291"/>
            <a:ext cx="515806" cy="413385"/>
          </a:xfrm>
          <a:prstGeom prst="downArrow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 dirty="0" err="1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CED8343-7058-4EB6-B558-7B1AA5BF4619}"/>
              </a:ext>
            </a:extLst>
          </p:cNvPr>
          <p:cNvSpPr/>
          <p:nvPr/>
        </p:nvSpPr>
        <p:spPr>
          <a:xfrm>
            <a:off x="3445921" y="4468099"/>
            <a:ext cx="2252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		size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F6166AB-F946-4411-B2D5-38AF08EFAC76}"/>
              </a:ext>
            </a:extLst>
          </p:cNvPr>
          <p:cNvSpPr/>
          <p:nvPr/>
        </p:nvSpPr>
        <p:spPr>
          <a:xfrm>
            <a:off x="835152" y="5002971"/>
            <a:ext cx="4339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寫出每次執行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first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size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的數值。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15DA8F7F-A1EA-4D6A-93C3-B2097E838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454208"/>
              </p:ext>
            </p:extLst>
          </p:nvPr>
        </p:nvGraphicFramePr>
        <p:xfrm>
          <a:off x="878015" y="5421541"/>
          <a:ext cx="4085053" cy="9804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3792">
                  <a:extLst>
                    <a:ext uri="{9D8B030D-6E8A-4147-A177-3AD203B41FA5}">
                      <a16:colId xmlns:a16="http://schemas.microsoft.com/office/drawing/2014/main" val="2097075087"/>
                    </a:ext>
                  </a:extLst>
                </a:gridCol>
                <a:gridCol w="948734">
                  <a:extLst>
                    <a:ext uri="{9D8B030D-6E8A-4147-A177-3AD203B41FA5}">
                      <a16:colId xmlns:a16="http://schemas.microsoft.com/office/drawing/2014/main" val="3947202228"/>
                    </a:ext>
                  </a:extLst>
                </a:gridCol>
                <a:gridCol w="962527">
                  <a:extLst>
                    <a:ext uri="{9D8B030D-6E8A-4147-A177-3AD203B41FA5}">
                      <a16:colId xmlns:a16="http://schemas.microsoft.com/office/drawing/2014/main" val="2310238792"/>
                    </a:ext>
                  </a:extLst>
                </a:gridCol>
              </a:tblGrid>
              <a:tr h="326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first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size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7412941"/>
                  </a:ext>
                </a:extLst>
              </a:tr>
              <a:tr h="326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第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一</a:t>
                      </a:r>
                      <a:r>
                        <a:rPr lang="zh-TW" sz="1800" kern="100" dirty="0">
                          <a:effectLst/>
                        </a:rPr>
                        <a:t>次執行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deq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後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5850790"/>
                  </a:ext>
                </a:extLst>
              </a:tr>
              <a:tr h="326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第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二</a:t>
                      </a:r>
                      <a:r>
                        <a:rPr lang="zh-TW" sz="1800" kern="100" dirty="0">
                          <a:effectLst/>
                        </a:rPr>
                        <a:t>次執行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deq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後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7358794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48FCA4CD-9C1C-4E76-9D6B-445DA4D50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708323"/>
              </p:ext>
            </p:extLst>
          </p:nvPr>
        </p:nvGraphicFramePr>
        <p:xfrm>
          <a:off x="3051807" y="5744301"/>
          <a:ext cx="1911261" cy="32681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48734">
                  <a:extLst>
                    <a:ext uri="{9D8B030D-6E8A-4147-A177-3AD203B41FA5}">
                      <a16:colId xmlns:a16="http://schemas.microsoft.com/office/drawing/2014/main" val="907428924"/>
                    </a:ext>
                  </a:extLst>
                </a:gridCol>
                <a:gridCol w="962527">
                  <a:extLst>
                    <a:ext uri="{9D8B030D-6E8A-4147-A177-3AD203B41FA5}">
                      <a16:colId xmlns:a16="http://schemas.microsoft.com/office/drawing/2014/main" val="312955848"/>
                    </a:ext>
                  </a:extLst>
                </a:gridCol>
              </a:tblGrid>
              <a:tr h="3268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0230596"/>
                  </a:ext>
                </a:extLst>
              </a:tr>
            </a:tbl>
          </a:graphicData>
        </a:graphic>
      </p:graphicFrame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A13D5248-9FAD-42E2-B0B8-C4246215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E1CEDCB-9C29-407B-9936-C78361EDEE0E}"/>
              </a:ext>
            </a:extLst>
          </p:cNvPr>
          <p:cNvSpPr/>
          <p:nvPr/>
        </p:nvSpPr>
        <p:spPr>
          <a:xfrm>
            <a:off x="321616" y="296327"/>
            <a:ext cx="8238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播放清單內的歌曲依次序列出是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小貓、字母歌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小星星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，家健編寫子程式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deq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如果播放清單不是空的，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便會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移除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播放清單中的一首歌曲。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71F6BAE-A3BE-4A0C-8675-D9191545EE3E}"/>
              </a:ext>
            </a:extLst>
          </p:cNvPr>
          <p:cNvSpPr/>
          <p:nvPr/>
        </p:nvSpPr>
        <p:spPr>
          <a:xfrm>
            <a:off x="7430059" y="2366001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1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%7</a:t>
            </a:r>
            <a:endParaRPr lang="zh-TW" altLang="en-US" sz="2400" dirty="0">
              <a:solidFill>
                <a:srgbClr val="FF0000"/>
              </a:solidFill>
              <a:highlight>
                <a:srgbClr val="00FF00"/>
              </a:highlight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1E8B3C6-F503-4340-8BCE-EAE5C71B0D0C}"/>
              </a:ext>
            </a:extLst>
          </p:cNvPr>
          <p:cNvSpPr/>
          <p:nvPr/>
        </p:nvSpPr>
        <p:spPr>
          <a:xfrm>
            <a:off x="5769513" y="5450104"/>
            <a:ext cx="11496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first</a:t>
            </a:r>
          </a:p>
          <a:p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5+1=6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%7</a:t>
            </a:r>
          </a:p>
          <a:p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6+1=7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%7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C8FC2D3-4366-488D-A6C4-7DF48A708F55}"/>
              </a:ext>
            </a:extLst>
          </p:cNvPr>
          <p:cNvSpPr/>
          <p:nvPr/>
        </p:nvSpPr>
        <p:spPr>
          <a:xfrm>
            <a:off x="6652058" y="4308646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❌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F509D39-8491-450E-BCDE-0B7CEB5C9370}"/>
              </a:ext>
            </a:extLst>
          </p:cNvPr>
          <p:cNvSpPr/>
          <p:nvPr/>
        </p:nvSpPr>
        <p:spPr>
          <a:xfrm>
            <a:off x="7536410" y="4308646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❌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BB131E4-B549-4B67-9922-8D9F90A21EA6}"/>
              </a:ext>
            </a:extLst>
          </p:cNvPr>
          <p:cNvSpPr/>
          <p:nvPr/>
        </p:nvSpPr>
        <p:spPr>
          <a:xfrm>
            <a:off x="8050935" y="1088257"/>
            <a:ext cx="10294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➖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B9BD18A2-FBC1-437C-A93C-FE23731D6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904701"/>
              </p:ext>
            </p:extLst>
          </p:nvPr>
        </p:nvGraphicFramePr>
        <p:xfrm>
          <a:off x="3051806" y="6045030"/>
          <a:ext cx="1911261" cy="32681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48734">
                  <a:extLst>
                    <a:ext uri="{9D8B030D-6E8A-4147-A177-3AD203B41FA5}">
                      <a16:colId xmlns:a16="http://schemas.microsoft.com/office/drawing/2014/main" val="907428924"/>
                    </a:ext>
                  </a:extLst>
                </a:gridCol>
                <a:gridCol w="962527">
                  <a:extLst>
                    <a:ext uri="{9D8B030D-6E8A-4147-A177-3AD203B41FA5}">
                      <a16:colId xmlns:a16="http://schemas.microsoft.com/office/drawing/2014/main" val="312955848"/>
                    </a:ext>
                  </a:extLst>
                </a:gridCol>
              </a:tblGrid>
              <a:tr h="3268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3917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52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0.02638 -0.00787 C 0.03194 -0.00973 0.04045 -0.01042 0.04895 -0.01042 C 0.05902 -0.01042 0.06684 -0.00973 0.07239 -0.00787 L 0.09913 3.33333E-6 " pathEditMode="relative" rAng="0" ptsTypes="AAAAA">
                                      <p:cBhvr>
                                        <p:cTn id="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5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13 0.0044 L -0.05712 -0.02107 C -0.08993 -0.02685 -0.13889 -0.0301 -0.18993 -0.0301 C -0.24809 -0.0301 -0.29462 -0.02685 -0.32726 -0.02107 L -0.48299 0.0044 " pathEditMode="relative" rAng="0" ptsTypes="AAAAA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15" y="-17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3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D60C122-2661-4D7C-A785-218036FC700D}"/>
              </a:ext>
            </a:extLst>
          </p:cNvPr>
          <p:cNvSpPr/>
          <p:nvPr/>
        </p:nvSpPr>
        <p:spPr>
          <a:xfrm>
            <a:off x="354930" y="289987"/>
            <a:ext cx="5125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家健編寫另一個程式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enq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(K)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把新歌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zh-TW" altLang="zh-TW" kern="100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加入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例如，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size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的初始内容是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918221-A23D-4B2E-A62C-3BDB13709E6A}"/>
              </a:ext>
            </a:extLst>
          </p:cNvPr>
          <p:cNvSpPr/>
          <p:nvPr/>
        </p:nvSpPr>
        <p:spPr>
          <a:xfrm>
            <a:off x="7992646" y="987557"/>
            <a:ext cx="886653" cy="734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size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11168F0-2E3B-448F-95EC-3EBB57FF6281}"/>
              </a:ext>
            </a:extLst>
          </p:cNvPr>
          <p:cNvSpPr/>
          <p:nvPr/>
        </p:nvSpPr>
        <p:spPr>
          <a:xfrm>
            <a:off x="397041" y="1983198"/>
            <a:ext cx="4610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enq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('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小鍋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')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後，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size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的內容是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DE49D728-58C8-4199-9F80-FD180248B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45126"/>
              </p:ext>
            </p:extLst>
          </p:nvPr>
        </p:nvGraphicFramePr>
        <p:xfrm>
          <a:off x="450054" y="2396509"/>
          <a:ext cx="7351872" cy="761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643">
                  <a:extLst>
                    <a:ext uri="{9D8B030D-6E8A-4147-A177-3AD203B41FA5}">
                      <a16:colId xmlns:a16="http://schemas.microsoft.com/office/drawing/2014/main" val="1962341783"/>
                    </a:ext>
                  </a:extLst>
                </a:gridCol>
                <a:gridCol w="883049">
                  <a:extLst>
                    <a:ext uri="{9D8B030D-6E8A-4147-A177-3AD203B41FA5}">
                      <a16:colId xmlns:a16="http://schemas.microsoft.com/office/drawing/2014/main" val="389775337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475146280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4025904684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2092991775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127381982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872543115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802400257"/>
                    </a:ext>
                  </a:extLst>
                </a:gridCol>
              </a:tblGrid>
              <a:tr h="380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highlight>
                            <a:srgbClr val="00FFFF"/>
                          </a:highlight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8169700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A[</a:t>
                      </a:r>
                      <a:r>
                        <a:rPr lang="en-US" sz="1800" kern="0" dirty="0" err="1">
                          <a:effectLst/>
                        </a:rPr>
                        <a:t>i</a:t>
                      </a:r>
                      <a:r>
                        <a:rPr lang="en-US" sz="1800" kern="0" dirty="0">
                          <a:effectLst/>
                        </a:rPr>
                        <a:t>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highlight>
                            <a:srgbClr val="00FFFF"/>
                          </a:highlight>
                        </a:rPr>
                        <a:t>小鍋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微笑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小眼睛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汽車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小蜜蜂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字母歌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小貓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1103386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1328B124-E614-44FF-8A9E-47F917793B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821082"/>
              </p:ext>
            </p:extLst>
          </p:nvPr>
        </p:nvGraphicFramePr>
        <p:xfrm>
          <a:off x="450055" y="959156"/>
          <a:ext cx="7351871" cy="76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888">
                  <a:extLst>
                    <a:ext uri="{9D8B030D-6E8A-4147-A177-3AD203B41FA5}">
                      <a16:colId xmlns:a16="http://schemas.microsoft.com/office/drawing/2014/main" val="1084102165"/>
                    </a:ext>
                  </a:extLst>
                </a:gridCol>
                <a:gridCol w="883103">
                  <a:extLst>
                    <a:ext uri="{9D8B030D-6E8A-4147-A177-3AD203B41FA5}">
                      <a16:colId xmlns:a16="http://schemas.microsoft.com/office/drawing/2014/main" val="2081846426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802424111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814513776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144116008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757675449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3102168767"/>
                    </a:ext>
                  </a:extLst>
                </a:gridCol>
                <a:gridCol w="883980">
                  <a:extLst>
                    <a:ext uri="{9D8B030D-6E8A-4147-A177-3AD203B41FA5}">
                      <a16:colId xmlns:a16="http://schemas.microsoft.com/office/drawing/2014/main" val="4026802682"/>
                    </a:ext>
                  </a:extLst>
                </a:gridCol>
              </a:tblGrid>
              <a:tr h="3324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highlight>
                            <a:srgbClr val="00FFFF"/>
                          </a:highlight>
                        </a:rPr>
                        <a:t>4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4768567"/>
                  </a:ext>
                </a:extLst>
              </a:tr>
              <a:tr h="429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A[i]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巴士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微笑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小眼睛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汽車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小蜜蜂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字母歌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小貓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4639667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712F16A2-A6B2-41A3-AB1A-B041FF71B0A7}"/>
              </a:ext>
            </a:extLst>
          </p:cNvPr>
          <p:cNvSpPr/>
          <p:nvPr/>
        </p:nvSpPr>
        <p:spPr>
          <a:xfrm>
            <a:off x="397037" y="3362349"/>
            <a:ext cx="8482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當播放清單內已經有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首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歌曲，而執行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enq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(K)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時，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仍然能夠加入播放清單的末端，但是播放清單的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第一首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歌曲會被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移除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。假設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first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size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的初始內容是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17EA2BE7-504B-4751-AFA7-79BAE0E58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251174"/>
              </p:ext>
            </p:extLst>
          </p:nvPr>
        </p:nvGraphicFramePr>
        <p:xfrm>
          <a:off x="450054" y="4019607"/>
          <a:ext cx="7351872" cy="714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643">
                  <a:extLst>
                    <a:ext uri="{9D8B030D-6E8A-4147-A177-3AD203B41FA5}">
                      <a16:colId xmlns:a16="http://schemas.microsoft.com/office/drawing/2014/main" val="3722976724"/>
                    </a:ext>
                  </a:extLst>
                </a:gridCol>
                <a:gridCol w="883049">
                  <a:extLst>
                    <a:ext uri="{9D8B030D-6E8A-4147-A177-3AD203B41FA5}">
                      <a16:colId xmlns:a16="http://schemas.microsoft.com/office/drawing/2014/main" val="3748805242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466005766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25706361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1057623909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2337546077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2763836610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4099576161"/>
                    </a:ext>
                  </a:extLst>
                </a:gridCol>
              </a:tblGrid>
              <a:tr h="357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highlight>
                            <a:srgbClr val="00FFFF"/>
                          </a:highlight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319295"/>
                  </a:ext>
                </a:extLst>
              </a:tr>
              <a:tr h="357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A[i]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巴士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微笑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小眼睛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汽車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小蜜蜂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字母歌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小貓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1713720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D09234BC-7665-4FBC-8F06-0E231F567FE4}"/>
              </a:ext>
            </a:extLst>
          </p:cNvPr>
          <p:cNvSpPr/>
          <p:nvPr/>
        </p:nvSpPr>
        <p:spPr>
          <a:xfrm>
            <a:off x="7992646" y="2362286"/>
            <a:ext cx="886653" cy="734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size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58FCAF9-DE6A-447E-9904-180CB21348AF}"/>
              </a:ext>
            </a:extLst>
          </p:cNvPr>
          <p:cNvSpPr/>
          <p:nvPr/>
        </p:nvSpPr>
        <p:spPr>
          <a:xfrm>
            <a:off x="7992646" y="3983611"/>
            <a:ext cx="886653" cy="734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size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B067D34-4DA7-4CCE-B6C5-E0FBF6DFA96B}"/>
              </a:ext>
            </a:extLst>
          </p:cNvPr>
          <p:cNvSpPr/>
          <p:nvPr/>
        </p:nvSpPr>
        <p:spPr>
          <a:xfrm>
            <a:off x="7992646" y="5311618"/>
            <a:ext cx="886653" cy="734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size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2FB3EF8-FDE2-44B5-8CDD-A35D3006075C}"/>
              </a:ext>
            </a:extLst>
          </p:cNvPr>
          <p:cNvSpPr/>
          <p:nvPr/>
        </p:nvSpPr>
        <p:spPr>
          <a:xfrm>
            <a:off x="397036" y="4924213"/>
            <a:ext cx="54984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enq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('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小鍋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')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後，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size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的內容會變成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C8B7CA5C-C5F4-44C0-8378-F07783FA3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154030"/>
              </p:ext>
            </p:extLst>
          </p:nvPr>
        </p:nvGraphicFramePr>
        <p:xfrm>
          <a:off x="450054" y="5337672"/>
          <a:ext cx="7351872" cy="714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643">
                  <a:extLst>
                    <a:ext uri="{9D8B030D-6E8A-4147-A177-3AD203B41FA5}">
                      <a16:colId xmlns:a16="http://schemas.microsoft.com/office/drawing/2014/main" val="1400313788"/>
                    </a:ext>
                  </a:extLst>
                </a:gridCol>
                <a:gridCol w="883049">
                  <a:extLst>
                    <a:ext uri="{9D8B030D-6E8A-4147-A177-3AD203B41FA5}">
                      <a16:colId xmlns:a16="http://schemas.microsoft.com/office/drawing/2014/main" val="1590232064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825167157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769319462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695930740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273493310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4003799401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1034262676"/>
                    </a:ext>
                  </a:extLst>
                </a:gridCol>
              </a:tblGrid>
              <a:tr h="357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highlight>
                            <a:srgbClr val="00FFFF"/>
                          </a:highlight>
                        </a:rPr>
                        <a:t>5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3339202"/>
                  </a:ext>
                </a:extLst>
              </a:tr>
              <a:tr h="357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A[i]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巴士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微笑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小眼睛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汽車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highlight>
                            <a:srgbClr val="00FFFF"/>
                          </a:highlight>
                        </a:rPr>
                        <a:t>小鍋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字母歌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小貓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5824548"/>
                  </a:ext>
                </a:extLst>
              </a:tr>
            </a:tbl>
          </a:graphicData>
        </a:graphic>
      </p:graphicFrame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id="{CB304E7F-0A50-4962-B594-49FE685FA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C52DBE-58EA-469E-86F5-263E049884BF}"/>
              </a:ext>
            </a:extLst>
          </p:cNvPr>
          <p:cNvSpPr/>
          <p:nvPr/>
        </p:nvSpPr>
        <p:spPr>
          <a:xfrm>
            <a:off x="7486650" y="105321"/>
            <a:ext cx="10294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➕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  <p:sp>
        <p:nvSpPr>
          <p:cNvPr id="18" name="箭號: 向下 17">
            <a:extLst>
              <a:ext uri="{FF2B5EF4-FFF2-40B4-BE49-F238E27FC236}">
                <a16:creationId xmlns:a16="http://schemas.microsoft.com/office/drawing/2014/main" id="{B19DCEB3-9C6A-4ECB-BFE5-C9C8F3FE25CA}"/>
              </a:ext>
            </a:extLst>
          </p:cNvPr>
          <p:cNvSpPr/>
          <p:nvPr/>
        </p:nvSpPr>
        <p:spPr>
          <a:xfrm>
            <a:off x="5322515" y="532412"/>
            <a:ext cx="515806" cy="413385"/>
          </a:xfrm>
          <a:prstGeom prst="downArrow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 dirty="0" err="1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60491F7C-2B42-46E6-BD0C-020BC9D0F6B5}"/>
              </a:ext>
            </a:extLst>
          </p:cNvPr>
          <p:cNvSpPr/>
          <p:nvPr/>
        </p:nvSpPr>
        <p:spPr>
          <a:xfrm>
            <a:off x="1685927" y="2626494"/>
            <a:ext cx="728663" cy="6649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箭號: 向下 19">
            <a:extLst>
              <a:ext uri="{FF2B5EF4-FFF2-40B4-BE49-F238E27FC236}">
                <a16:creationId xmlns:a16="http://schemas.microsoft.com/office/drawing/2014/main" id="{BD8A9842-6DA2-48E5-851E-AEA182197673}"/>
              </a:ext>
            </a:extLst>
          </p:cNvPr>
          <p:cNvSpPr/>
          <p:nvPr/>
        </p:nvSpPr>
        <p:spPr>
          <a:xfrm>
            <a:off x="5322515" y="4890686"/>
            <a:ext cx="515806" cy="413385"/>
          </a:xfrm>
          <a:prstGeom prst="downArrow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 dirty="0" err="1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70DC637-45F6-4206-8191-6F47AFB9DC58}"/>
              </a:ext>
            </a:extLst>
          </p:cNvPr>
          <p:cNvSpPr/>
          <p:nvPr/>
        </p:nvSpPr>
        <p:spPr>
          <a:xfrm>
            <a:off x="5580418" y="4532818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❌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9248999B-357E-4B53-9E36-78D71C3E51A4}"/>
              </a:ext>
            </a:extLst>
          </p:cNvPr>
          <p:cNvSpPr/>
          <p:nvPr/>
        </p:nvSpPr>
        <p:spPr>
          <a:xfrm>
            <a:off x="5216086" y="5519415"/>
            <a:ext cx="728663" cy="6649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601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6296E-6 L 0.02639 -0.00787 C 0.03195 -0.00973 0.04045 -0.01042 0.04896 -0.01042 C 0.05903 -0.01042 0.06684 -0.00973 0.0724 -0.00787 L 0.09914 2.96296E-6 " pathEditMode="relative" rAng="0" ptsTypes="AAAAA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53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19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8A7A768-21CD-4870-998F-A11EDE3E594F}"/>
              </a:ext>
            </a:extLst>
          </p:cNvPr>
          <p:cNvSpPr/>
          <p:nvPr/>
        </p:nvSpPr>
        <p:spPr>
          <a:xfrm>
            <a:off x="625641" y="665913"/>
            <a:ext cx="4572000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 err="1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enq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 (</a:t>
            </a:r>
            <a:r>
              <a:rPr lang="en-US" altLang="zh-TW" kern="100" dirty="0"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K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)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A[_________________] ← </a:t>
            </a:r>
            <a:r>
              <a:rPr lang="en-US" altLang="zh-TW" kern="100" dirty="0"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K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如果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 size &lt; 7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則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	size ← 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否則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	first ← 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77B00AD-9FDB-4A86-B1D8-344A2ABD28AC}"/>
              </a:ext>
            </a:extLst>
          </p:cNvPr>
          <p:cNvSpPr/>
          <p:nvPr/>
        </p:nvSpPr>
        <p:spPr>
          <a:xfrm>
            <a:off x="1576988" y="927698"/>
            <a:ext cx="211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(</a:t>
            </a:r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first+size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)</a:t>
            </a:r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%7</a:t>
            </a:r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DF74C90-BCAC-40B5-9A3A-0E0BE728CFDF}"/>
              </a:ext>
            </a:extLst>
          </p:cNvPr>
          <p:cNvSpPr/>
          <p:nvPr/>
        </p:nvSpPr>
        <p:spPr>
          <a:xfrm>
            <a:off x="2564880" y="1489302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size+1</a:t>
            </a:r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856DA40-4E28-4D0B-94F9-AB0BFA587BEC}"/>
              </a:ext>
            </a:extLst>
          </p:cNvPr>
          <p:cNvSpPr/>
          <p:nvPr/>
        </p:nvSpPr>
        <p:spPr>
          <a:xfrm>
            <a:off x="2564880" y="1998473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(first+1)</a:t>
            </a:r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%7</a:t>
            </a:r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D76AC43-481C-4ED1-B50C-B9EFDA8E44EF}"/>
              </a:ext>
            </a:extLst>
          </p:cNvPr>
          <p:cNvSpPr/>
          <p:nvPr/>
        </p:nvSpPr>
        <p:spPr>
          <a:xfrm>
            <a:off x="290003" y="252607"/>
            <a:ext cx="3026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enq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ADE85C-A8F6-4ED4-89AC-A2AD61FAE070}"/>
              </a:ext>
            </a:extLst>
          </p:cNvPr>
          <p:cNvSpPr/>
          <p:nvPr/>
        </p:nvSpPr>
        <p:spPr>
          <a:xfrm>
            <a:off x="290003" y="3747286"/>
            <a:ext cx="7068060" cy="10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家健編寫子程式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playPL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來播放在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播放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清單內的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所有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歌曲。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playSong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(A[</a:t>
            </a:r>
            <a:r>
              <a:rPr lang="en-US" altLang="zh-TW" kern="1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curr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])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是另一個子程式，播放儲存在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A[</a:t>
            </a:r>
            <a:r>
              <a:rPr lang="en-US" altLang="zh-TW" kern="1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curr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的歌曲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zh-TW" altLang="en-US" kern="100" dirty="0">
                <a:latin typeface="Calibri" panose="020F0502020204030204" pitchFamily="34" charset="0"/>
                <a:cs typeface="Calibri" panose="020F0502020204030204" pitchFamily="34" charset="0"/>
              </a:rPr>
              <a:t>首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playPL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F6EAD53-6669-4A78-842E-4326480F45EA}"/>
              </a:ext>
            </a:extLst>
          </p:cNvPr>
          <p:cNvSpPr/>
          <p:nvPr/>
        </p:nvSpPr>
        <p:spPr>
          <a:xfrm>
            <a:off x="625641" y="4843100"/>
            <a:ext cx="4572000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playPL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設</a:t>
            </a:r>
            <a:r>
              <a:rPr lang="zh-TW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kern="100" dirty="0" err="1">
                <a:highlight>
                  <a:srgbClr val="00FF00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由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 1 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至</a:t>
            </a:r>
            <a:r>
              <a:rPr lang="zh-TW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____ 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執行</a:t>
            </a: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 ← first + </a:t>
            </a:r>
            <a:r>
              <a:rPr lang="en-US" altLang="zh-TW" kern="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如果</a:t>
            </a:r>
            <a:r>
              <a:rPr lang="zh-TW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____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則</a:t>
            </a: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 ← ____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zh-TW" kern="100" dirty="0" err="1"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playSong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(A[</a:t>
            </a:r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67C34B0-DF6D-41ED-AF99-C1EEC66BC91F}"/>
              </a:ext>
            </a:extLst>
          </p:cNvPr>
          <p:cNvSpPr/>
          <p:nvPr/>
        </p:nvSpPr>
        <p:spPr>
          <a:xfrm>
            <a:off x="2732308" y="511491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6B1DA7D-5D45-494D-BF41-923BB39231CE}"/>
              </a:ext>
            </a:extLst>
          </p:cNvPr>
          <p:cNvSpPr/>
          <p:nvPr/>
        </p:nvSpPr>
        <p:spPr>
          <a:xfrm>
            <a:off x="2870166" y="5671502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&gt;=7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3506B20-5F5C-4451-AF15-CDB93078E93A}"/>
              </a:ext>
            </a:extLst>
          </p:cNvPr>
          <p:cNvSpPr/>
          <p:nvPr/>
        </p:nvSpPr>
        <p:spPr>
          <a:xfrm>
            <a:off x="2962499" y="5949798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%7</a:t>
            </a:r>
            <a:endParaRPr lang="zh-TW" altLang="en-US" dirty="0">
              <a:highlight>
                <a:srgbClr val="00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投影片編號版面配置區 11">
            <a:extLst>
              <a:ext uri="{FF2B5EF4-FFF2-40B4-BE49-F238E27FC236}">
                <a16:creationId xmlns:a16="http://schemas.microsoft.com/office/drawing/2014/main" id="{73B9AB6F-7E25-406C-BA0B-6EA6FE3F5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4</a:t>
            </a:fld>
            <a:endParaRPr lang="zh-TW" altLang="en-US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5F836F99-EEF0-4C00-A6E3-65ED3CA45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945867"/>
              </p:ext>
            </p:extLst>
          </p:nvPr>
        </p:nvGraphicFramePr>
        <p:xfrm>
          <a:off x="450054" y="2519407"/>
          <a:ext cx="7351872" cy="714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643">
                  <a:extLst>
                    <a:ext uri="{9D8B030D-6E8A-4147-A177-3AD203B41FA5}">
                      <a16:colId xmlns:a16="http://schemas.microsoft.com/office/drawing/2014/main" val="3722976724"/>
                    </a:ext>
                  </a:extLst>
                </a:gridCol>
                <a:gridCol w="883049">
                  <a:extLst>
                    <a:ext uri="{9D8B030D-6E8A-4147-A177-3AD203B41FA5}">
                      <a16:colId xmlns:a16="http://schemas.microsoft.com/office/drawing/2014/main" val="3748805242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466005766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325706361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1057623909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2337546077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2763836610"/>
                    </a:ext>
                  </a:extLst>
                </a:gridCol>
                <a:gridCol w="884030">
                  <a:extLst>
                    <a:ext uri="{9D8B030D-6E8A-4147-A177-3AD203B41FA5}">
                      <a16:colId xmlns:a16="http://schemas.microsoft.com/office/drawing/2014/main" val="4099576161"/>
                    </a:ext>
                  </a:extLst>
                </a:gridCol>
              </a:tblGrid>
              <a:tr h="357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highlight>
                            <a:srgbClr val="00FFFF"/>
                          </a:highlight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319295"/>
                  </a:ext>
                </a:extLst>
              </a:tr>
              <a:tr h="357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A[i]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巴士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微笑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小眼睛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汽車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小蜜蜂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字母歌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小貓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1713720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7BD51632-E761-479C-965D-175DA2BB8048}"/>
              </a:ext>
            </a:extLst>
          </p:cNvPr>
          <p:cNvSpPr/>
          <p:nvPr/>
        </p:nvSpPr>
        <p:spPr>
          <a:xfrm>
            <a:off x="7992646" y="2483411"/>
            <a:ext cx="886653" cy="734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first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size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箭號: 向下 15">
            <a:extLst>
              <a:ext uri="{FF2B5EF4-FFF2-40B4-BE49-F238E27FC236}">
                <a16:creationId xmlns:a16="http://schemas.microsoft.com/office/drawing/2014/main" id="{0E4A6D0C-017C-4B97-A01F-8108E78D2DA2}"/>
              </a:ext>
            </a:extLst>
          </p:cNvPr>
          <p:cNvSpPr/>
          <p:nvPr/>
        </p:nvSpPr>
        <p:spPr>
          <a:xfrm>
            <a:off x="5334125" y="2099302"/>
            <a:ext cx="515806" cy="413385"/>
          </a:xfrm>
          <a:prstGeom prst="downArrow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 dirty="0" err="1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7709AA6-0EA5-42DB-8BAF-53756C4E0E49}"/>
              </a:ext>
            </a:extLst>
          </p:cNvPr>
          <p:cNvSpPr/>
          <p:nvPr/>
        </p:nvSpPr>
        <p:spPr>
          <a:xfrm rot="20755216">
            <a:off x="5163621" y="3040601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K=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小鍋</a:t>
            </a:r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F223934-9094-41DF-BC9D-AC8032DA47A2}"/>
              </a:ext>
            </a:extLst>
          </p:cNvPr>
          <p:cNvSpPr/>
          <p:nvPr/>
        </p:nvSpPr>
        <p:spPr>
          <a:xfrm>
            <a:off x="4825041" y="5062251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=1,2,3,…,7</a:t>
            </a:r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DF01C5-158A-4EC9-BDBA-42D5351E8273}"/>
              </a:ext>
            </a:extLst>
          </p:cNvPr>
          <p:cNvSpPr/>
          <p:nvPr/>
        </p:nvSpPr>
        <p:spPr>
          <a:xfrm>
            <a:off x="4825041" y="5358393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lang="en-US" altLang="zh-TW" kern="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+0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, first</a:t>
            </a:r>
            <a:r>
              <a:rPr lang="en-US" altLang="zh-TW" kern="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, first</a:t>
            </a:r>
            <a:r>
              <a:rPr lang="en-US" altLang="zh-TW" kern="100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, …</a:t>
            </a:r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3B81618-B942-44CA-9C58-73BF55E3857A}"/>
              </a:ext>
            </a:extLst>
          </p:cNvPr>
          <p:cNvSpPr/>
          <p:nvPr/>
        </p:nvSpPr>
        <p:spPr>
          <a:xfrm>
            <a:off x="1609856" y="5671502"/>
            <a:ext cx="2364457" cy="583588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182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0.02639 -0.00787 C 0.03194 -0.00972 0.04045 -0.01042 0.04896 -0.01042 C 0.05903 -0.01042 0.06684 -0.00972 0.07239 -0.00787 L 0.09913 -1.11111E-6 " pathEditMode="relative" rAng="0" ptsTypes="AAAAA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0" grpId="0"/>
      <p:bldP spid="11" grpId="0"/>
      <p:bldP spid="16" grpId="0" animBg="1"/>
      <p:bldP spid="17" grpId="0"/>
      <p:bldP spid="18" grpId="0"/>
      <p:bldP spid="19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C9CE279-8448-422A-825F-C03E3741E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5</a:t>
            </a:fld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BEEB18-717F-42C6-97CE-CD5EBEEAA2AC}"/>
              </a:ext>
            </a:extLst>
          </p:cNvPr>
          <p:cNvSpPr/>
          <p:nvPr/>
        </p:nvSpPr>
        <p:spPr>
          <a:xfrm>
            <a:off x="360947" y="326540"/>
            <a:ext cx="6882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(b)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家健以另一個方法實現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隊列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queue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，使用了以下全程變量：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D9AA730-DA2B-423D-AEA2-1BA63F994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795792"/>
              </p:ext>
            </p:extLst>
          </p:nvPr>
        </p:nvGraphicFramePr>
        <p:xfrm>
          <a:off x="472957" y="909177"/>
          <a:ext cx="7624296" cy="1725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2380">
                  <a:extLst>
                    <a:ext uri="{9D8B030D-6E8A-4147-A177-3AD203B41FA5}">
                      <a16:colId xmlns:a16="http://schemas.microsoft.com/office/drawing/2014/main" val="2736265464"/>
                    </a:ext>
                  </a:extLst>
                </a:gridCol>
                <a:gridCol w="6461916">
                  <a:extLst>
                    <a:ext uri="{9D8B030D-6E8A-4147-A177-3AD203B41FA5}">
                      <a16:colId xmlns:a16="http://schemas.microsoft.com/office/drawing/2014/main" val="590950060"/>
                    </a:ext>
                  </a:extLst>
                </a:gridCol>
              </a:tblGrid>
              <a:tr h="356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變量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7156594"/>
                  </a:ext>
                </a:extLst>
              </a:tr>
              <a:tr h="356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Song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陣列，用來實現隊列，其索引是由</a:t>
                      </a:r>
                      <a:r>
                        <a:rPr lang="en-US" sz="1800" kern="100">
                          <a:effectLst/>
                        </a:rPr>
                        <a:t>0</a:t>
                      </a:r>
                      <a:r>
                        <a:rPr lang="zh-TW" sz="1800" kern="100">
                          <a:effectLst/>
                        </a:rPr>
                        <a:t>至</a:t>
                      </a:r>
                      <a:r>
                        <a:rPr lang="en-US" sz="1800" kern="100">
                          <a:effectLst/>
                        </a:rPr>
                        <a:t> 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3654123"/>
                  </a:ext>
                </a:extLst>
              </a:tr>
              <a:tr h="656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Next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陣列，用作儲存</a:t>
                      </a:r>
                      <a:r>
                        <a:rPr lang="en-US" sz="1800" kern="100" dirty="0">
                          <a:effectLst/>
                        </a:rPr>
                        <a:t> Song </a:t>
                      </a:r>
                      <a:r>
                        <a:rPr lang="zh-TW" sz="1800" kern="100" dirty="0">
                          <a:effectLst/>
                        </a:rPr>
                        <a:t>內下一首歌曲的索引；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Song[</a:t>
                      </a: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]</a:t>
                      </a:r>
                      <a:r>
                        <a:rPr lang="zh-TW" sz="1800" kern="100" dirty="0">
                          <a:effectLst/>
                        </a:rPr>
                        <a:t>是播放清單內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最後</a:t>
                      </a:r>
                      <a:r>
                        <a:rPr lang="zh-TW" sz="1800" kern="100" dirty="0">
                          <a:effectLst/>
                        </a:rPr>
                        <a:t>一首歌曲，則</a:t>
                      </a:r>
                      <a:r>
                        <a:rPr lang="en-US" sz="1800" kern="100" dirty="0">
                          <a:effectLst/>
                        </a:rPr>
                        <a:t> Next[</a:t>
                      </a: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] </a:t>
                      </a:r>
                      <a:r>
                        <a:rPr lang="zh-TW" sz="1800" kern="100" dirty="0">
                          <a:effectLst/>
                        </a:rPr>
                        <a:t>儲存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-1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57415199"/>
                  </a:ext>
                </a:extLst>
              </a:tr>
              <a:tr h="356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ft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整數變量，用作儲存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第一</a:t>
                      </a:r>
                      <a:r>
                        <a:rPr lang="zh-TW" sz="1800" kern="100" dirty="0">
                          <a:effectLst/>
                        </a:rPr>
                        <a:t>首歌的索引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0375068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7C1853CD-33A2-4CF5-8ADF-9A31D5ED0DB2}"/>
              </a:ext>
            </a:extLst>
          </p:cNvPr>
          <p:cNvSpPr/>
          <p:nvPr/>
        </p:nvSpPr>
        <p:spPr>
          <a:xfrm>
            <a:off x="418097" y="2782669"/>
            <a:ext cx="7161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在以下例子中，歌曲依次序列出是奔跑、巴士、小星星和字母歌。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5A2399E-C01E-4ED6-AA9B-BFF27A254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48645"/>
              </p:ext>
            </p:extLst>
          </p:nvPr>
        </p:nvGraphicFramePr>
        <p:xfrm>
          <a:off x="472958" y="3299754"/>
          <a:ext cx="7624298" cy="1117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799">
                  <a:extLst>
                    <a:ext uri="{9D8B030D-6E8A-4147-A177-3AD203B41FA5}">
                      <a16:colId xmlns:a16="http://schemas.microsoft.com/office/drawing/2014/main" val="2739603603"/>
                    </a:ext>
                  </a:extLst>
                </a:gridCol>
                <a:gridCol w="915771">
                  <a:extLst>
                    <a:ext uri="{9D8B030D-6E8A-4147-A177-3AD203B41FA5}">
                      <a16:colId xmlns:a16="http://schemas.microsoft.com/office/drawing/2014/main" val="2725496875"/>
                    </a:ext>
                  </a:extLst>
                </a:gridCol>
                <a:gridCol w="916788">
                  <a:extLst>
                    <a:ext uri="{9D8B030D-6E8A-4147-A177-3AD203B41FA5}">
                      <a16:colId xmlns:a16="http://schemas.microsoft.com/office/drawing/2014/main" val="1912083472"/>
                    </a:ext>
                  </a:extLst>
                </a:gridCol>
                <a:gridCol w="916788">
                  <a:extLst>
                    <a:ext uri="{9D8B030D-6E8A-4147-A177-3AD203B41FA5}">
                      <a16:colId xmlns:a16="http://schemas.microsoft.com/office/drawing/2014/main" val="2573171152"/>
                    </a:ext>
                  </a:extLst>
                </a:gridCol>
                <a:gridCol w="916788">
                  <a:extLst>
                    <a:ext uri="{9D8B030D-6E8A-4147-A177-3AD203B41FA5}">
                      <a16:colId xmlns:a16="http://schemas.microsoft.com/office/drawing/2014/main" val="713890411"/>
                    </a:ext>
                  </a:extLst>
                </a:gridCol>
                <a:gridCol w="916788">
                  <a:extLst>
                    <a:ext uri="{9D8B030D-6E8A-4147-A177-3AD203B41FA5}">
                      <a16:colId xmlns:a16="http://schemas.microsoft.com/office/drawing/2014/main" val="482216594"/>
                    </a:ext>
                  </a:extLst>
                </a:gridCol>
                <a:gridCol w="916788">
                  <a:extLst>
                    <a:ext uri="{9D8B030D-6E8A-4147-A177-3AD203B41FA5}">
                      <a16:colId xmlns:a16="http://schemas.microsoft.com/office/drawing/2014/main" val="1471728020"/>
                    </a:ext>
                  </a:extLst>
                </a:gridCol>
                <a:gridCol w="916788">
                  <a:extLst>
                    <a:ext uri="{9D8B030D-6E8A-4147-A177-3AD203B41FA5}">
                      <a16:colId xmlns:a16="http://schemas.microsoft.com/office/drawing/2014/main" val="2003638942"/>
                    </a:ext>
                  </a:extLst>
                </a:gridCol>
              </a:tblGrid>
              <a:tr h="372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highlight>
                            <a:srgbClr val="00FFFF"/>
                          </a:highlight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5894713"/>
                  </a:ext>
                </a:extLst>
              </a:tr>
              <a:tr h="372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Song[i]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字母歌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巴士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奔跑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小星星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2925911"/>
                  </a:ext>
                </a:extLst>
              </a:tr>
              <a:tr h="372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Next 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highlight>
                            <a:srgbClr val="00FFFF"/>
                          </a:highlight>
                        </a:rPr>
                        <a:t>-1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4103930"/>
                  </a:ext>
                </a:extLst>
              </a:tr>
            </a:tbl>
          </a:graphicData>
        </a:graphic>
      </p:graphicFrame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32369085-E03F-447C-A8F9-C9DD739626A9}"/>
              </a:ext>
            </a:extLst>
          </p:cNvPr>
          <p:cNvCxnSpPr>
            <a:cxnSpLocks/>
          </p:cNvCxnSpPr>
          <p:nvPr/>
        </p:nvCxnSpPr>
        <p:spPr>
          <a:xfrm flipH="1" flipV="1">
            <a:off x="3188369" y="3525254"/>
            <a:ext cx="770021" cy="65820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637618A7-8668-460F-A92A-AC3D67176F41}"/>
              </a:ext>
            </a:extLst>
          </p:cNvPr>
          <p:cNvSpPr/>
          <p:nvPr/>
        </p:nvSpPr>
        <p:spPr>
          <a:xfrm>
            <a:off x="8180162" y="3745468"/>
            <a:ext cx="67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3F027F8-6526-4939-9A8D-421683252927}"/>
              </a:ext>
            </a:extLst>
          </p:cNvPr>
          <p:cNvSpPr/>
          <p:nvPr/>
        </p:nvSpPr>
        <p:spPr>
          <a:xfrm>
            <a:off x="806116" y="4934393"/>
            <a:ext cx="4980991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 err="1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playPL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 ← ____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當</a:t>
            </a:r>
            <a:r>
              <a:rPr lang="zh-TW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kern="1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____________ 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執行</a:t>
            </a: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zh-TW" kern="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playSong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 (Song[</a:t>
            </a:r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 ← ____</a:t>
            </a:r>
            <a:endParaRPr lang="zh-TW" altLang="zh-TW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BB39892-241E-4FF5-860E-54FDAFFFE2B1}"/>
              </a:ext>
            </a:extLst>
          </p:cNvPr>
          <p:cNvSpPr/>
          <p:nvPr/>
        </p:nvSpPr>
        <p:spPr>
          <a:xfrm>
            <a:off x="390558" y="4565061"/>
            <a:ext cx="6359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家健重新編寫子程式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playPL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playPL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F55F5FF-91AD-46DF-8D8E-1176A0577818}"/>
              </a:ext>
            </a:extLst>
          </p:cNvPr>
          <p:cNvSpPr/>
          <p:nvPr/>
        </p:nvSpPr>
        <p:spPr>
          <a:xfrm>
            <a:off x="2332536" y="5204629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ft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FB127BB-3001-49DE-9E79-FDFFB2BBEC91}"/>
              </a:ext>
            </a:extLst>
          </p:cNvPr>
          <p:cNvSpPr/>
          <p:nvPr/>
        </p:nvSpPr>
        <p:spPr>
          <a:xfrm>
            <a:off x="1918961" y="5477390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b="1" kern="100" dirty="0">
                <a:solidFill>
                  <a:srgbClr val="00B050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zh-TW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8ADC70E-606C-4C66-B8B2-7E76A2437F4D}"/>
              </a:ext>
            </a:extLst>
          </p:cNvPr>
          <p:cNvSpPr/>
          <p:nvPr/>
        </p:nvSpPr>
        <p:spPr>
          <a:xfrm>
            <a:off x="2719583" y="6020387"/>
            <a:ext cx="1563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Next[</a:t>
            </a:r>
            <a:r>
              <a:rPr lang="en-US" altLang="zh-TW" b="1" kern="100" dirty="0" err="1">
                <a:solidFill>
                  <a:srgbClr val="00B05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86BA0AA-D743-4D84-9AE9-FB90F4107274}"/>
              </a:ext>
            </a:extLst>
          </p:cNvPr>
          <p:cNvSpPr/>
          <p:nvPr/>
        </p:nvSpPr>
        <p:spPr>
          <a:xfrm>
            <a:off x="8016876" y="1791670"/>
            <a:ext cx="1069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linked list</a:t>
            </a:r>
            <a:endParaRPr lang="zh-TW" altLang="en-US" dirty="0"/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42041C11-CB5E-4626-94F2-6AC896C1B816}"/>
              </a:ext>
            </a:extLst>
          </p:cNvPr>
          <p:cNvCxnSpPr>
            <a:cxnSpLocks/>
          </p:cNvCxnSpPr>
          <p:nvPr/>
        </p:nvCxnSpPr>
        <p:spPr>
          <a:xfrm flipV="1">
            <a:off x="3188368" y="3519855"/>
            <a:ext cx="1540045" cy="676557"/>
          </a:xfrm>
          <a:prstGeom prst="straightConnector1">
            <a:avLst/>
          </a:prstGeom>
          <a:ln w="19050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2DE71B6A-9D9D-4F69-BF04-319116BC9C30}"/>
              </a:ext>
            </a:extLst>
          </p:cNvPr>
          <p:cNvSpPr/>
          <p:nvPr/>
        </p:nvSpPr>
        <p:spPr>
          <a:xfrm>
            <a:off x="5952042" y="5204629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zh-TW" altLang="en-US" dirty="0">
              <a:highlight>
                <a:srgbClr val="00FFFF"/>
              </a:highlight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F1A0084-F49A-4DDD-B62E-CD909324A09B}"/>
              </a:ext>
            </a:extLst>
          </p:cNvPr>
          <p:cNvSpPr/>
          <p:nvPr/>
        </p:nvSpPr>
        <p:spPr>
          <a:xfrm>
            <a:off x="5952041" y="5658269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Song[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B6722E5-5600-4D2F-82E7-285B87EFBBD6}"/>
              </a:ext>
            </a:extLst>
          </p:cNvPr>
          <p:cNvSpPr/>
          <p:nvPr/>
        </p:nvSpPr>
        <p:spPr>
          <a:xfrm>
            <a:off x="5952041" y="6042389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curr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=Next[</a:t>
            </a: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1174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5D6D34E6-4932-43DD-87B3-61559FBA597F}"/>
              </a:ext>
            </a:extLst>
          </p:cNvPr>
          <p:cNvSpPr/>
          <p:nvPr/>
        </p:nvSpPr>
        <p:spPr>
          <a:xfrm>
            <a:off x="5507121" y="4865299"/>
            <a:ext cx="1403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ft =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new_pos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78A87A-5730-411A-9108-206EEC4A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2C283E-7923-4912-8B19-E724AE6A4587}"/>
              </a:ext>
            </a:extLst>
          </p:cNvPr>
          <p:cNvSpPr/>
          <p:nvPr/>
        </p:nvSpPr>
        <p:spPr>
          <a:xfrm>
            <a:off x="312821" y="338572"/>
            <a:ext cx="73633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參考以上例子，將歌曲</a:t>
            </a:r>
            <a:r>
              <a:rPr lang="en-US" altLang="zh-TW" kern="1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sg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微笑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加入到播放清單的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末端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Next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6AEEDF6-9101-456B-9E21-ECE9A4CF5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833680"/>
              </p:ext>
            </p:extLst>
          </p:nvPr>
        </p:nvGraphicFramePr>
        <p:xfrm>
          <a:off x="689024" y="1230186"/>
          <a:ext cx="7363325" cy="977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6458">
                  <a:extLst>
                    <a:ext uri="{9D8B030D-6E8A-4147-A177-3AD203B41FA5}">
                      <a16:colId xmlns:a16="http://schemas.microsoft.com/office/drawing/2014/main" val="6045751"/>
                    </a:ext>
                  </a:extLst>
                </a:gridCol>
                <a:gridCol w="884425">
                  <a:extLst>
                    <a:ext uri="{9D8B030D-6E8A-4147-A177-3AD203B41FA5}">
                      <a16:colId xmlns:a16="http://schemas.microsoft.com/office/drawing/2014/main" val="2907341388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2872743108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2497186647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3869376919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1583255997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145747577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504834688"/>
                    </a:ext>
                  </a:extLst>
                </a:gridCol>
              </a:tblGrid>
              <a:tr h="325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58948"/>
                  </a:ext>
                </a:extLst>
              </a:tr>
              <a:tr h="325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Song[i]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字母歌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巴士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奔跑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小星星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微笑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4439498"/>
                  </a:ext>
                </a:extLst>
              </a:tr>
              <a:tr h="325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Next 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7428136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D0659175-663C-438B-925F-D717BA74A95D}"/>
              </a:ext>
            </a:extLst>
          </p:cNvPr>
          <p:cNvSpPr/>
          <p:nvPr/>
        </p:nvSpPr>
        <p:spPr>
          <a:xfrm>
            <a:off x="3759867" y="819368"/>
            <a:ext cx="67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56D056-476F-4AF7-B9B3-5A5865DDEADE}"/>
              </a:ext>
            </a:extLst>
          </p:cNvPr>
          <p:cNvSpPr/>
          <p:nvPr/>
        </p:nvSpPr>
        <p:spPr>
          <a:xfrm>
            <a:off x="2146599" y="184948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A542C79-DFF7-4A57-91EC-AB4CDA81D38E}"/>
              </a:ext>
            </a:extLst>
          </p:cNvPr>
          <p:cNvSpPr/>
          <p:nvPr/>
        </p:nvSpPr>
        <p:spPr>
          <a:xfrm>
            <a:off x="5634167" y="1849482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-1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182C0C-1CFA-4044-AB01-A11FA9087CA3}"/>
              </a:ext>
            </a:extLst>
          </p:cNvPr>
          <p:cNvSpPr/>
          <p:nvPr/>
        </p:nvSpPr>
        <p:spPr>
          <a:xfrm>
            <a:off x="312820" y="2376445"/>
            <a:ext cx="6894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家健編寫子程式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(sg)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把新歌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sg 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加入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至播放清單的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開端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insert(sg)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 </a:t>
            </a:r>
            <a:r>
              <a:rPr lang="en-US" altLang="zh-TW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newpos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sg=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微笑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EEA272D-097E-4237-B43F-C8706CE817D7}"/>
              </a:ext>
            </a:extLst>
          </p:cNvPr>
          <p:cNvSpPr/>
          <p:nvPr/>
        </p:nvSpPr>
        <p:spPr>
          <a:xfrm>
            <a:off x="2276811" y="3180407"/>
            <a:ext cx="4181139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highlight>
                  <a:srgbClr val="00FFFF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insert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 (</a:t>
            </a:r>
            <a:r>
              <a:rPr lang="en-US" altLang="zh-TW" kern="100" dirty="0"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sg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)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Song [</a:t>
            </a:r>
            <a:r>
              <a:rPr lang="en-US" altLang="zh-TW" kern="100" dirty="0" err="1">
                <a:latin typeface="Courier New" panose="02070309020205020404" pitchFamily="49" charset="0"/>
                <a:cs typeface="Arial" panose="020B0604020202020204" pitchFamily="34" charset="0"/>
              </a:rPr>
              <a:t>new_pos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] ← </a:t>
            </a:r>
            <a:r>
              <a:rPr lang="en-US" altLang="zh-TW" kern="100" dirty="0"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sg</a:t>
            </a:r>
            <a:endParaRPr lang="zh-TW" altLang="zh-TW" kern="100" dirty="0">
              <a:highlight>
                <a:srgbClr val="FFFF00"/>
              </a:highligh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Next [</a:t>
            </a:r>
            <a:r>
              <a:rPr lang="en-US" altLang="zh-TW" kern="100" dirty="0" err="1">
                <a:latin typeface="Courier New" panose="02070309020205020404" pitchFamily="49" charset="0"/>
                <a:cs typeface="Arial" panose="020B0604020202020204" pitchFamily="34" charset="0"/>
              </a:rPr>
              <a:t>new_pos</a:t>
            </a: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] ← 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ft ← 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DA606E9-6545-4224-B2DB-3E734A14912A}"/>
              </a:ext>
            </a:extLst>
          </p:cNvPr>
          <p:cNvSpPr/>
          <p:nvPr/>
        </p:nvSpPr>
        <p:spPr>
          <a:xfrm>
            <a:off x="5276930" y="374743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ft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3EC973-EA6E-45DC-B805-97A58FB0D39E}"/>
              </a:ext>
            </a:extLst>
          </p:cNvPr>
          <p:cNvSpPr/>
          <p:nvPr/>
        </p:nvSpPr>
        <p:spPr>
          <a:xfrm>
            <a:off x="3548656" y="3970921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new_pos</a:t>
            </a:r>
            <a:endParaRPr lang="zh-TW" altLang="en-US" dirty="0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CC756604-5277-42C2-B4F1-AE47D121445A}"/>
              </a:ext>
            </a:extLst>
          </p:cNvPr>
          <p:cNvCxnSpPr>
            <a:cxnSpLocks/>
          </p:cNvCxnSpPr>
          <p:nvPr/>
        </p:nvCxnSpPr>
        <p:spPr>
          <a:xfrm flipH="1" flipV="1">
            <a:off x="3260194" y="1396543"/>
            <a:ext cx="770021" cy="65820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F5D15748-01AA-4338-A14D-E3BDC6047D80}"/>
              </a:ext>
            </a:extLst>
          </p:cNvPr>
          <p:cNvCxnSpPr>
            <a:cxnSpLocks/>
          </p:cNvCxnSpPr>
          <p:nvPr/>
        </p:nvCxnSpPr>
        <p:spPr>
          <a:xfrm flipV="1">
            <a:off x="3260193" y="1391144"/>
            <a:ext cx="1540045" cy="676557"/>
          </a:xfrm>
          <a:prstGeom prst="straightConnector1">
            <a:avLst/>
          </a:prstGeom>
          <a:ln w="19050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9A3B7108-3A10-499D-AC29-A6ADF2AFF6B6}"/>
              </a:ext>
            </a:extLst>
          </p:cNvPr>
          <p:cNvCxnSpPr>
            <a:cxnSpLocks/>
          </p:cNvCxnSpPr>
          <p:nvPr/>
        </p:nvCxnSpPr>
        <p:spPr>
          <a:xfrm flipH="1" flipV="1">
            <a:off x="2448285" y="1409499"/>
            <a:ext cx="2388410" cy="624649"/>
          </a:xfrm>
          <a:prstGeom prst="straightConnector1">
            <a:avLst/>
          </a:prstGeom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6AB6874F-FEFD-4FAB-B018-4AEDB91E397B}"/>
              </a:ext>
            </a:extLst>
          </p:cNvPr>
          <p:cNvCxnSpPr>
            <a:cxnSpLocks/>
          </p:cNvCxnSpPr>
          <p:nvPr/>
        </p:nvCxnSpPr>
        <p:spPr>
          <a:xfrm flipH="1">
            <a:off x="4367381" y="2998073"/>
            <a:ext cx="204619" cy="49205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451B4CE3-C57E-4B76-89DC-83305919D1AB}"/>
              </a:ext>
            </a:extLst>
          </p:cNvPr>
          <p:cNvCxnSpPr>
            <a:cxnSpLocks/>
          </p:cNvCxnSpPr>
          <p:nvPr/>
        </p:nvCxnSpPr>
        <p:spPr>
          <a:xfrm flipH="1">
            <a:off x="5250910" y="2998073"/>
            <a:ext cx="204619" cy="49205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箭號: 向下 21">
            <a:extLst>
              <a:ext uri="{FF2B5EF4-FFF2-40B4-BE49-F238E27FC236}">
                <a16:creationId xmlns:a16="http://schemas.microsoft.com/office/drawing/2014/main" id="{DE85CA92-31D3-40A1-8E56-B708E54A0871}"/>
              </a:ext>
            </a:extLst>
          </p:cNvPr>
          <p:cNvSpPr/>
          <p:nvPr/>
        </p:nvSpPr>
        <p:spPr>
          <a:xfrm>
            <a:off x="3786600" y="4555399"/>
            <a:ext cx="515806" cy="413385"/>
          </a:xfrm>
          <a:prstGeom prst="downArrow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AFF4B59-F4B3-4194-9034-6074CC4550BD}"/>
              </a:ext>
            </a:extLst>
          </p:cNvPr>
          <p:cNvSpPr/>
          <p:nvPr/>
        </p:nvSpPr>
        <p:spPr>
          <a:xfrm>
            <a:off x="6910519" y="2338546"/>
            <a:ext cx="705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head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D9E0EC86-3F10-449A-AED0-FF92C3EAD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656489"/>
              </p:ext>
            </p:extLst>
          </p:nvPr>
        </p:nvGraphicFramePr>
        <p:xfrm>
          <a:off x="689024" y="5171250"/>
          <a:ext cx="7363325" cy="977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6458">
                  <a:extLst>
                    <a:ext uri="{9D8B030D-6E8A-4147-A177-3AD203B41FA5}">
                      <a16:colId xmlns:a16="http://schemas.microsoft.com/office/drawing/2014/main" val="6045751"/>
                    </a:ext>
                  </a:extLst>
                </a:gridCol>
                <a:gridCol w="884425">
                  <a:extLst>
                    <a:ext uri="{9D8B030D-6E8A-4147-A177-3AD203B41FA5}">
                      <a16:colId xmlns:a16="http://schemas.microsoft.com/office/drawing/2014/main" val="2907341388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2872743108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2497186647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3869376919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1583255997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145747577"/>
                    </a:ext>
                  </a:extLst>
                </a:gridCol>
                <a:gridCol w="885407">
                  <a:extLst>
                    <a:ext uri="{9D8B030D-6E8A-4147-A177-3AD203B41FA5}">
                      <a16:colId xmlns:a16="http://schemas.microsoft.com/office/drawing/2014/main" val="504834688"/>
                    </a:ext>
                  </a:extLst>
                </a:gridCol>
              </a:tblGrid>
              <a:tr h="325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58948"/>
                  </a:ext>
                </a:extLst>
              </a:tr>
              <a:tr h="325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Song[i]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字母歌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巴士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奔跑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小星星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微笑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4439498"/>
                  </a:ext>
                </a:extLst>
              </a:tr>
              <a:tr h="325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Next [i]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7428136"/>
                  </a:ext>
                </a:extLst>
              </a:tr>
            </a:tbl>
          </a:graphicData>
        </a:graphic>
      </p:graphicFrame>
      <p:sp>
        <p:nvSpPr>
          <p:cNvPr id="25" name="矩形 24">
            <a:extLst>
              <a:ext uri="{FF2B5EF4-FFF2-40B4-BE49-F238E27FC236}">
                <a16:creationId xmlns:a16="http://schemas.microsoft.com/office/drawing/2014/main" id="{5242DEB5-D571-47EC-8297-581678D9D6F1}"/>
              </a:ext>
            </a:extLst>
          </p:cNvPr>
          <p:cNvSpPr/>
          <p:nvPr/>
        </p:nvSpPr>
        <p:spPr>
          <a:xfrm>
            <a:off x="3759867" y="4865299"/>
            <a:ext cx="67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ft =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2102543C-9EAB-4639-B8E6-9E8CEE24B030}"/>
              </a:ext>
            </a:extLst>
          </p:cNvPr>
          <p:cNvSpPr/>
          <p:nvPr/>
        </p:nvSpPr>
        <p:spPr>
          <a:xfrm>
            <a:off x="5507121" y="5295361"/>
            <a:ext cx="728663" cy="6649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0D1A694-5541-49C3-BDE4-94748E414C3F}"/>
              </a:ext>
            </a:extLst>
          </p:cNvPr>
          <p:cNvSpPr/>
          <p:nvPr/>
        </p:nvSpPr>
        <p:spPr>
          <a:xfrm>
            <a:off x="5471342" y="5786412"/>
            <a:ext cx="80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kern="100" dirty="0">
                <a:latin typeface="Courier New" panose="02070309020205020404" pitchFamily="49" charset="0"/>
                <a:cs typeface="Arial" panose="020B0604020202020204" pitchFamily="34" charset="0"/>
              </a:rPr>
              <a:t>ft=</a:t>
            </a:r>
            <a:r>
              <a:rPr lang="en-US" altLang="zh-TW" sz="2000" b="1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2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3550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2 -4.44444E-6 " pathEditMode="relative" rAng="0" ptsTypes="AA">
                                      <p:cBhvr>
                                        <p:cTn id="6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0" grpId="0"/>
      <p:bldP spid="11" grpId="0"/>
      <p:bldP spid="22" grpId="0" animBg="1"/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78A87A-5730-411A-9108-206EEC4A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16918FF-A2C4-4D7E-928D-A2462A7349A7}"/>
              </a:ext>
            </a:extLst>
          </p:cNvPr>
          <p:cNvSpPr/>
          <p:nvPr/>
        </p:nvSpPr>
        <p:spPr>
          <a:xfrm>
            <a:off x="385009" y="397912"/>
            <a:ext cx="8217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2.	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志明記錄了他使用手提電話的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每日用量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，並以分鐘為單位。他使用陣列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儲存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天的每日用量，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內的數值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已排序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，使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T[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] &lt; T[2] ≤ ... ≤ T[N-1] ≤ T[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1F25C5B-8869-49BA-AAEA-9D3B80A56EB6}"/>
              </a:ext>
            </a:extLst>
          </p:cNvPr>
          <p:cNvSpPr/>
          <p:nvPr/>
        </p:nvSpPr>
        <p:spPr>
          <a:xfrm>
            <a:off x="577065" y="1053350"/>
            <a:ext cx="7701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 (a)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志明設計子程式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(tar)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，利用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對分檢索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T[pos] = tar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時的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pos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3F6172E-B1FC-4291-ACA1-A767821F3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645616"/>
              </p:ext>
            </p:extLst>
          </p:nvPr>
        </p:nvGraphicFramePr>
        <p:xfrm>
          <a:off x="628650" y="1876484"/>
          <a:ext cx="6072941" cy="457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7973">
                  <a:extLst>
                    <a:ext uri="{9D8B030D-6E8A-4147-A177-3AD203B41FA5}">
                      <a16:colId xmlns:a16="http://schemas.microsoft.com/office/drawing/2014/main" val="1462155901"/>
                    </a:ext>
                  </a:extLst>
                </a:gridCol>
                <a:gridCol w="5124968">
                  <a:extLst>
                    <a:ext uri="{9D8B030D-6E8A-4147-A177-3AD203B41FA5}">
                      <a16:colId xmlns:a16="http://schemas.microsoft.com/office/drawing/2014/main" val="3904384795"/>
                    </a:ext>
                  </a:extLst>
                </a:gridCol>
              </a:tblGrid>
              <a:tr h="30658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行號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2729746"/>
                  </a:ext>
                </a:extLst>
              </a:tr>
              <a:tr h="426541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11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12</a:t>
                      </a:r>
                      <a:endParaRPr lang="zh-TW" sz="1800" kern="10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kern="100" dirty="0" err="1">
                          <a:effectLst/>
                          <a:highlight>
                            <a:srgbClr val="FFFF00"/>
                          </a:highlight>
                        </a:rPr>
                        <a:t>bsearch</a:t>
                      </a:r>
                      <a:r>
                        <a:rPr lang="en-US" sz="1800" u="sng" kern="100" dirty="0">
                          <a:effectLst/>
                        </a:rPr>
                        <a:t> (tar)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left ←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right ← N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pos ←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-1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當</a:t>
                      </a:r>
                      <a:r>
                        <a:rPr lang="en-US" sz="1800" kern="100" dirty="0">
                          <a:effectLst/>
                        </a:rPr>
                        <a:t> (pos = -1) AND (left &lt;= right) </a:t>
                      </a:r>
                      <a:r>
                        <a:rPr lang="zh-TW" sz="1800" kern="100" dirty="0">
                          <a:effectLst/>
                        </a:rPr>
                        <a:t>執行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en-US" sz="1800" kern="100" dirty="0">
                          <a:effectLst/>
                          <a:highlight>
                            <a:srgbClr val="FFFAEB"/>
                          </a:highlight>
                        </a:rPr>
                        <a:t>mid</a:t>
                      </a:r>
                      <a:r>
                        <a:rPr lang="en-US" sz="1800" kern="100" dirty="0">
                          <a:effectLst/>
                        </a:rPr>
                        <a:t> ←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((left + right) ÷ 2) </a:t>
                      </a:r>
                      <a:r>
                        <a:rPr lang="zh-TW" sz="1800" kern="100" dirty="0">
                          <a:effectLst/>
                        </a:rPr>
                        <a:t>的整數部分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(T[</a:t>
                      </a:r>
                      <a:r>
                        <a:rPr lang="en-US" sz="1800" kern="100" dirty="0">
                          <a:effectLst/>
                          <a:highlight>
                            <a:srgbClr val="FFFAEB"/>
                          </a:highlight>
                        </a:rPr>
                        <a:t>mid</a:t>
                      </a:r>
                      <a:r>
                        <a:rPr lang="en-US" sz="1800" kern="100" dirty="0">
                          <a:effectLst/>
                        </a:rPr>
                        <a:t>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=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pos ← </a:t>
                      </a:r>
                      <a:r>
                        <a:rPr lang="en-US" sz="1800" kern="100" dirty="0">
                          <a:effectLst/>
                          <a:highlight>
                            <a:srgbClr val="FFFAEB"/>
                          </a:highlight>
                        </a:rPr>
                        <a:t>mid</a:t>
                      </a:r>
                      <a:endParaRPr lang="zh-TW" sz="1800" kern="100" dirty="0">
                        <a:effectLst/>
                        <a:highlight>
                          <a:srgbClr val="FFFAEB"/>
                        </a:highlight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(T[</a:t>
                      </a:r>
                      <a:r>
                        <a:rPr lang="en-US" sz="1800" kern="100" dirty="0">
                          <a:effectLst/>
                          <a:highlight>
                            <a:srgbClr val="FFFAEB"/>
                          </a:highlight>
                        </a:rPr>
                        <a:t>mid</a:t>
                      </a:r>
                      <a:r>
                        <a:rPr lang="en-US" sz="1800" kern="100" dirty="0">
                          <a:effectLst/>
                        </a:rPr>
                        <a:t>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&lt;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left ← </a:t>
                      </a:r>
                      <a:r>
                        <a:rPr lang="en-US" sz="1800" kern="100" dirty="0">
                          <a:effectLst/>
                          <a:highlight>
                            <a:srgbClr val="FFFAEB"/>
                          </a:highlight>
                        </a:rPr>
                        <a:t>mid</a:t>
                      </a:r>
                      <a:r>
                        <a:rPr lang="en-US" sz="1800" kern="100" dirty="0">
                          <a:effectLst/>
                        </a:rPr>
                        <a:t> + 1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(T[</a:t>
                      </a:r>
                      <a:r>
                        <a:rPr lang="en-US" sz="1800" kern="100" dirty="0">
                          <a:effectLst/>
                          <a:highlight>
                            <a:srgbClr val="FFFAEB"/>
                          </a:highlight>
                        </a:rPr>
                        <a:t>mid</a:t>
                      </a:r>
                      <a:r>
                        <a:rPr lang="en-US" sz="1800" kern="100" dirty="0">
                          <a:effectLst/>
                        </a:rPr>
                        <a:t>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&gt;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right ← </a:t>
                      </a:r>
                      <a:r>
                        <a:rPr lang="en-US" sz="1800" kern="100" dirty="0">
                          <a:effectLst/>
                          <a:highlight>
                            <a:srgbClr val="FFFAEB"/>
                          </a:highlight>
                        </a:rPr>
                        <a:t>mid</a:t>
                      </a:r>
                      <a:r>
                        <a:rPr lang="en-US" sz="1800" kern="100" dirty="0">
                          <a:effectLst/>
                        </a:rPr>
                        <a:t> - 1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傳回</a:t>
                      </a:r>
                      <a:r>
                        <a:rPr lang="en-US" sz="1800" kern="100" dirty="0">
                          <a:effectLst/>
                        </a:rPr>
                        <a:t> pos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0378951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C0BF301A-7E5B-4344-B7CD-16D9BC00A69D}"/>
              </a:ext>
            </a:extLst>
          </p:cNvPr>
          <p:cNvSpPr/>
          <p:nvPr/>
        </p:nvSpPr>
        <p:spPr>
          <a:xfrm>
            <a:off x="6532436" y="2069547"/>
            <a:ext cx="2558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dirty="0">
                <a:latin typeface="Calibri" panose="020F0502020204030204" pitchFamily="34" charset="0"/>
              </a:rPr>
              <a:t> N = 7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dirty="0">
                <a:latin typeface="Calibri" panose="020F0502020204030204" pitchFamily="34" charset="0"/>
              </a:rPr>
              <a:t>T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的內容是</a:t>
            </a:r>
            <a:endParaRPr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5E77D35-A9BA-4FB1-8DEA-5F2E1C854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37650"/>
              </p:ext>
            </p:extLst>
          </p:nvPr>
        </p:nvGraphicFramePr>
        <p:xfrm>
          <a:off x="4349852" y="2596337"/>
          <a:ext cx="4758055" cy="67260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753745">
                  <a:extLst>
                    <a:ext uri="{9D8B030D-6E8A-4147-A177-3AD203B41FA5}">
                      <a16:colId xmlns:a16="http://schemas.microsoft.com/office/drawing/2014/main" val="419249703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1261479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929335207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944652185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608334461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63763288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14995850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984077914"/>
                    </a:ext>
                  </a:extLst>
                </a:gridCol>
              </a:tblGrid>
              <a:tr h="336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7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2277562"/>
                  </a:ext>
                </a:extLst>
              </a:tr>
              <a:tr h="336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T[</a:t>
                      </a:r>
                      <a:r>
                        <a:rPr lang="en-US" sz="1800" kern="0" dirty="0" err="1">
                          <a:effectLst/>
                        </a:rPr>
                        <a:t>i</a:t>
                      </a:r>
                      <a:r>
                        <a:rPr lang="en-US" sz="1800" kern="0" dirty="0">
                          <a:effectLst/>
                        </a:rPr>
                        <a:t>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C0C0C0"/>
                          </a:highlight>
                        </a:rPr>
                        <a:t>140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240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300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8631862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656C227A-0C34-4CEE-AFFA-93575DB9D7E2}"/>
              </a:ext>
            </a:extLst>
          </p:cNvPr>
          <p:cNvSpPr/>
          <p:nvPr/>
        </p:nvSpPr>
        <p:spPr>
          <a:xfrm>
            <a:off x="6048066" y="3545129"/>
            <a:ext cx="3066668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執行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bsearch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140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。在首三次執行第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left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right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的數值是什麼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完成下表。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F36EA5C-44DE-42FA-9C64-F54FEA56D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329896"/>
              </p:ext>
            </p:extLst>
          </p:nvPr>
        </p:nvGraphicFramePr>
        <p:xfrm>
          <a:off x="6030586" y="4648978"/>
          <a:ext cx="2880995" cy="136802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007745">
                  <a:extLst>
                    <a:ext uri="{9D8B030D-6E8A-4147-A177-3AD203B41FA5}">
                      <a16:colId xmlns:a16="http://schemas.microsoft.com/office/drawing/2014/main" val="1972446651"/>
                    </a:ext>
                  </a:extLst>
                </a:gridCol>
                <a:gridCol w="612140">
                  <a:extLst>
                    <a:ext uri="{9D8B030D-6E8A-4147-A177-3AD203B41FA5}">
                      <a16:colId xmlns:a16="http://schemas.microsoft.com/office/drawing/2014/main" val="53749483"/>
                    </a:ext>
                  </a:extLst>
                </a:gridCol>
                <a:gridCol w="630555">
                  <a:extLst>
                    <a:ext uri="{9D8B030D-6E8A-4147-A177-3AD203B41FA5}">
                      <a16:colId xmlns:a16="http://schemas.microsoft.com/office/drawing/2014/main" val="1252688842"/>
                    </a:ext>
                  </a:extLst>
                </a:gridCol>
                <a:gridCol w="630555">
                  <a:extLst>
                    <a:ext uri="{9D8B030D-6E8A-4147-A177-3AD203B41FA5}">
                      <a16:colId xmlns:a16="http://schemas.microsoft.com/office/drawing/2014/main" val="610960049"/>
                    </a:ext>
                  </a:extLst>
                </a:gridCol>
              </a:tblGrid>
              <a:tr h="342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left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right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mid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5209048"/>
                  </a:ext>
                </a:extLst>
              </a:tr>
              <a:tr h="34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第一次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50"/>
                          </a:solidFill>
                          <a:effectLst/>
                        </a:rPr>
                        <a:t>4</a:t>
                      </a: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5031655"/>
                  </a:ext>
                </a:extLst>
              </a:tr>
              <a:tr h="34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第二次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7378954"/>
                  </a:ext>
                </a:extLst>
              </a:tr>
              <a:tr h="34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第三次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4720412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0A275FA-5EF2-42B8-BFAF-B6F936089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688591"/>
              </p:ext>
            </p:extLst>
          </p:nvPr>
        </p:nvGraphicFramePr>
        <p:xfrm>
          <a:off x="7035833" y="5321684"/>
          <a:ext cx="1875748" cy="34200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12956">
                  <a:extLst>
                    <a:ext uri="{9D8B030D-6E8A-4147-A177-3AD203B41FA5}">
                      <a16:colId xmlns:a16="http://schemas.microsoft.com/office/drawing/2014/main" val="1289125576"/>
                    </a:ext>
                  </a:extLst>
                </a:gridCol>
                <a:gridCol w="631396">
                  <a:extLst>
                    <a:ext uri="{9D8B030D-6E8A-4147-A177-3AD203B41FA5}">
                      <a16:colId xmlns:a16="http://schemas.microsoft.com/office/drawing/2014/main" val="3450030588"/>
                    </a:ext>
                  </a:extLst>
                </a:gridCol>
                <a:gridCol w="631396">
                  <a:extLst>
                    <a:ext uri="{9D8B030D-6E8A-4147-A177-3AD203B41FA5}">
                      <a16:colId xmlns:a16="http://schemas.microsoft.com/office/drawing/2014/main" val="2076877006"/>
                    </a:ext>
                  </a:extLst>
                </a:gridCol>
              </a:tblGrid>
              <a:tr h="34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6</a:t>
                      </a:r>
                      <a:endParaRPr lang="zh-TW" sz="1800" b="1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06968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2DBC71AD-73A0-4660-9E6F-9A297F8F41EF}"/>
              </a:ext>
            </a:extLst>
          </p:cNvPr>
          <p:cNvSpPr/>
          <p:nvPr/>
        </p:nvSpPr>
        <p:spPr>
          <a:xfrm>
            <a:off x="628650" y="1507152"/>
            <a:ext cx="2477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bsearch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(tar)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的偽代碼是</a:t>
            </a:r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8B1D9E9-0889-44FF-9475-7CD9702BFCF5}"/>
              </a:ext>
            </a:extLst>
          </p:cNvPr>
          <p:cNvSpPr/>
          <p:nvPr/>
        </p:nvSpPr>
        <p:spPr>
          <a:xfrm rot="20590684">
            <a:off x="2969283" y="1884881"/>
            <a:ext cx="2258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binary_search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(target)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45ECE996-8222-4D38-9797-2C7579E07B8C}"/>
              </a:ext>
            </a:extLst>
          </p:cNvPr>
          <p:cNvGrpSpPr/>
          <p:nvPr/>
        </p:nvGrpSpPr>
        <p:grpSpPr>
          <a:xfrm>
            <a:off x="5152470" y="1426107"/>
            <a:ext cx="3933958" cy="1491583"/>
            <a:chOff x="5152470" y="1426107"/>
            <a:chExt cx="3933958" cy="1491583"/>
          </a:xfrm>
        </p:grpSpPr>
        <p:cxnSp>
          <p:nvCxnSpPr>
            <p:cNvPr id="14" name="直線單箭頭接點 13">
              <a:extLst>
                <a:ext uri="{FF2B5EF4-FFF2-40B4-BE49-F238E27FC236}">
                  <a16:creationId xmlns:a16="http://schemas.microsoft.com/office/drawing/2014/main" id="{F2FD1950-F3B5-4966-8A03-55BC40CAE058}"/>
                </a:ext>
              </a:extLst>
            </p:cNvPr>
            <p:cNvCxnSpPr/>
            <p:nvPr/>
          </p:nvCxnSpPr>
          <p:spPr>
            <a:xfrm>
              <a:off x="5400142" y="2069547"/>
              <a:ext cx="0" cy="478811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單箭頭接點 14">
              <a:extLst>
                <a:ext uri="{FF2B5EF4-FFF2-40B4-BE49-F238E27FC236}">
                  <a16:creationId xmlns:a16="http://schemas.microsoft.com/office/drawing/2014/main" id="{56C04805-4CF3-47C7-B2A8-93D2DB7BFBEE}"/>
                </a:ext>
              </a:extLst>
            </p:cNvPr>
            <p:cNvCxnSpPr/>
            <p:nvPr/>
          </p:nvCxnSpPr>
          <p:spPr>
            <a:xfrm>
              <a:off x="8786280" y="2069547"/>
              <a:ext cx="0" cy="478811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>
              <a:extLst>
                <a:ext uri="{FF2B5EF4-FFF2-40B4-BE49-F238E27FC236}">
                  <a16:creationId xmlns:a16="http://schemas.microsoft.com/office/drawing/2014/main" id="{309750F1-0FEF-4CA1-8211-931DAFD98CAC}"/>
                </a:ext>
              </a:extLst>
            </p:cNvPr>
            <p:cNvCxnSpPr/>
            <p:nvPr/>
          </p:nvCxnSpPr>
          <p:spPr>
            <a:xfrm>
              <a:off x="7086064" y="2069547"/>
              <a:ext cx="0" cy="478811"/>
            </a:xfrm>
            <a:prstGeom prst="straightConnector1">
              <a:avLst/>
            </a:prstGeom>
            <a:ln w="38100">
              <a:solidFill>
                <a:srgbClr val="92D05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D9A6321-0AE3-4B68-9956-5EBD43A4C551}"/>
                </a:ext>
              </a:extLst>
            </p:cNvPr>
            <p:cNvSpPr/>
            <p:nvPr/>
          </p:nvSpPr>
          <p:spPr>
            <a:xfrm>
              <a:off x="5152470" y="1799637"/>
              <a:ext cx="5432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Left</a:t>
              </a:r>
              <a:endParaRPr lang="zh-TW" altLang="en-US" dirty="0">
                <a:solidFill>
                  <a:srgbClr val="FFFF00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DF484D1-DAAF-4C06-96B3-734B22C82BA5}"/>
                </a:ext>
              </a:extLst>
            </p:cNvPr>
            <p:cNvSpPr/>
            <p:nvPr/>
          </p:nvSpPr>
          <p:spPr>
            <a:xfrm>
              <a:off x="6807782" y="1799637"/>
              <a:ext cx="5565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Mid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99DFE1A-474F-490F-AC46-3C3ECF5EEC10}"/>
                </a:ext>
              </a:extLst>
            </p:cNvPr>
            <p:cNvSpPr/>
            <p:nvPr/>
          </p:nvSpPr>
          <p:spPr>
            <a:xfrm>
              <a:off x="8418168" y="1799637"/>
              <a:ext cx="668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Right</a:t>
              </a:r>
              <a:endParaRPr lang="zh-TW" altLang="en-US" dirty="0">
                <a:solidFill>
                  <a:srgbClr val="00B050"/>
                </a:solidFill>
              </a:endParaRPr>
            </a:p>
          </p:txBody>
        </p:sp>
        <p:cxnSp>
          <p:nvCxnSpPr>
            <p:cNvPr id="20" name="直線單箭頭接點 19">
              <a:extLst>
                <a:ext uri="{FF2B5EF4-FFF2-40B4-BE49-F238E27FC236}">
                  <a16:creationId xmlns:a16="http://schemas.microsoft.com/office/drawing/2014/main" id="{888467B8-700C-4EE4-AA89-D98592BA5EF7}"/>
                </a:ext>
              </a:extLst>
            </p:cNvPr>
            <p:cNvCxnSpPr>
              <a:cxnSpLocks/>
            </p:cNvCxnSpPr>
            <p:nvPr/>
          </p:nvCxnSpPr>
          <p:spPr>
            <a:xfrm>
              <a:off x="7644617" y="1691818"/>
              <a:ext cx="0" cy="1225872"/>
            </a:xfrm>
            <a:prstGeom prst="straightConnector1">
              <a:avLst/>
            </a:prstGeom>
            <a:ln w="952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A7B52A9-D5BA-4C08-8195-40F8B27D8477}"/>
                </a:ext>
              </a:extLst>
            </p:cNvPr>
            <p:cNvSpPr/>
            <p:nvPr/>
          </p:nvSpPr>
          <p:spPr>
            <a:xfrm>
              <a:off x="7274831" y="1426107"/>
              <a:ext cx="7646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Target</a:t>
              </a:r>
              <a:endParaRPr lang="zh-TW" altLang="en-US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79CA4A5-ADC3-4409-8F1D-7E5DE08CA9E3}"/>
              </a:ext>
            </a:extLst>
          </p:cNvPr>
          <p:cNvGrpSpPr/>
          <p:nvPr/>
        </p:nvGrpSpPr>
        <p:grpSpPr>
          <a:xfrm>
            <a:off x="7501658" y="3158732"/>
            <a:ext cx="1284622" cy="2263615"/>
            <a:chOff x="7501658" y="3158732"/>
            <a:chExt cx="1284622" cy="2263615"/>
          </a:xfrm>
        </p:grpSpPr>
        <p:cxnSp>
          <p:nvCxnSpPr>
            <p:cNvPr id="23" name="直線單箭頭接點 22">
              <a:extLst>
                <a:ext uri="{FF2B5EF4-FFF2-40B4-BE49-F238E27FC236}">
                  <a16:creationId xmlns:a16="http://schemas.microsoft.com/office/drawing/2014/main" id="{6AFA012E-C39D-4BB4-8B2B-E6BED5EADD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01658" y="3158732"/>
              <a:ext cx="142959" cy="2263615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單箭頭接點 24">
              <a:extLst>
                <a:ext uri="{FF2B5EF4-FFF2-40B4-BE49-F238E27FC236}">
                  <a16:creationId xmlns:a16="http://schemas.microsoft.com/office/drawing/2014/main" id="{2C61A0BD-8FA3-471F-BF85-CB90EB1AEA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38343" y="3158733"/>
              <a:ext cx="747937" cy="2263614"/>
            </a:xfrm>
            <a:prstGeom prst="straightConnector1">
              <a:avLst/>
            </a:prstGeom>
            <a:ln w="19050">
              <a:solidFill>
                <a:schemeClr val="accent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單箭頭接點 28">
              <a:extLst>
                <a:ext uri="{FF2B5EF4-FFF2-40B4-BE49-F238E27FC236}">
                  <a16:creationId xmlns:a16="http://schemas.microsoft.com/office/drawing/2014/main" id="{C4D06133-9644-44A0-BC45-138905CBDA7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86006" y="3179580"/>
              <a:ext cx="316572" cy="2242767"/>
            </a:xfrm>
            <a:prstGeom prst="straightConnector1">
              <a:avLst/>
            </a:prstGeom>
            <a:ln w="1905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圖片 31">
            <a:extLst>
              <a:ext uri="{FF2B5EF4-FFF2-40B4-BE49-F238E27FC236}">
                <a16:creationId xmlns:a16="http://schemas.microsoft.com/office/drawing/2014/main" id="{E9531F21-EE00-4722-B5EE-F1B068402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079" y="4648978"/>
            <a:ext cx="536440" cy="540139"/>
          </a:xfrm>
          <a:prstGeom prst="rect">
            <a:avLst/>
          </a:prstGeom>
        </p:spPr>
      </p:pic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3EE8B311-B4FB-4400-93CD-61B274992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466577"/>
              </p:ext>
            </p:extLst>
          </p:nvPr>
        </p:nvGraphicFramePr>
        <p:xfrm>
          <a:off x="7035833" y="5667656"/>
          <a:ext cx="1875748" cy="34200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12956">
                  <a:extLst>
                    <a:ext uri="{9D8B030D-6E8A-4147-A177-3AD203B41FA5}">
                      <a16:colId xmlns:a16="http://schemas.microsoft.com/office/drawing/2014/main" val="2751964486"/>
                    </a:ext>
                  </a:extLst>
                </a:gridCol>
                <a:gridCol w="631396">
                  <a:extLst>
                    <a:ext uri="{9D8B030D-6E8A-4147-A177-3AD203B41FA5}">
                      <a16:colId xmlns:a16="http://schemas.microsoft.com/office/drawing/2014/main" val="571568229"/>
                    </a:ext>
                  </a:extLst>
                </a:gridCol>
                <a:gridCol w="631396">
                  <a:extLst>
                    <a:ext uri="{9D8B030D-6E8A-4147-A177-3AD203B41FA5}">
                      <a16:colId xmlns:a16="http://schemas.microsoft.com/office/drawing/2014/main" val="1283617085"/>
                    </a:ext>
                  </a:extLst>
                </a:gridCol>
              </a:tblGrid>
              <a:tr h="34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5</a:t>
                      </a:r>
                      <a:endParaRPr lang="zh-TW" sz="1800" b="1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875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05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1.66667E-6 0.083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838 L 1.66667E-6 -0.09815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78A87A-5730-411A-9108-206EEC4A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C58C3F7-BEF8-434D-A38B-07BE7A67F423}"/>
              </a:ext>
            </a:extLst>
          </p:cNvPr>
          <p:cNvSpPr/>
          <p:nvPr/>
        </p:nvSpPr>
        <p:spPr>
          <a:xfrm>
            <a:off x="421104" y="295779"/>
            <a:ext cx="7363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對某些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tar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的數值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bsearch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(tar)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傳回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。為什麼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(b)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志明透過修改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(tar)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來設計 </a:t>
            </a:r>
            <a:r>
              <a:rPr lang="en-US" altLang="zh-TW" kern="1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(tar)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，他修改了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行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以及新增了第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行的語句。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newsearch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(tar)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B53C195-F748-4E2C-B96B-2BFBBD161B9B}"/>
              </a:ext>
            </a:extLst>
          </p:cNvPr>
          <p:cNvSpPr/>
          <p:nvPr/>
        </p:nvSpPr>
        <p:spPr>
          <a:xfrm>
            <a:off x="5873526" y="295778"/>
            <a:ext cx="2849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 is NOT found in T </a:t>
            </a:r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找不到</a:t>
            </a:r>
            <a:endParaRPr lang="zh-TW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9D265B5-72C8-426B-877D-7F9F8B28D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19884"/>
              </p:ext>
            </p:extLst>
          </p:nvPr>
        </p:nvGraphicFramePr>
        <p:xfrm>
          <a:off x="523441" y="1496107"/>
          <a:ext cx="5591326" cy="4892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9386">
                  <a:extLst>
                    <a:ext uri="{9D8B030D-6E8A-4147-A177-3AD203B41FA5}">
                      <a16:colId xmlns:a16="http://schemas.microsoft.com/office/drawing/2014/main" val="3074774397"/>
                    </a:ext>
                  </a:extLst>
                </a:gridCol>
                <a:gridCol w="4801940">
                  <a:extLst>
                    <a:ext uri="{9D8B030D-6E8A-4147-A177-3AD203B41FA5}">
                      <a16:colId xmlns:a16="http://schemas.microsoft.com/office/drawing/2014/main" val="2966628220"/>
                    </a:ext>
                  </a:extLst>
                </a:gridCol>
              </a:tblGrid>
              <a:tr h="2620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行號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內容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42903"/>
                  </a:ext>
                </a:extLst>
              </a:tr>
              <a:tr h="366812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</a:rPr>
                        <a:t>5</a:t>
                      </a:r>
                      <a:endParaRPr lang="zh-TW" sz="1800" kern="100" dirty="0">
                        <a:effectLst/>
                        <a:highlight>
                          <a:srgbClr val="FF00FF"/>
                        </a:highlight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</a:rPr>
                        <a:t>9</a:t>
                      </a:r>
                      <a:endParaRPr lang="zh-TW" sz="1800" kern="100" dirty="0">
                        <a:effectLst/>
                        <a:highlight>
                          <a:srgbClr val="FF00FF"/>
                        </a:highlight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13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kern="100" dirty="0" err="1">
                          <a:effectLst/>
                        </a:rPr>
                        <a:t>newsearch</a:t>
                      </a:r>
                      <a:r>
                        <a:rPr lang="en-US" sz="1800" u="sng" kern="100" dirty="0">
                          <a:effectLst/>
                        </a:rPr>
                        <a:t> (tar)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left ←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right ← N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pos ← -1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當</a:t>
                      </a:r>
                      <a:r>
                        <a:rPr lang="en-US" sz="1800" kern="100" dirty="0">
                          <a:effectLst/>
                        </a:rPr>
                        <a:t> (left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&lt;=</a:t>
                      </a:r>
                      <a:r>
                        <a:rPr lang="en-US" sz="1800" kern="100" dirty="0">
                          <a:effectLst/>
                        </a:rPr>
                        <a:t> right) </a:t>
                      </a:r>
                      <a:r>
                        <a:rPr lang="zh-TW" sz="1800" kern="100" dirty="0">
                          <a:effectLst/>
                        </a:rPr>
                        <a:t>執行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mid ←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((left + right) ÷ 2) </a:t>
                      </a:r>
                      <a:r>
                        <a:rPr lang="zh-TW" sz="1800" kern="100" dirty="0">
                          <a:effectLst/>
                        </a:rPr>
                        <a:t>的整數部分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(T[mid]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=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pos ← mid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right ← mid - 1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altLang="zh-TW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</a:rPr>
                        <a:t>(T[mid]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&lt;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left ← mid + 1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altLang="zh-TW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</a:rPr>
                        <a:t>(T[mid]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&gt;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right ← mid - 1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傳回</a:t>
                      </a:r>
                      <a:r>
                        <a:rPr lang="en-US" sz="1800" kern="100" dirty="0">
                          <a:effectLst/>
                        </a:rPr>
                        <a:t> pos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863855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BE0B7536-5B76-407A-98B9-BA4E862C2E3C}"/>
              </a:ext>
            </a:extLst>
          </p:cNvPr>
          <p:cNvSpPr/>
          <p:nvPr/>
        </p:nvSpPr>
        <p:spPr>
          <a:xfrm>
            <a:off x="6334833" y="2053299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N = 7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的内容是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7C0F0BD8-3800-4EA1-A269-751439226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422248"/>
              </p:ext>
            </p:extLst>
          </p:nvPr>
        </p:nvGraphicFramePr>
        <p:xfrm>
          <a:off x="4235116" y="2536501"/>
          <a:ext cx="4758055" cy="54864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753745">
                  <a:extLst>
                    <a:ext uri="{9D8B030D-6E8A-4147-A177-3AD203B41FA5}">
                      <a16:colId xmlns:a16="http://schemas.microsoft.com/office/drawing/2014/main" val="196916019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1192874243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687771268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408765440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975307429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325064621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64542527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2755229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</a:rPr>
                        <a:t>i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7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5835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T[</a:t>
                      </a:r>
                      <a:r>
                        <a:rPr lang="en-US" sz="1800" kern="0" dirty="0" err="1">
                          <a:effectLst/>
                        </a:rPr>
                        <a:t>i</a:t>
                      </a:r>
                      <a:r>
                        <a:rPr lang="en-US" sz="1800" kern="0" dirty="0">
                          <a:effectLst/>
                        </a:rPr>
                        <a:t>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150</a:t>
                      </a:r>
                      <a:endParaRPr lang="zh-TW" sz="1800" kern="100" dirty="0"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150</a:t>
                      </a:r>
                      <a:endParaRPr lang="zh-TW" sz="1800" kern="100" dirty="0"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150</a:t>
                      </a:r>
                      <a:endParaRPr lang="zh-TW" sz="1800" kern="100" dirty="0"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240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300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3041465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D6C21824-75E9-4BCA-A25E-D162CCFB323A}"/>
              </a:ext>
            </a:extLst>
          </p:cNvPr>
          <p:cNvSpPr/>
          <p:nvPr/>
        </p:nvSpPr>
        <p:spPr>
          <a:xfrm>
            <a:off x="6144615" y="3583949"/>
            <a:ext cx="2953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newsearch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zh-TW" kern="100" dirty="0"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。在首三次執行第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left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right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pos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的數值是什麼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完成下表。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408FB2E4-C1BF-459D-8A75-49FE73F17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15674"/>
              </p:ext>
            </p:extLst>
          </p:nvPr>
        </p:nvGraphicFramePr>
        <p:xfrm>
          <a:off x="5222959" y="5111363"/>
          <a:ext cx="3568101" cy="109728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023974">
                  <a:extLst>
                    <a:ext uri="{9D8B030D-6E8A-4147-A177-3AD203B41FA5}">
                      <a16:colId xmlns:a16="http://schemas.microsoft.com/office/drawing/2014/main" val="3981762005"/>
                    </a:ext>
                  </a:extLst>
                </a:gridCol>
                <a:gridCol w="621997">
                  <a:extLst>
                    <a:ext uri="{9D8B030D-6E8A-4147-A177-3AD203B41FA5}">
                      <a16:colId xmlns:a16="http://schemas.microsoft.com/office/drawing/2014/main" val="2123449005"/>
                    </a:ext>
                  </a:extLst>
                </a:gridCol>
                <a:gridCol w="640710">
                  <a:extLst>
                    <a:ext uri="{9D8B030D-6E8A-4147-A177-3AD203B41FA5}">
                      <a16:colId xmlns:a16="http://schemas.microsoft.com/office/drawing/2014/main" val="2414712262"/>
                    </a:ext>
                  </a:extLst>
                </a:gridCol>
                <a:gridCol w="640710">
                  <a:extLst>
                    <a:ext uri="{9D8B030D-6E8A-4147-A177-3AD203B41FA5}">
                      <a16:colId xmlns:a16="http://schemas.microsoft.com/office/drawing/2014/main" val="4280713624"/>
                    </a:ext>
                  </a:extLst>
                </a:gridCol>
                <a:gridCol w="640710">
                  <a:extLst>
                    <a:ext uri="{9D8B030D-6E8A-4147-A177-3AD203B41FA5}">
                      <a16:colId xmlns:a16="http://schemas.microsoft.com/office/drawing/2014/main" val="876588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left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right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pos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mid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3196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第一次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1004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第二次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2733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第三次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7729207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AD7B98E8-93BC-4FD4-89EC-D674FB786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417696"/>
              </p:ext>
            </p:extLst>
          </p:nvPr>
        </p:nvGraphicFramePr>
        <p:xfrm>
          <a:off x="6252803" y="5649485"/>
          <a:ext cx="2553496" cy="274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289">
                  <a:extLst>
                    <a:ext uri="{9D8B030D-6E8A-4147-A177-3AD203B41FA5}">
                      <a16:colId xmlns:a16="http://schemas.microsoft.com/office/drawing/2014/main" val="4030133084"/>
                    </a:ext>
                  </a:extLst>
                </a:gridCol>
                <a:gridCol w="643069">
                  <a:extLst>
                    <a:ext uri="{9D8B030D-6E8A-4147-A177-3AD203B41FA5}">
                      <a16:colId xmlns:a16="http://schemas.microsoft.com/office/drawing/2014/main" val="1458340173"/>
                    </a:ext>
                  </a:extLst>
                </a:gridCol>
                <a:gridCol w="643069">
                  <a:extLst>
                    <a:ext uri="{9D8B030D-6E8A-4147-A177-3AD203B41FA5}">
                      <a16:colId xmlns:a16="http://schemas.microsoft.com/office/drawing/2014/main" val="3686489899"/>
                    </a:ext>
                  </a:extLst>
                </a:gridCol>
                <a:gridCol w="643069">
                  <a:extLst>
                    <a:ext uri="{9D8B030D-6E8A-4147-A177-3AD203B41FA5}">
                      <a16:colId xmlns:a16="http://schemas.microsoft.com/office/drawing/2014/main" val="4008619104"/>
                    </a:ext>
                  </a:extLst>
                </a:gridCol>
              </a:tblGrid>
              <a:tr h="105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898397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0EF3EA34-6952-4658-AE23-3A90C92F6036}"/>
              </a:ext>
            </a:extLst>
          </p:cNvPr>
          <p:cNvSpPr/>
          <p:nvPr/>
        </p:nvSpPr>
        <p:spPr>
          <a:xfrm>
            <a:off x="1300160" y="3086101"/>
            <a:ext cx="2271712" cy="3571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A0EDEE1-FA9A-4513-9750-E087CA5B4771}"/>
              </a:ext>
            </a:extLst>
          </p:cNvPr>
          <p:cNvSpPr/>
          <p:nvPr/>
        </p:nvSpPr>
        <p:spPr>
          <a:xfrm>
            <a:off x="3071814" y="4408799"/>
            <a:ext cx="1700212" cy="3571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141E41D7-964C-4485-9C0D-6D6BC99AA261}"/>
              </a:ext>
            </a:extLst>
          </p:cNvPr>
          <p:cNvGrpSpPr/>
          <p:nvPr/>
        </p:nvGrpSpPr>
        <p:grpSpPr>
          <a:xfrm>
            <a:off x="5052455" y="1426107"/>
            <a:ext cx="3933958" cy="1491583"/>
            <a:chOff x="5152470" y="1426107"/>
            <a:chExt cx="3933958" cy="1491583"/>
          </a:xfrm>
        </p:grpSpPr>
        <p:cxnSp>
          <p:nvCxnSpPr>
            <p:cNvPr id="15" name="直線單箭頭接點 14">
              <a:extLst>
                <a:ext uri="{FF2B5EF4-FFF2-40B4-BE49-F238E27FC236}">
                  <a16:creationId xmlns:a16="http://schemas.microsoft.com/office/drawing/2014/main" id="{CC5DA8C5-3626-48C8-AA84-E59944E63B25}"/>
                </a:ext>
              </a:extLst>
            </p:cNvPr>
            <p:cNvCxnSpPr/>
            <p:nvPr/>
          </p:nvCxnSpPr>
          <p:spPr>
            <a:xfrm>
              <a:off x="5400142" y="2069547"/>
              <a:ext cx="0" cy="478811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>
              <a:extLst>
                <a:ext uri="{FF2B5EF4-FFF2-40B4-BE49-F238E27FC236}">
                  <a16:creationId xmlns:a16="http://schemas.microsoft.com/office/drawing/2014/main" id="{9C4E474E-57A3-4610-8494-1C244037375F}"/>
                </a:ext>
              </a:extLst>
            </p:cNvPr>
            <p:cNvCxnSpPr/>
            <p:nvPr/>
          </p:nvCxnSpPr>
          <p:spPr>
            <a:xfrm>
              <a:off x="8786280" y="2069547"/>
              <a:ext cx="0" cy="478811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>
              <a:extLst>
                <a:ext uri="{FF2B5EF4-FFF2-40B4-BE49-F238E27FC236}">
                  <a16:creationId xmlns:a16="http://schemas.microsoft.com/office/drawing/2014/main" id="{C321BBA8-F514-4888-9D45-47228CDB445D}"/>
                </a:ext>
              </a:extLst>
            </p:cNvPr>
            <p:cNvCxnSpPr/>
            <p:nvPr/>
          </p:nvCxnSpPr>
          <p:spPr>
            <a:xfrm>
              <a:off x="7086064" y="2069547"/>
              <a:ext cx="0" cy="478811"/>
            </a:xfrm>
            <a:prstGeom prst="straightConnector1">
              <a:avLst/>
            </a:prstGeom>
            <a:ln w="38100">
              <a:solidFill>
                <a:srgbClr val="92D05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D44E637-E222-4CD0-846A-E405C714C35B}"/>
                </a:ext>
              </a:extLst>
            </p:cNvPr>
            <p:cNvSpPr/>
            <p:nvPr/>
          </p:nvSpPr>
          <p:spPr>
            <a:xfrm>
              <a:off x="5152470" y="1799637"/>
              <a:ext cx="5432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Left</a:t>
              </a:r>
              <a:endParaRPr lang="zh-TW" altLang="en-US" dirty="0">
                <a:solidFill>
                  <a:srgbClr val="FFFF00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A86AF49-56D6-4162-BA19-6EB927DE034A}"/>
                </a:ext>
              </a:extLst>
            </p:cNvPr>
            <p:cNvSpPr/>
            <p:nvPr/>
          </p:nvSpPr>
          <p:spPr>
            <a:xfrm>
              <a:off x="6807782" y="1799637"/>
              <a:ext cx="5565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Mid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B81138B-5F23-400E-995D-F8F77D529C4D}"/>
                </a:ext>
              </a:extLst>
            </p:cNvPr>
            <p:cNvSpPr/>
            <p:nvPr/>
          </p:nvSpPr>
          <p:spPr>
            <a:xfrm>
              <a:off x="8418168" y="1799637"/>
              <a:ext cx="668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Right</a:t>
              </a:r>
              <a:endParaRPr lang="zh-TW" altLang="en-US" dirty="0">
                <a:solidFill>
                  <a:srgbClr val="00B050"/>
                </a:solidFill>
              </a:endParaRPr>
            </a:p>
          </p:txBody>
        </p:sp>
        <p:cxnSp>
          <p:nvCxnSpPr>
            <p:cNvPr id="21" name="直線單箭頭接點 20">
              <a:extLst>
                <a:ext uri="{FF2B5EF4-FFF2-40B4-BE49-F238E27FC236}">
                  <a16:creationId xmlns:a16="http://schemas.microsoft.com/office/drawing/2014/main" id="{1B3744BC-B2A8-4095-8D1A-CF54B13A49C1}"/>
                </a:ext>
              </a:extLst>
            </p:cNvPr>
            <p:cNvCxnSpPr>
              <a:cxnSpLocks/>
            </p:cNvCxnSpPr>
            <p:nvPr/>
          </p:nvCxnSpPr>
          <p:spPr>
            <a:xfrm>
              <a:off x="7558889" y="1691818"/>
              <a:ext cx="0" cy="1225872"/>
            </a:xfrm>
            <a:prstGeom prst="straightConnector1">
              <a:avLst/>
            </a:prstGeom>
            <a:ln w="952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9B24D83-D4E5-4179-BD4F-1CA33C5F0BC3}"/>
                </a:ext>
              </a:extLst>
            </p:cNvPr>
            <p:cNvSpPr/>
            <p:nvPr/>
          </p:nvSpPr>
          <p:spPr>
            <a:xfrm>
              <a:off x="7274831" y="1426107"/>
              <a:ext cx="7646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Target</a:t>
              </a:r>
              <a:endParaRPr lang="zh-TW" altLang="en-US" dirty="0">
                <a:solidFill>
                  <a:srgbClr val="00B0F0"/>
                </a:solidFill>
              </a:endParaRPr>
            </a:p>
          </p:txBody>
        </p:sp>
      </p:grpSp>
      <p:pic>
        <p:nvPicPr>
          <p:cNvPr id="23" name="圖片 22">
            <a:extLst>
              <a:ext uri="{FF2B5EF4-FFF2-40B4-BE49-F238E27FC236}">
                <a16:creationId xmlns:a16="http://schemas.microsoft.com/office/drawing/2014/main" id="{4E7C07F4-6A72-444C-AE8D-8C2C4F08F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87" y="3649935"/>
            <a:ext cx="536440" cy="540139"/>
          </a:xfrm>
          <a:prstGeom prst="rect">
            <a:avLst/>
          </a:prstGeom>
        </p:spPr>
      </p:pic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4320B49B-E69F-418B-B3E8-50EA97CEAEBF}"/>
              </a:ext>
            </a:extLst>
          </p:cNvPr>
          <p:cNvCxnSpPr/>
          <p:nvPr/>
        </p:nvCxnSpPr>
        <p:spPr>
          <a:xfrm>
            <a:off x="2071688" y="3771900"/>
            <a:ext cx="380183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CB4C1D1-28C9-4CD0-AC75-66BDF126778C}"/>
              </a:ext>
            </a:extLst>
          </p:cNvPr>
          <p:cNvSpPr/>
          <p:nvPr/>
        </p:nvSpPr>
        <p:spPr>
          <a:xfrm>
            <a:off x="6591965" y="6085371"/>
            <a:ext cx="63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3    2</a:t>
            </a:r>
            <a:endParaRPr lang="zh-TW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718A7CB-EB09-4BFA-93D9-A04AF6973513}"/>
              </a:ext>
            </a:extLst>
          </p:cNvPr>
          <p:cNvSpPr/>
          <p:nvPr/>
        </p:nvSpPr>
        <p:spPr>
          <a:xfrm>
            <a:off x="2134330" y="630615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zh-TW" altLang="en-US" dirty="0"/>
          </a:p>
        </p:txBody>
      </p:sp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468CFC7A-2F86-4EDC-BC42-5CD2D6DE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781368"/>
              </p:ext>
            </p:extLst>
          </p:nvPr>
        </p:nvGraphicFramePr>
        <p:xfrm>
          <a:off x="6252803" y="5905777"/>
          <a:ext cx="2553496" cy="274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289">
                  <a:extLst>
                    <a:ext uri="{9D8B030D-6E8A-4147-A177-3AD203B41FA5}">
                      <a16:colId xmlns:a16="http://schemas.microsoft.com/office/drawing/2014/main" val="4030133084"/>
                    </a:ext>
                  </a:extLst>
                </a:gridCol>
                <a:gridCol w="643069">
                  <a:extLst>
                    <a:ext uri="{9D8B030D-6E8A-4147-A177-3AD203B41FA5}">
                      <a16:colId xmlns:a16="http://schemas.microsoft.com/office/drawing/2014/main" val="1458340173"/>
                    </a:ext>
                  </a:extLst>
                </a:gridCol>
                <a:gridCol w="643069">
                  <a:extLst>
                    <a:ext uri="{9D8B030D-6E8A-4147-A177-3AD203B41FA5}">
                      <a16:colId xmlns:a16="http://schemas.microsoft.com/office/drawing/2014/main" val="3686489899"/>
                    </a:ext>
                  </a:extLst>
                </a:gridCol>
                <a:gridCol w="643069">
                  <a:extLst>
                    <a:ext uri="{9D8B030D-6E8A-4147-A177-3AD203B41FA5}">
                      <a16:colId xmlns:a16="http://schemas.microsoft.com/office/drawing/2014/main" val="4008619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84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85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2.77778E-6 0.1555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8379 L 2.77778E-6 2.22222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77D7B6F-B8FB-456F-BAAB-AE42F8E1E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947366"/>
              </p:ext>
            </p:extLst>
          </p:nvPr>
        </p:nvGraphicFramePr>
        <p:xfrm>
          <a:off x="3351721" y="1783678"/>
          <a:ext cx="5591326" cy="4892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9386">
                  <a:extLst>
                    <a:ext uri="{9D8B030D-6E8A-4147-A177-3AD203B41FA5}">
                      <a16:colId xmlns:a16="http://schemas.microsoft.com/office/drawing/2014/main" val="3074774397"/>
                    </a:ext>
                  </a:extLst>
                </a:gridCol>
                <a:gridCol w="4801940">
                  <a:extLst>
                    <a:ext uri="{9D8B030D-6E8A-4147-A177-3AD203B41FA5}">
                      <a16:colId xmlns:a16="http://schemas.microsoft.com/office/drawing/2014/main" val="2966628220"/>
                    </a:ext>
                  </a:extLst>
                </a:gridCol>
              </a:tblGrid>
              <a:tr h="2620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行號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內容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42903"/>
                  </a:ext>
                </a:extLst>
              </a:tr>
              <a:tr h="366812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</a:rPr>
                        <a:t>5</a:t>
                      </a:r>
                      <a:endParaRPr lang="zh-TW" sz="1800" kern="100" dirty="0">
                        <a:effectLst/>
                        <a:highlight>
                          <a:srgbClr val="FF00FF"/>
                        </a:highlight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</a:rPr>
                        <a:t>9</a:t>
                      </a:r>
                      <a:endParaRPr lang="zh-TW" sz="1800" kern="100" dirty="0">
                        <a:effectLst/>
                        <a:highlight>
                          <a:srgbClr val="FF00FF"/>
                        </a:highlight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13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kern="100" dirty="0" err="1">
                          <a:effectLst/>
                        </a:rPr>
                        <a:t>newsearch</a:t>
                      </a:r>
                      <a:r>
                        <a:rPr lang="en-US" sz="1800" u="sng" kern="100" dirty="0">
                          <a:effectLst/>
                        </a:rPr>
                        <a:t> (tar)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left ←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right ← N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pos ← -1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當</a:t>
                      </a:r>
                      <a:r>
                        <a:rPr lang="en-US" sz="1800" kern="100" dirty="0">
                          <a:effectLst/>
                        </a:rPr>
                        <a:t> (left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&lt;=</a:t>
                      </a:r>
                      <a:r>
                        <a:rPr lang="en-US" sz="1800" kern="100" dirty="0">
                          <a:effectLst/>
                        </a:rPr>
                        <a:t> right) </a:t>
                      </a:r>
                      <a:r>
                        <a:rPr lang="zh-TW" sz="1800" kern="100" dirty="0">
                          <a:effectLst/>
                        </a:rPr>
                        <a:t>執行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mid ←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((left + right) ÷ 2) </a:t>
                      </a:r>
                      <a:r>
                        <a:rPr lang="zh-TW" sz="1800" kern="100" dirty="0">
                          <a:effectLst/>
                        </a:rPr>
                        <a:t>的整數部分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(T[mid]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=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pos ← mid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right ← mid - 1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altLang="zh-TW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</a:rPr>
                        <a:t>(T[mid]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&lt;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left ← mid + 1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altLang="zh-TW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</a:rPr>
                        <a:t>(T[mid] 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&gt;</a:t>
                      </a:r>
                      <a:r>
                        <a:rPr lang="en-US" sz="1800" kern="100" dirty="0">
                          <a:effectLst/>
                        </a:rPr>
                        <a:t> tar)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right ← mid - 1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傳回</a:t>
                      </a:r>
                      <a:r>
                        <a:rPr lang="en-US" sz="1800" kern="100" dirty="0">
                          <a:effectLst/>
                        </a:rPr>
                        <a:t> pos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863855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78A87A-5730-411A-9108-206EEC4A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89DC770-4126-4741-8530-130B653F6AA6}"/>
              </a:ext>
            </a:extLst>
          </p:cNvPr>
          <p:cNvSpPr/>
          <p:nvPr/>
        </p:nvSpPr>
        <p:spPr>
          <a:xfrm>
            <a:off x="421105" y="505378"/>
            <a:ext cx="83017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(ii)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newsearch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149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在第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14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行會傳回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-1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。在此傳回前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left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right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的數值是什麼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left: ____  right: 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志明修改了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newsearch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(tar)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14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行，它會傳回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T[k] &gt;= tar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時最小的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k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。完成以下第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14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行。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79649F-D36F-4105-B3F8-DC35380FFEBE}"/>
              </a:ext>
            </a:extLst>
          </p:cNvPr>
          <p:cNvSpPr/>
          <p:nvPr/>
        </p:nvSpPr>
        <p:spPr>
          <a:xfrm>
            <a:off x="222760" y="3429000"/>
            <a:ext cx="312896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(2) </a:t>
            </a:r>
            <a:r>
              <a:rPr lang="en-US" altLang="zh-TW" kern="100" dirty="0"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count (p)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是一個子程式，傳回使用手提電話每日用量達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分鐘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或以上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的日數。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利用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newsearch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count (p)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altLang="zh-TW" kern="100" dirty="0">
              <a:latin typeface="Courier New" panose="02070309020205020404" pitchFamily="49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highlight>
                  <a:srgbClr val="C0C0C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count(p)</a:t>
            </a:r>
            <a:endParaRPr lang="zh-TW" altLang="zh-TW" kern="100" dirty="0">
              <a:highlight>
                <a:srgbClr val="C0C0C0"/>
              </a:highligh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ourier New" panose="02070309020205020404" pitchFamily="49" charset="0"/>
                <a:cs typeface="Arial" panose="020B0604020202020204" pitchFamily="34" charset="0"/>
              </a:rPr>
              <a:t>	</a:t>
            </a:r>
            <a:r>
              <a:rPr lang="zh-TW" altLang="zh-TW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傳回</a:t>
            </a:r>
            <a:r>
              <a:rPr lang="zh-TW" altLang="zh-TW" kern="100" dirty="0"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US" altLang="zh-TW" kern="100" dirty="0"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____</a:t>
            </a:r>
            <a:endParaRPr lang="zh-TW" altLang="en-US" dirty="0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8FB170AA-9015-4829-90A0-0ABCEC3F9260}"/>
              </a:ext>
            </a:extLst>
          </p:cNvPr>
          <p:cNvGrpSpPr/>
          <p:nvPr/>
        </p:nvGrpSpPr>
        <p:grpSpPr>
          <a:xfrm>
            <a:off x="4015266" y="742226"/>
            <a:ext cx="1473260" cy="369332"/>
            <a:chOff x="3792507" y="-127516"/>
            <a:chExt cx="1473260" cy="36933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F64580D-B92F-42F6-A74E-B9E0512CCFA4}"/>
                </a:ext>
              </a:extLst>
            </p:cNvPr>
            <p:cNvSpPr/>
            <p:nvPr/>
          </p:nvSpPr>
          <p:spPr>
            <a:xfrm>
              <a:off x="3792507" y="-127516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zh-TW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431D951-1ADA-4830-86AD-0751B7F22113}"/>
                </a:ext>
              </a:extLst>
            </p:cNvPr>
            <p:cNvSpPr/>
            <p:nvPr/>
          </p:nvSpPr>
          <p:spPr>
            <a:xfrm>
              <a:off x="4964081" y="-127516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TW" altLang="en-US" dirty="0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12FE953C-F673-4AFB-86E1-7BA7F20CE543}"/>
              </a:ext>
            </a:extLst>
          </p:cNvPr>
          <p:cNvSpPr/>
          <p:nvPr/>
        </p:nvSpPr>
        <p:spPr>
          <a:xfrm>
            <a:off x="226187" y="2218848"/>
            <a:ext cx="1450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(1)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14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行：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傳回 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F08025-E180-4DA6-AC9B-06C6A34CC1CF}"/>
              </a:ext>
            </a:extLst>
          </p:cNvPr>
          <p:cNvSpPr/>
          <p:nvPr/>
        </p:nvSpPr>
        <p:spPr>
          <a:xfrm>
            <a:off x="940646" y="249584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left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A5D067A-A429-45A2-A5FC-B4F6EE5E8D7A}"/>
              </a:ext>
            </a:extLst>
          </p:cNvPr>
          <p:cNvSpPr/>
          <p:nvPr/>
        </p:nvSpPr>
        <p:spPr>
          <a:xfrm>
            <a:off x="1308695" y="5644991"/>
            <a:ext cx="1963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N-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US" altLang="zh-TW" kern="100" dirty="0" err="1">
                <a:solidFill>
                  <a:srgbClr val="FF0000"/>
                </a:solidFill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newsearch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(p)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+1</a:t>
            </a:r>
            <a:endParaRPr lang="zh-TW" altLang="en-US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AED9A40C-603F-4B6C-9187-C0B87F398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9546"/>
              </p:ext>
            </p:extLst>
          </p:nvPr>
        </p:nvGraphicFramePr>
        <p:xfrm>
          <a:off x="4159758" y="2620714"/>
          <a:ext cx="4758055" cy="54864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753745">
                  <a:extLst>
                    <a:ext uri="{9D8B030D-6E8A-4147-A177-3AD203B41FA5}">
                      <a16:colId xmlns:a16="http://schemas.microsoft.com/office/drawing/2014/main" val="196916019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1192874243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687771268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408765440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975307429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325064621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64542527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2755229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</a:rPr>
                        <a:t>i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7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5835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T[</a:t>
                      </a:r>
                      <a:r>
                        <a:rPr lang="en-US" sz="1800" kern="0" dirty="0" err="1">
                          <a:effectLst/>
                        </a:rPr>
                        <a:t>i</a:t>
                      </a:r>
                      <a:r>
                        <a:rPr lang="en-US" sz="1800" kern="0" dirty="0">
                          <a:effectLst/>
                        </a:rPr>
                        <a:t>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150</a:t>
                      </a:r>
                      <a:endParaRPr lang="zh-TW" sz="1800" kern="100" dirty="0"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150</a:t>
                      </a:r>
                      <a:endParaRPr lang="zh-TW" sz="1800" kern="100" dirty="0"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150</a:t>
                      </a:r>
                      <a:endParaRPr lang="zh-TW" sz="1800" kern="100" dirty="0"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240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300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3041465"/>
                  </a:ext>
                </a:extLst>
              </a:tr>
            </a:tbl>
          </a:graphicData>
        </a:graphic>
      </p:graphicFrame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3ADE322C-3051-4269-A88B-956333F9F21C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676745" y="1111558"/>
            <a:ext cx="1841370" cy="1568955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40690770-7EB2-4137-B77C-E68A0619F9A5}"/>
              </a:ext>
            </a:extLst>
          </p:cNvPr>
          <p:cNvCxnSpPr>
            <a:cxnSpLocks/>
          </p:cNvCxnSpPr>
          <p:nvPr/>
        </p:nvCxnSpPr>
        <p:spPr>
          <a:xfrm>
            <a:off x="4572000" y="1063663"/>
            <a:ext cx="1412154" cy="1557052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297C02F0-8EE9-4622-BDAE-0F4034D4787E}"/>
              </a:ext>
            </a:extLst>
          </p:cNvPr>
          <p:cNvSpPr/>
          <p:nvPr/>
        </p:nvSpPr>
        <p:spPr>
          <a:xfrm>
            <a:off x="6063373" y="2607528"/>
            <a:ext cx="2838442" cy="5928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695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B571B2F-A80A-4B85-A1A3-03753BB5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3FD7E87-2394-4EEB-B793-83CFFB0D150F}"/>
              </a:ext>
            </a:extLst>
          </p:cNvPr>
          <p:cNvSpPr/>
          <p:nvPr/>
        </p:nvSpPr>
        <p:spPr>
          <a:xfrm>
            <a:off x="427121" y="360455"/>
            <a:ext cx="62165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(c) 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志明選擇使用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編譯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而不是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解譯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去編寫程式。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舉出兩個支持他選擇的理由。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A71C1F6-EEE8-49F7-A0AA-92B03A5DF3CC}"/>
              </a:ext>
            </a:extLst>
          </p:cNvPr>
          <p:cNvSpPr/>
          <p:nvPr/>
        </p:nvSpPr>
        <p:spPr>
          <a:xfrm>
            <a:off x="569997" y="4373886"/>
            <a:ext cx="51307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執行他的程式時會使用連接程式和載入程式。描述連接程式和載入程式的功能。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連接程式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Linker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altLang="zh-TW" kern="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US" altLang="zh-TW" kern="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載入程式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Loader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B47AF0D-7CC2-40FE-A96C-71BA41420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595084"/>
              </p:ext>
            </p:extLst>
          </p:nvPr>
        </p:nvGraphicFramePr>
        <p:xfrm>
          <a:off x="569997" y="1006786"/>
          <a:ext cx="7945353" cy="3108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75420">
                  <a:extLst>
                    <a:ext uri="{9D8B030D-6E8A-4147-A177-3AD203B41FA5}">
                      <a16:colId xmlns:a16="http://schemas.microsoft.com/office/drawing/2014/main" val="2762671470"/>
                    </a:ext>
                  </a:extLst>
                </a:gridCol>
                <a:gridCol w="6069933">
                  <a:extLst>
                    <a:ext uri="{9D8B030D-6E8A-4147-A177-3AD203B41FA5}">
                      <a16:colId xmlns:a16="http://schemas.microsoft.com/office/drawing/2014/main" val="2720941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不需要</a:t>
                      </a: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翻譯</a:t>
                      </a:r>
                      <a:r>
                        <a:rPr lang="zh-TW" altLang="en-US" b="0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：</a:t>
                      </a:r>
                      <a:endParaRPr lang="zh-TW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編譯程式通常會比解譯程式</a:t>
                      </a: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運行</a:t>
                      </a: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得更</a:t>
                      </a: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快</a:t>
                      </a: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。編譯器會事先將代碼翻譯成</a:t>
                      </a: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機器語言</a:t>
                      </a:r>
                      <a:r>
                        <a:rPr lang="zh-TW" altLang="en-US" b="0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b="0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這消除了運行時即時解譯的需要。</a:t>
                      </a:r>
                      <a:endParaRPr lang="zh-TW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042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優化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機會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：</a:t>
                      </a:r>
                      <a:endParaRPr lang="zh-TW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由於編譯器可生成經過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優化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的機器碼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相比解譯程式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編譯程式能更高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效率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使用記憶體和中央處理器。</a:t>
                      </a:r>
                      <a:endParaRPr lang="zh-TW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029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不用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向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終端用家披露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源代碼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：</a:t>
                      </a:r>
                      <a:endParaRPr lang="zh-TW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將源代碼編譯成機器碼可提供額外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保安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因為不會直接向終端用戶披露原始源代碼。這有助於保護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知識產權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並防止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未經授權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的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修改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。</a:t>
                      </a:r>
                      <a:endParaRPr lang="zh-TW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138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錯誤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檢查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：</a:t>
                      </a:r>
                      <a:endParaRPr lang="zh-TW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編譯器在編譯過程中會進行嚴格的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靜態分析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檢測各種錯誤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如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語法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錯誤、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類型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錯誤等潛在問題。這使程式員能及早發現並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糾正錯誤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確保代碼的正確性。</a:t>
                      </a:r>
                      <a:endParaRPr lang="zh-TW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22454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DB55E20C-3155-4FFD-B1ED-B23540C1E292}"/>
              </a:ext>
            </a:extLst>
          </p:cNvPr>
          <p:cNvSpPr/>
          <p:nvPr/>
        </p:nvSpPr>
        <p:spPr>
          <a:xfrm>
            <a:off x="2304038" y="5192722"/>
            <a:ext cx="5130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負責將多個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目標碼</a:t>
            </a:r>
            <a:r>
              <a:rPr lang="zh-TW" altLang="zh-TW" kern="10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zh-TW" altLang="zh-TW" kern="10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或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程式庫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組合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鏈接在一起，創建單個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執行檔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或共享庫。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EE52847-CC75-4791-A757-E295F41D32B5}"/>
              </a:ext>
            </a:extLst>
          </p:cNvPr>
          <p:cNvSpPr/>
          <p:nvPr/>
        </p:nvSpPr>
        <p:spPr>
          <a:xfrm>
            <a:off x="2304038" y="6171685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將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即將運行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的執行檔，載入到記憶體中。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6581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10DA055-F12E-4A42-AC29-7E465FB73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CF830C-F709-45CB-9D8C-1797A71E8AA4}"/>
              </a:ext>
            </a:extLst>
          </p:cNvPr>
          <p:cNvSpPr/>
          <p:nvPr/>
        </p:nvSpPr>
        <p:spPr>
          <a:xfrm>
            <a:off x="261134" y="302784"/>
            <a:ext cx="694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3.	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麗珊管理一個包含多個排序子程式的項目。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(a)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麗珊編寫了排序程式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MySort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，而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是一個附有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個元素的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陣列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MySort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F07A5DD-C938-4882-84E7-0CBA8E4A0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477741"/>
              </p:ext>
            </p:extLst>
          </p:nvPr>
        </p:nvGraphicFramePr>
        <p:xfrm>
          <a:off x="219474" y="1420314"/>
          <a:ext cx="5038653" cy="2925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9977">
                  <a:extLst>
                    <a:ext uri="{9D8B030D-6E8A-4147-A177-3AD203B41FA5}">
                      <a16:colId xmlns:a16="http://schemas.microsoft.com/office/drawing/2014/main" val="841777782"/>
                    </a:ext>
                  </a:extLst>
                </a:gridCol>
                <a:gridCol w="4278676">
                  <a:extLst>
                    <a:ext uri="{9D8B030D-6E8A-4147-A177-3AD203B41FA5}">
                      <a16:colId xmlns:a16="http://schemas.microsoft.com/office/drawing/2014/main" val="2931886449"/>
                    </a:ext>
                  </a:extLst>
                </a:gridCol>
              </a:tblGrid>
              <a:tr h="27270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行號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內容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6143545"/>
                  </a:ext>
                </a:extLst>
              </a:tr>
              <a:tr h="218166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kern="100" dirty="0" err="1">
                          <a:effectLst/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MySort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354013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設</a:t>
                      </a:r>
                      <a:r>
                        <a:rPr lang="en-US" altLang="zh-TW" sz="1800" kern="100" dirty="0"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由</a:t>
                      </a:r>
                      <a:r>
                        <a:rPr lang="en-US" alt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至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n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執行</a:t>
                      </a:r>
                    </a:p>
                    <a:p>
                      <a:pPr defTabSz="354013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</a:t>
                      </a:r>
                      <a:r>
                        <a:rPr lang="zh-TW" sz="1800" kern="100" dirty="0"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設</a:t>
                      </a:r>
                      <a:r>
                        <a:rPr lang="en-US" altLang="zh-TW" sz="1800" kern="100" dirty="0"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由</a:t>
                      </a:r>
                      <a:r>
                        <a:rPr lang="en-US" alt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至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n-1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執行</a:t>
                      </a:r>
                    </a:p>
                    <a:p>
                      <a:pPr defTabSz="354013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如果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C[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&gt; C[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j+1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則</a:t>
                      </a:r>
                    </a:p>
                    <a:p>
                      <a:pPr defTabSz="354013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	temp		← C[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j+1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354013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	C[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j+1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	← C[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354013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	C[</a:t>
                      </a: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		← temp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354013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輸出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'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外循環：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Outer loop:', </a:t>
                      </a:r>
                      <a:r>
                        <a:rPr lang="en-US" sz="1800" kern="100" dirty="0" err="1"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endParaRPr lang="zh-TW" sz="1800" kern="100" dirty="0">
                        <a:effectLst/>
                        <a:highlight>
                          <a:srgbClr val="FF00FF"/>
                        </a:highlight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7828417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F93BF4C-FCA4-415D-8D80-7D687E0ED59D}"/>
              </a:ext>
            </a:extLst>
          </p:cNvPr>
          <p:cNvSpPr/>
          <p:nvPr/>
        </p:nvSpPr>
        <p:spPr>
          <a:xfrm>
            <a:off x="5200650" y="1373363"/>
            <a:ext cx="3938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以下列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C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初始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内容執行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MySort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DE007B71-854F-4640-8562-7DB209773C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674098"/>
              </p:ext>
            </p:extLst>
          </p:nvPr>
        </p:nvGraphicFramePr>
        <p:xfrm>
          <a:off x="5486400" y="1766129"/>
          <a:ext cx="3325242" cy="656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4021">
                  <a:extLst>
                    <a:ext uri="{9D8B030D-6E8A-4147-A177-3AD203B41FA5}">
                      <a16:colId xmlns:a16="http://schemas.microsoft.com/office/drawing/2014/main" val="756563028"/>
                    </a:ext>
                  </a:extLst>
                </a:gridCol>
                <a:gridCol w="624784">
                  <a:extLst>
                    <a:ext uri="{9D8B030D-6E8A-4147-A177-3AD203B41FA5}">
                      <a16:colId xmlns:a16="http://schemas.microsoft.com/office/drawing/2014/main" val="3736676123"/>
                    </a:ext>
                  </a:extLst>
                </a:gridCol>
                <a:gridCol w="625479">
                  <a:extLst>
                    <a:ext uri="{9D8B030D-6E8A-4147-A177-3AD203B41FA5}">
                      <a16:colId xmlns:a16="http://schemas.microsoft.com/office/drawing/2014/main" val="2999365332"/>
                    </a:ext>
                  </a:extLst>
                </a:gridCol>
                <a:gridCol w="625479">
                  <a:extLst>
                    <a:ext uri="{9D8B030D-6E8A-4147-A177-3AD203B41FA5}">
                      <a16:colId xmlns:a16="http://schemas.microsoft.com/office/drawing/2014/main" val="2626073767"/>
                    </a:ext>
                  </a:extLst>
                </a:gridCol>
                <a:gridCol w="625479">
                  <a:extLst>
                    <a:ext uri="{9D8B030D-6E8A-4147-A177-3AD203B41FA5}">
                      <a16:colId xmlns:a16="http://schemas.microsoft.com/office/drawing/2014/main" val="4099361005"/>
                    </a:ext>
                  </a:extLst>
                </a:gridCol>
              </a:tblGrid>
              <a:tr h="328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j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0601808"/>
                  </a:ext>
                </a:extLst>
              </a:tr>
              <a:tr h="328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C[j]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36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29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18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55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079674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D8B8D36B-294C-478A-85C3-2CCCFFC17D65}"/>
              </a:ext>
            </a:extLst>
          </p:cNvPr>
          <p:cNvSpPr/>
          <p:nvPr/>
        </p:nvSpPr>
        <p:spPr>
          <a:xfrm>
            <a:off x="5319930" y="3844558"/>
            <a:ext cx="29227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填寫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首兩次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執行第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行後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C[1]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C[2]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的內容。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F39858CA-16FB-4FAD-A530-C8E9D32E9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493749"/>
              </p:ext>
            </p:extLst>
          </p:nvPr>
        </p:nvGraphicFramePr>
        <p:xfrm>
          <a:off x="5487244" y="4615445"/>
          <a:ext cx="3062033" cy="10394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071">
                  <a:extLst>
                    <a:ext uri="{9D8B030D-6E8A-4147-A177-3AD203B41FA5}">
                      <a16:colId xmlns:a16="http://schemas.microsoft.com/office/drawing/2014/main" val="784688206"/>
                    </a:ext>
                  </a:extLst>
                </a:gridCol>
                <a:gridCol w="650606">
                  <a:extLst>
                    <a:ext uri="{9D8B030D-6E8A-4147-A177-3AD203B41FA5}">
                      <a16:colId xmlns:a16="http://schemas.microsoft.com/office/drawing/2014/main" val="2243563990"/>
                    </a:ext>
                  </a:extLst>
                </a:gridCol>
                <a:gridCol w="670178">
                  <a:extLst>
                    <a:ext uri="{9D8B030D-6E8A-4147-A177-3AD203B41FA5}">
                      <a16:colId xmlns:a16="http://schemas.microsoft.com/office/drawing/2014/main" val="3007489306"/>
                    </a:ext>
                  </a:extLst>
                </a:gridCol>
                <a:gridCol w="670178">
                  <a:extLst>
                    <a:ext uri="{9D8B030D-6E8A-4147-A177-3AD203B41FA5}">
                      <a16:colId xmlns:a16="http://schemas.microsoft.com/office/drawing/2014/main" val="834468699"/>
                    </a:ext>
                  </a:extLst>
                </a:gridCol>
              </a:tblGrid>
              <a:tr h="346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C[1]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C[2]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7005331"/>
                  </a:ext>
                </a:extLst>
              </a:tr>
              <a:tr h="346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第一次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0754252"/>
                  </a:ext>
                </a:extLst>
              </a:tr>
              <a:tr h="346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第二次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5380040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BF2D4898-D7BE-40C9-8725-BC5323980B28}"/>
              </a:ext>
            </a:extLst>
          </p:cNvPr>
          <p:cNvSpPr/>
          <p:nvPr/>
        </p:nvSpPr>
        <p:spPr>
          <a:xfrm>
            <a:off x="498906" y="5286931"/>
            <a:ext cx="3871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(ii)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MySort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是什麼類型的排序算法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EFF098C3-2362-479D-8ADC-9D65484FE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474382"/>
              </p:ext>
            </p:extLst>
          </p:nvPr>
        </p:nvGraphicFramePr>
        <p:xfrm>
          <a:off x="7208921" y="4975460"/>
          <a:ext cx="1340356" cy="3464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70178">
                  <a:extLst>
                    <a:ext uri="{9D8B030D-6E8A-4147-A177-3AD203B41FA5}">
                      <a16:colId xmlns:a16="http://schemas.microsoft.com/office/drawing/2014/main" val="3292371037"/>
                    </a:ext>
                  </a:extLst>
                </a:gridCol>
                <a:gridCol w="670178">
                  <a:extLst>
                    <a:ext uri="{9D8B030D-6E8A-4147-A177-3AD203B41FA5}">
                      <a16:colId xmlns:a16="http://schemas.microsoft.com/office/drawing/2014/main" val="3068546838"/>
                    </a:ext>
                  </a:extLst>
                </a:gridCol>
              </a:tblGrid>
              <a:tr h="3464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9542514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F7A866E6-C635-4F03-995A-B1220D6B073C}"/>
              </a:ext>
            </a:extLst>
          </p:cNvPr>
          <p:cNvSpPr/>
          <p:nvPr/>
        </p:nvSpPr>
        <p:spPr>
          <a:xfrm>
            <a:off x="1638858" y="5656263"/>
            <a:ext cx="2472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Bubble sort 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冒泡排序法</a:t>
            </a:r>
            <a:endParaRPr lang="zh-TW" altLang="en-US" dirty="0"/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0107535F-C4C5-4414-8182-29ADBA7FAB7F}"/>
              </a:ext>
            </a:extLst>
          </p:cNvPr>
          <p:cNvSpPr/>
          <p:nvPr/>
        </p:nvSpPr>
        <p:spPr>
          <a:xfrm>
            <a:off x="6595872" y="2422178"/>
            <a:ext cx="612205" cy="174717"/>
          </a:xfrm>
          <a:custGeom>
            <a:avLst/>
            <a:gdLst>
              <a:gd name="connsiteX0" fmla="*/ 0 w 1304544"/>
              <a:gd name="connsiteY0" fmla="*/ 0 h 182880"/>
              <a:gd name="connsiteX1" fmla="*/ 646176 w 1304544"/>
              <a:gd name="connsiteY1" fmla="*/ 182880 h 182880"/>
              <a:gd name="connsiteX2" fmla="*/ 1304544 w 1304544"/>
              <a:gd name="connsiteY2" fmla="*/ 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4544" h="182880">
                <a:moveTo>
                  <a:pt x="0" y="0"/>
                </a:moveTo>
                <a:cubicBezTo>
                  <a:pt x="214376" y="91440"/>
                  <a:pt x="428752" y="182880"/>
                  <a:pt x="646176" y="182880"/>
                </a:cubicBezTo>
                <a:cubicBezTo>
                  <a:pt x="863600" y="182880"/>
                  <a:pt x="1084072" y="91440"/>
                  <a:pt x="1304544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151CC60F-2672-4DE0-8F42-9FD97313E2E0}"/>
              </a:ext>
            </a:extLst>
          </p:cNvPr>
          <p:cNvSpPr/>
          <p:nvPr/>
        </p:nvSpPr>
        <p:spPr>
          <a:xfrm>
            <a:off x="7266050" y="2430018"/>
            <a:ext cx="612205" cy="174717"/>
          </a:xfrm>
          <a:custGeom>
            <a:avLst/>
            <a:gdLst>
              <a:gd name="connsiteX0" fmla="*/ 0 w 1304544"/>
              <a:gd name="connsiteY0" fmla="*/ 0 h 182880"/>
              <a:gd name="connsiteX1" fmla="*/ 646176 w 1304544"/>
              <a:gd name="connsiteY1" fmla="*/ 182880 h 182880"/>
              <a:gd name="connsiteX2" fmla="*/ 1304544 w 1304544"/>
              <a:gd name="connsiteY2" fmla="*/ 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4544" h="182880">
                <a:moveTo>
                  <a:pt x="0" y="0"/>
                </a:moveTo>
                <a:cubicBezTo>
                  <a:pt x="214376" y="91440"/>
                  <a:pt x="428752" y="182880"/>
                  <a:pt x="646176" y="182880"/>
                </a:cubicBezTo>
                <a:cubicBezTo>
                  <a:pt x="863600" y="182880"/>
                  <a:pt x="1084072" y="91440"/>
                  <a:pt x="1304544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DE6AE76E-A8F8-4B1C-9268-7EDEA317E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822442"/>
              </p:ext>
            </p:extLst>
          </p:nvPr>
        </p:nvGraphicFramePr>
        <p:xfrm>
          <a:off x="7208077" y="5307156"/>
          <a:ext cx="1340356" cy="3464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70178">
                  <a:extLst>
                    <a:ext uri="{9D8B030D-6E8A-4147-A177-3AD203B41FA5}">
                      <a16:colId xmlns:a16="http://schemas.microsoft.com/office/drawing/2014/main" val="3292371037"/>
                    </a:ext>
                  </a:extLst>
                </a:gridCol>
                <a:gridCol w="670178">
                  <a:extLst>
                    <a:ext uri="{9D8B030D-6E8A-4147-A177-3AD203B41FA5}">
                      <a16:colId xmlns:a16="http://schemas.microsoft.com/office/drawing/2014/main" val="3068546838"/>
                    </a:ext>
                  </a:extLst>
                </a:gridCol>
              </a:tblGrid>
              <a:tr h="3464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4217769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7921D408-41D2-44F3-8823-591859A5806B}"/>
              </a:ext>
            </a:extLst>
          </p:cNvPr>
          <p:cNvSpPr/>
          <p:nvPr/>
        </p:nvSpPr>
        <p:spPr>
          <a:xfrm>
            <a:off x="6376419" y="2681484"/>
            <a:ext cx="1866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29, 18, </a:t>
            </a:r>
            <a:r>
              <a:rPr lang="en-US" altLang="zh-TW" sz="2400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en-US" altLang="zh-TW" sz="24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55</a:t>
            </a:r>
            <a:endParaRPr lang="zh-TW" altLang="en-US" sz="24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C4205E3-9335-41DA-855C-585FE3FADE23}"/>
              </a:ext>
            </a:extLst>
          </p:cNvPr>
          <p:cNvSpPr/>
          <p:nvPr/>
        </p:nvSpPr>
        <p:spPr>
          <a:xfrm>
            <a:off x="6376419" y="3123588"/>
            <a:ext cx="1866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18, </a:t>
            </a:r>
            <a:r>
              <a:rPr lang="en-US" altLang="zh-TW" sz="2400" kern="100" dirty="0">
                <a:solidFill>
                  <a:srgbClr val="FF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en-US" altLang="zh-TW" sz="24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TW" sz="2400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en-US" altLang="zh-TW" sz="24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55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5032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BADD36C-CA18-484A-89C5-BAFF1F9B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CBBAF97-AEFA-4141-B9B8-323486FF4FC2}"/>
              </a:ext>
            </a:extLst>
          </p:cNvPr>
          <p:cNvSpPr/>
          <p:nvPr/>
        </p:nvSpPr>
        <p:spPr>
          <a:xfrm>
            <a:off x="457200" y="365082"/>
            <a:ext cx="7711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(b)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麗珊編寫另一個排序子程式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，將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這兩個已排序的陣列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合併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b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並將它儲存在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內。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分別是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內的元素數目。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是整數變量。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以下是一個例子，而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m = 6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n = 3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。執行循環前各變量的內容是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4F5705F-C6A4-4069-957F-9C1F0A841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544267"/>
              </p:ext>
            </p:extLst>
          </p:nvPr>
        </p:nvGraphicFramePr>
        <p:xfrm>
          <a:off x="740313" y="1697005"/>
          <a:ext cx="5902324" cy="1200328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753744">
                  <a:extLst>
                    <a:ext uri="{9D8B030D-6E8A-4147-A177-3AD203B41FA5}">
                      <a16:colId xmlns:a16="http://schemas.microsoft.com/office/drawing/2014/main" val="116298836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467948676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4237756602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587529715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092450858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908407448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483533713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00066716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952308957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029882994"/>
                    </a:ext>
                  </a:extLst>
                </a:gridCol>
              </a:tblGrid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1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2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>
                          <a:effectLst/>
                        </a:rPr>
                        <a:t>3</a:t>
                      </a:r>
                      <a:endParaRPr lang="zh-TW" sz="1800" b="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>
                          <a:effectLst/>
                        </a:rPr>
                        <a:t>4</a:t>
                      </a:r>
                      <a:endParaRPr lang="zh-TW" sz="1800" b="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>
                          <a:effectLst/>
                        </a:rPr>
                        <a:t>5</a:t>
                      </a:r>
                      <a:endParaRPr lang="zh-TW" sz="1800" b="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>
                          <a:effectLst/>
                          <a:highlight>
                            <a:srgbClr val="00FFFF"/>
                          </a:highlight>
                        </a:rPr>
                        <a:t>6</a:t>
                      </a:r>
                      <a:endParaRPr lang="zh-TW" sz="1800" b="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7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8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9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9157185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35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045052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highlight>
                            <a:srgbClr val="00FFFF"/>
                          </a:highlight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2462247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B[j]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790325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F1CC60E9-685D-4D28-8A75-1CD4448B852A}"/>
              </a:ext>
            </a:extLst>
          </p:cNvPr>
          <p:cNvSpPr/>
          <p:nvPr/>
        </p:nvSpPr>
        <p:spPr>
          <a:xfrm>
            <a:off x="6796482" y="2059701"/>
            <a:ext cx="14253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 = m = </a:t>
            </a:r>
            <a:r>
              <a:rPr lang="en-US" altLang="zh-TW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n-US" altLang="zh-TW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j = n = 3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B4B2AC9-14A5-407B-9895-A74583D1AC3F}"/>
              </a:ext>
            </a:extLst>
          </p:cNvPr>
          <p:cNvSpPr/>
          <p:nvPr/>
        </p:nvSpPr>
        <p:spPr>
          <a:xfrm>
            <a:off x="740313" y="30767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在首兩輪循環後各變量的内容是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第一輪：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9BCC54F-674B-4348-BC6E-2CB8476C9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962092"/>
              </p:ext>
            </p:extLst>
          </p:nvPr>
        </p:nvGraphicFramePr>
        <p:xfrm>
          <a:off x="740313" y="3731766"/>
          <a:ext cx="5902325" cy="1200328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753745">
                  <a:extLst>
                    <a:ext uri="{9D8B030D-6E8A-4147-A177-3AD203B41FA5}">
                      <a16:colId xmlns:a16="http://schemas.microsoft.com/office/drawing/2014/main" val="364148074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015745233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32397940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976852638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265003240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508573293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976809306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843179436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793770290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596152063"/>
                    </a:ext>
                  </a:extLst>
                </a:gridCol>
              </a:tblGrid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1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2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3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>
                          <a:effectLst/>
                        </a:rPr>
                        <a:t>4</a:t>
                      </a:r>
                      <a:endParaRPr lang="zh-TW" sz="1800" b="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  <a:highlight>
                            <a:srgbClr val="00FFFF"/>
                          </a:highlight>
                        </a:rPr>
                        <a:t>5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6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7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8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9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2834721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35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27663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highlight>
                            <a:srgbClr val="00FFFF"/>
                          </a:highlight>
                        </a:rPr>
                        <a:t>3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1565229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B[j]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438917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12D8736F-5227-4995-AA9B-9D45B293B180}"/>
              </a:ext>
            </a:extLst>
          </p:cNvPr>
          <p:cNvSpPr/>
          <p:nvPr/>
        </p:nvSpPr>
        <p:spPr>
          <a:xfrm>
            <a:off x="6796482" y="4008764"/>
            <a:ext cx="873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zh-TW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altLang="zh-TW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j = 3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2A4044D-8161-4B82-AA2D-686DD1521408}"/>
              </a:ext>
            </a:extLst>
          </p:cNvPr>
          <p:cNvSpPr/>
          <p:nvPr/>
        </p:nvSpPr>
        <p:spPr>
          <a:xfrm>
            <a:off x="727178" y="502509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第二輪：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0AFB8266-D982-47F3-ABB5-C75F8CCF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598131"/>
              </p:ext>
            </p:extLst>
          </p:nvPr>
        </p:nvGraphicFramePr>
        <p:xfrm>
          <a:off x="740313" y="5396670"/>
          <a:ext cx="5902325" cy="121545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753745">
                  <a:extLst>
                    <a:ext uri="{9D8B030D-6E8A-4147-A177-3AD203B41FA5}">
                      <a16:colId xmlns:a16="http://schemas.microsoft.com/office/drawing/2014/main" val="245673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31253837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60432343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507155086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4236225379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62322727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194960746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84446750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727847730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995017786"/>
                    </a:ext>
                  </a:extLst>
                </a:gridCol>
              </a:tblGrid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1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2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3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4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  <a:highlight>
                            <a:srgbClr val="00FFFF"/>
                          </a:highlight>
                        </a:rPr>
                        <a:t>5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6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7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8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9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4402830"/>
                  </a:ext>
                </a:extLst>
              </a:tr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40</a:t>
                      </a: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13567"/>
                  </a:ext>
                </a:extLst>
              </a:tr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highlight>
                            <a:srgbClr val="00FFFF"/>
                          </a:highlight>
                        </a:rPr>
                        <a:t>2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7617957"/>
                  </a:ext>
                </a:extLst>
              </a:tr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B[j]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40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88229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2970F67B-E8CB-416D-952E-8A391E3A85A3}"/>
              </a:ext>
            </a:extLst>
          </p:cNvPr>
          <p:cNvSpPr/>
          <p:nvPr/>
        </p:nvSpPr>
        <p:spPr>
          <a:xfrm>
            <a:off x="6796482" y="5681232"/>
            <a:ext cx="873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zh-TW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altLang="zh-TW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j = 2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D816F5-916C-47B3-A2C3-66A4AB6D0733}"/>
              </a:ext>
            </a:extLst>
          </p:cNvPr>
          <p:cNvSpPr/>
          <p:nvPr/>
        </p:nvSpPr>
        <p:spPr>
          <a:xfrm>
            <a:off x="3399942" y="86365"/>
            <a:ext cx="783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merge</a:t>
            </a:r>
            <a:endParaRPr lang="zh-TW" altLang="en-US" dirty="0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88B9CD19-1955-42C1-B710-6D2CF3F0F67A}"/>
              </a:ext>
            </a:extLst>
          </p:cNvPr>
          <p:cNvSpPr/>
          <p:nvPr/>
        </p:nvSpPr>
        <p:spPr>
          <a:xfrm>
            <a:off x="4389120" y="1926168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23AFD89F-DFE4-473D-B2C2-1CF39038A118}"/>
              </a:ext>
            </a:extLst>
          </p:cNvPr>
          <p:cNvSpPr/>
          <p:nvPr/>
        </p:nvSpPr>
        <p:spPr>
          <a:xfrm>
            <a:off x="2682240" y="2536219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836A1AF4-F194-4EFF-A322-804EF9D3E83E}"/>
              </a:ext>
            </a:extLst>
          </p:cNvPr>
          <p:cNvSpPr/>
          <p:nvPr/>
        </p:nvSpPr>
        <p:spPr>
          <a:xfrm>
            <a:off x="3846270" y="3953819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14A01F14-20C5-460D-B4A7-A6EB52E161A9}"/>
              </a:ext>
            </a:extLst>
          </p:cNvPr>
          <p:cNvSpPr/>
          <p:nvPr/>
        </p:nvSpPr>
        <p:spPr>
          <a:xfrm>
            <a:off x="2699712" y="4555825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1610B937-4B39-4477-86EE-1029A8322654}"/>
              </a:ext>
            </a:extLst>
          </p:cNvPr>
          <p:cNvCxnSpPr>
            <a:cxnSpLocks/>
            <a:stCxn id="13" idx="5"/>
          </p:cNvCxnSpPr>
          <p:nvPr/>
        </p:nvCxnSpPr>
        <p:spPr>
          <a:xfrm>
            <a:off x="4757855" y="2294903"/>
            <a:ext cx="1472257" cy="1777225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1B180311-0370-4603-A96D-4C9BD6F49636}"/>
              </a:ext>
            </a:extLst>
          </p:cNvPr>
          <p:cNvCxnSpPr>
            <a:cxnSpLocks/>
          </p:cNvCxnSpPr>
          <p:nvPr/>
        </p:nvCxnSpPr>
        <p:spPr>
          <a:xfrm>
            <a:off x="3153733" y="4877914"/>
            <a:ext cx="2410159" cy="918452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FA9AEF93-F10F-4049-B4BE-274BE408A271}"/>
              </a:ext>
            </a:extLst>
          </p:cNvPr>
          <p:cNvSpPr/>
          <p:nvPr/>
        </p:nvSpPr>
        <p:spPr>
          <a:xfrm>
            <a:off x="7717281" y="2897333"/>
            <a:ext cx="6864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kern="100" dirty="0">
                <a:latin typeface="Calibri" panose="020F0502020204030204" pitchFamily="34" charset="0"/>
                <a:cs typeface="Calibri" panose="020F0502020204030204" pitchFamily="34" charset="0"/>
              </a:rPr>
              <a:t>-1</a:t>
            </a:r>
            <a:endParaRPr lang="zh-TW" altLang="en-US" sz="4800" dirty="0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18539031-9999-4E66-8A5D-D2F6F330C70C}"/>
              </a:ext>
            </a:extLst>
          </p:cNvPr>
          <p:cNvSpPr/>
          <p:nvPr/>
        </p:nvSpPr>
        <p:spPr>
          <a:xfrm>
            <a:off x="3845050" y="5642711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>
            <a:extLst>
              <a:ext uri="{FF2B5EF4-FFF2-40B4-BE49-F238E27FC236}">
                <a16:creationId xmlns:a16="http://schemas.microsoft.com/office/drawing/2014/main" id="{EF7237F0-1D2B-4CBB-A735-9123149CC0E1}"/>
              </a:ext>
            </a:extLst>
          </p:cNvPr>
          <p:cNvSpPr/>
          <p:nvPr/>
        </p:nvSpPr>
        <p:spPr>
          <a:xfrm>
            <a:off x="2133771" y="6250297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643B83E1-7A4A-460E-900C-F76EA481D2BA}"/>
              </a:ext>
            </a:extLst>
          </p:cNvPr>
          <p:cNvSpPr/>
          <p:nvPr/>
        </p:nvSpPr>
        <p:spPr>
          <a:xfrm>
            <a:off x="4076054" y="6013342"/>
            <a:ext cx="1177871" cy="201478"/>
          </a:xfrm>
          <a:custGeom>
            <a:avLst/>
            <a:gdLst>
              <a:gd name="connsiteX0" fmla="*/ 0 w 1177871"/>
              <a:gd name="connsiteY0" fmla="*/ 0 h 201478"/>
              <a:gd name="connsiteX1" fmla="*/ 588936 w 1177871"/>
              <a:gd name="connsiteY1" fmla="*/ 201478 h 201478"/>
              <a:gd name="connsiteX2" fmla="*/ 1177871 w 1177871"/>
              <a:gd name="connsiteY2" fmla="*/ 0 h 20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7871" h="201478">
                <a:moveTo>
                  <a:pt x="0" y="0"/>
                </a:moveTo>
                <a:cubicBezTo>
                  <a:pt x="196312" y="100739"/>
                  <a:pt x="392624" y="201478"/>
                  <a:pt x="588936" y="201478"/>
                </a:cubicBezTo>
                <a:cubicBezTo>
                  <a:pt x="785248" y="201478"/>
                  <a:pt x="981559" y="100739"/>
                  <a:pt x="1177871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E4CDCFF1-4914-49F2-B135-8E0A12F6129B}"/>
              </a:ext>
            </a:extLst>
          </p:cNvPr>
          <p:cNvCxnSpPr/>
          <p:nvPr/>
        </p:nvCxnSpPr>
        <p:spPr>
          <a:xfrm>
            <a:off x="4491505" y="4023771"/>
            <a:ext cx="310999" cy="31369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F17A7859-1ED6-4E38-9511-222DF1E172BD}"/>
              </a:ext>
            </a:extLst>
          </p:cNvPr>
          <p:cNvCxnSpPr/>
          <p:nvPr/>
        </p:nvCxnSpPr>
        <p:spPr>
          <a:xfrm>
            <a:off x="2782294" y="6309451"/>
            <a:ext cx="310999" cy="31369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17008332-C5BF-4786-8BD1-0AD765CBE0AB}"/>
              </a:ext>
            </a:extLst>
          </p:cNvPr>
          <p:cNvGrpSpPr/>
          <p:nvPr/>
        </p:nvGrpSpPr>
        <p:grpSpPr>
          <a:xfrm>
            <a:off x="3411590" y="1415831"/>
            <a:ext cx="1368270" cy="369332"/>
            <a:chOff x="3411590" y="1415831"/>
            <a:chExt cx="1368270" cy="369332"/>
          </a:xfrm>
        </p:grpSpPr>
        <p:cxnSp>
          <p:nvCxnSpPr>
            <p:cNvPr id="29" name="直線單箭頭接點 28">
              <a:extLst>
                <a:ext uri="{FF2B5EF4-FFF2-40B4-BE49-F238E27FC236}">
                  <a16:creationId xmlns:a16="http://schemas.microsoft.com/office/drawing/2014/main" id="{6217C930-6DC8-4C15-AA9F-161EDFC35904}"/>
                </a:ext>
              </a:extLst>
            </p:cNvPr>
            <p:cNvCxnSpPr/>
            <p:nvPr/>
          </p:nvCxnSpPr>
          <p:spPr>
            <a:xfrm flipH="1">
              <a:off x="3411590" y="1606822"/>
              <a:ext cx="1085088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0CB1F7E-5C49-45FD-887B-289D8BEB5104}"/>
                </a:ext>
              </a:extLst>
            </p:cNvPr>
            <p:cNvSpPr/>
            <p:nvPr/>
          </p:nvSpPr>
          <p:spPr>
            <a:xfrm>
              <a:off x="4457336" y="1415831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 dirty="0" err="1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B06C027F-4DF6-4DEA-B6B1-DEC674517B7F}"/>
              </a:ext>
            </a:extLst>
          </p:cNvPr>
          <p:cNvGrpSpPr/>
          <p:nvPr/>
        </p:nvGrpSpPr>
        <p:grpSpPr>
          <a:xfrm>
            <a:off x="1714850" y="2805671"/>
            <a:ext cx="1368270" cy="369332"/>
            <a:chOff x="3411590" y="1415831"/>
            <a:chExt cx="1368270" cy="369332"/>
          </a:xfrm>
        </p:grpSpPr>
        <p:cxnSp>
          <p:nvCxnSpPr>
            <p:cNvPr id="33" name="直線單箭頭接點 32">
              <a:extLst>
                <a:ext uri="{FF2B5EF4-FFF2-40B4-BE49-F238E27FC236}">
                  <a16:creationId xmlns:a16="http://schemas.microsoft.com/office/drawing/2014/main" id="{1C0E6221-BE66-464D-A9F4-529AC6C56F65}"/>
                </a:ext>
              </a:extLst>
            </p:cNvPr>
            <p:cNvCxnSpPr/>
            <p:nvPr/>
          </p:nvCxnSpPr>
          <p:spPr>
            <a:xfrm flipH="1">
              <a:off x="3411590" y="1606822"/>
              <a:ext cx="1085088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C314149-BB15-45EE-A772-E84FC48945B1}"/>
                </a:ext>
              </a:extLst>
            </p:cNvPr>
            <p:cNvSpPr/>
            <p:nvPr/>
          </p:nvSpPr>
          <p:spPr>
            <a:xfrm>
              <a:off x="4457336" y="1415831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j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DB31D0D6-1447-4CEB-A556-82C012BD1200}"/>
              </a:ext>
            </a:extLst>
          </p:cNvPr>
          <p:cNvCxnSpPr/>
          <p:nvPr/>
        </p:nvCxnSpPr>
        <p:spPr>
          <a:xfrm>
            <a:off x="4504908" y="5694196"/>
            <a:ext cx="310999" cy="31369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09B6221D-5539-4EE2-8839-4D3A1A594764}"/>
              </a:ext>
            </a:extLst>
          </p:cNvPr>
          <p:cNvSpPr/>
          <p:nvPr/>
        </p:nvSpPr>
        <p:spPr>
          <a:xfrm>
            <a:off x="3898009" y="341365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B52F915-F97A-4A31-9F4E-A27C8CDECFD1}"/>
              </a:ext>
            </a:extLst>
          </p:cNvPr>
          <p:cNvSpPr/>
          <p:nvPr/>
        </p:nvSpPr>
        <p:spPr>
          <a:xfrm>
            <a:off x="2776572" y="488699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7C3ADCF-6363-4C17-8D8D-3B6B150321B7}"/>
              </a:ext>
            </a:extLst>
          </p:cNvPr>
          <p:cNvSpPr/>
          <p:nvPr/>
        </p:nvSpPr>
        <p:spPr>
          <a:xfrm>
            <a:off x="2182227" y="655447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12E9BA1-D717-4A99-9E51-229E229863DC}"/>
              </a:ext>
            </a:extLst>
          </p:cNvPr>
          <p:cNvSpPr/>
          <p:nvPr/>
        </p:nvSpPr>
        <p:spPr>
          <a:xfrm>
            <a:off x="3898009" y="513327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63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2" grpId="0" animBg="1"/>
      <p:bldP spid="23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165963E-8F96-4947-A956-FB74AD273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13</a:t>
            </a:fld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54F38B-5EF3-4DE3-BA6C-462FDCABE44B}"/>
              </a:ext>
            </a:extLst>
          </p:cNvPr>
          <p:cNvSpPr/>
          <p:nvPr/>
        </p:nvSpPr>
        <p:spPr>
          <a:xfrm>
            <a:off x="470761" y="370067"/>
            <a:ext cx="2670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MS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826ABC2-2C91-498C-802A-4A18D7696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220058"/>
              </p:ext>
            </p:extLst>
          </p:nvPr>
        </p:nvGraphicFramePr>
        <p:xfrm>
          <a:off x="561496" y="852707"/>
          <a:ext cx="5777311" cy="37336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2790">
                  <a:extLst>
                    <a:ext uri="{9D8B030D-6E8A-4147-A177-3AD203B41FA5}">
                      <a16:colId xmlns:a16="http://schemas.microsoft.com/office/drawing/2014/main" val="1723020804"/>
                    </a:ext>
                  </a:extLst>
                </a:gridCol>
                <a:gridCol w="5144521">
                  <a:extLst>
                    <a:ext uri="{9D8B030D-6E8A-4147-A177-3AD203B41FA5}">
                      <a16:colId xmlns:a16="http://schemas.microsoft.com/office/drawing/2014/main" val="2079421496"/>
                    </a:ext>
                  </a:extLst>
                </a:gridCol>
              </a:tblGrid>
              <a:tr h="32740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行號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內容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1744066"/>
                  </a:ext>
                </a:extLst>
              </a:tr>
              <a:tr h="340628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</a:t>
                      </a:r>
                      <a:endParaRPr lang="zh-TW" sz="1800" kern="10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kern="100" dirty="0">
                          <a:effectLst/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MS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← m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 ← n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當 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____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執行</a:t>
                      </a: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如果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&gt;0) AND (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</a:t>
                      </a:r>
                      <a:r>
                        <a:rPr lang="en-US" sz="1800" kern="10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]&gt;</a:t>
                      </a:r>
                      <a:r>
                        <a:rPr lang="en-US" sz="1800" kern="100" dirty="0">
                          <a:effectLst/>
                          <a:highlight>
                            <a:srgbClr val="00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[j]) 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則</a:t>
                      </a: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</a:t>
                      </a:r>
                      <a:r>
                        <a:rPr lang="en-US" sz="1800" kern="10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i+j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← ____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____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否則</a:t>
                      </a: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</a:t>
                      </a:r>
                      <a:r>
                        <a:rPr lang="en-US" sz="1800" kern="10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i+j</a:t>
                      </a: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← ____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657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____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6439492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8930DDB8-38B1-4860-87C0-4D785B251317}"/>
              </a:ext>
            </a:extLst>
          </p:cNvPr>
          <p:cNvSpPr/>
          <p:nvPr/>
        </p:nvSpPr>
        <p:spPr>
          <a:xfrm>
            <a:off x="2238510" y="3190475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i-1</a:t>
            </a:r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F6798AB-3CC5-4839-BE62-64B0C9B8A22F}"/>
              </a:ext>
            </a:extLst>
          </p:cNvPr>
          <p:cNvSpPr/>
          <p:nvPr/>
        </p:nvSpPr>
        <p:spPr>
          <a:xfrm>
            <a:off x="3521868" y="2827662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DE91D10-6EC5-4BD5-9AD3-87D4B551FCC2}"/>
              </a:ext>
            </a:extLst>
          </p:cNvPr>
          <p:cNvSpPr/>
          <p:nvPr/>
        </p:nvSpPr>
        <p:spPr>
          <a:xfrm>
            <a:off x="1584325" y="2150284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j&gt;0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2D59E99-8111-49BF-824A-F26E47E35869}"/>
              </a:ext>
            </a:extLst>
          </p:cNvPr>
          <p:cNvSpPr/>
          <p:nvPr/>
        </p:nvSpPr>
        <p:spPr>
          <a:xfrm>
            <a:off x="3521868" y="382348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[j]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99D1CA8-6CD2-412C-A498-159CBCE1B6A9}"/>
              </a:ext>
            </a:extLst>
          </p:cNvPr>
          <p:cNvSpPr/>
          <p:nvPr/>
        </p:nvSpPr>
        <p:spPr>
          <a:xfrm>
            <a:off x="2238510" y="4177953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 = j-1</a:t>
            </a:r>
            <a:endParaRPr lang="zh-TW" altLang="en-US" dirty="0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99C2B00F-41FF-4EE3-89D0-AEAF53545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489705"/>
              </p:ext>
            </p:extLst>
          </p:nvPr>
        </p:nvGraphicFramePr>
        <p:xfrm>
          <a:off x="1475837" y="5041291"/>
          <a:ext cx="5902325" cy="121545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753745">
                  <a:extLst>
                    <a:ext uri="{9D8B030D-6E8A-4147-A177-3AD203B41FA5}">
                      <a16:colId xmlns:a16="http://schemas.microsoft.com/office/drawing/2014/main" val="24567300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31253837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60432343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507155086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4236225379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162322727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3194960746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84446750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727847730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995017786"/>
                    </a:ext>
                  </a:extLst>
                </a:gridCol>
              </a:tblGrid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1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2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3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4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5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6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7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8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effectLst/>
                        </a:rPr>
                        <a:t>9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4402830"/>
                  </a:ext>
                </a:extLst>
              </a:tr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</a:t>
                      </a:r>
                      <a:r>
                        <a:rPr lang="en-US" sz="1800" kern="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40</a:t>
                      </a: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13567"/>
                  </a:ext>
                </a:extLst>
              </a:tr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7617957"/>
                  </a:ext>
                </a:extLst>
              </a:tr>
              <a:tr h="303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highlight>
                            <a:srgbClr val="00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en-US" sz="1800" kern="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[j]</a:t>
                      </a:r>
                      <a:endParaRPr lang="zh-TW" sz="1800" kern="100" dirty="0">
                        <a:effectLst/>
                        <a:latin typeface="Courier New" panose="02070309020205020404" pitchFamily="49" charset="0"/>
                        <a:ea typeface="新細明體" panose="02020500000000000000" pitchFamily="18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188229"/>
                  </a:ext>
                </a:extLst>
              </a:tr>
            </a:tbl>
          </a:graphicData>
        </a:graphic>
      </p:graphicFrame>
      <p:sp>
        <p:nvSpPr>
          <p:cNvPr id="12" name="橢圓 11">
            <a:extLst>
              <a:ext uri="{FF2B5EF4-FFF2-40B4-BE49-F238E27FC236}">
                <a16:creationId xmlns:a16="http://schemas.microsoft.com/office/drawing/2014/main" id="{BF2DF86C-1B75-470B-858C-D35287B8BAAE}"/>
              </a:ext>
            </a:extLst>
          </p:cNvPr>
          <p:cNvSpPr/>
          <p:nvPr/>
        </p:nvSpPr>
        <p:spPr>
          <a:xfrm>
            <a:off x="5120260" y="5277863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DFA1362A-52C9-47BB-B43D-97231B866835}"/>
              </a:ext>
            </a:extLst>
          </p:cNvPr>
          <p:cNvSpPr/>
          <p:nvPr/>
        </p:nvSpPr>
        <p:spPr>
          <a:xfrm>
            <a:off x="3413380" y="5887914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B62A7F54-5376-49A0-8B28-07F0F3E254F8}"/>
              </a:ext>
            </a:extLst>
          </p:cNvPr>
          <p:cNvCxnSpPr>
            <a:cxnSpLocks/>
            <a:stCxn id="13" idx="6"/>
          </p:cNvCxnSpPr>
          <p:nvPr/>
        </p:nvCxnSpPr>
        <p:spPr>
          <a:xfrm flipV="1">
            <a:off x="3845380" y="5583953"/>
            <a:ext cx="2493427" cy="51996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9F30F2A7-75AD-48C1-B208-9B75FD57CCA3}"/>
              </a:ext>
            </a:extLst>
          </p:cNvPr>
          <p:cNvSpPr/>
          <p:nvPr/>
        </p:nvSpPr>
        <p:spPr>
          <a:xfrm>
            <a:off x="3164283" y="1118708"/>
            <a:ext cx="6014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0" dirty="0">
                <a:solidFill>
                  <a:srgbClr val="FF0000"/>
                </a:solidFill>
              </a:rPr>
              <a:t>m=6</a:t>
            </a:r>
          </a:p>
          <a:p>
            <a:pPr algn="ctr">
              <a:spcAft>
                <a:spcPts val="0"/>
              </a:spcAft>
            </a:pPr>
            <a:r>
              <a:rPr lang="en-US" altLang="zh-TW" kern="0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n=3</a:t>
            </a:r>
            <a:endParaRPr lang="zh-TW" altLang="zh-TW" kern="100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1425F9F0-BE84-47BF-A7DD-ACF04C13E57A}"/>
              </a:ext>
            </a:extLst>
          </p:cNvPr>
          <p:cNvGrpSpPr/>
          <p:nvPr/>
        </p:nvGrpSpPr>
        <p:grpSpPr>
          <a:xfrm>
            <a:off x="4149271" y="4672697"/>
            <a:ext cx="1919703" cy="369332"/>
            <a:chOff x="3411590" y="1415831"/>
            <a:chExt cx="1919703" cy="369332"/>
          </a:xfrm>
        </p:grpSpPr>
        <p:cxnSp>
          <p:nvCxnSpPr>
            <p:cNvPr id="21" name="直線單箭頭接點 20">
              <a:extLst>
                <a:ext uri="{FF2B5EF4-FFF2-40B4-BE49-F238E27FC236}">
                  <a16:creationId xmlns:a16="http://schemas.microsoft.com/office/drawing/2014/main" id="{65FF2618-A5DC-4289-B859-5F5C027F16D8}"/>
                </a:ext>
              </a:extLst>
            </p:cNvPr>
            <p:cNvCxnSpPr/>
            <p:nvPr/>
          </p:nvCxnSpPr>
          <p:spPr>
            <a:xfrm flipH="1">
              <a:off x="3411590" y="1606822"/>
              <a:ext cx="1085088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CE33C32-8CA4-4CA4-BAF7-D721775FEE28}"/>
                </a:ext>
              </a:extLst>
            </p:cNvPr>
            <p:cNvSpPr/>
            <p:nvPr/>
          </p:nvSpPr>
          <p:spPr>
            <a:xfrm>
              <a:off x="4457336" y="1415831"/>
              <a:ext cx="8739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 dirty="0" err="1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</a:t>
              </a:r>
              <a:r>
                <a:rPr lang="en-US" altLang="zh-TW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zh-TW" dirty="0">
                  <a:latin typeface="Courier New" panose="02070309020205020404" pitchFamily="49" charset="0"/>
                  <a:cs typeface="Courier New" panose="02070309020205020404" pitchFamily="49" charset="0"/>
                </a:rPr>
                <a:t>= m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C560E4A8-87DB-454A-B778-8189A52D5B15}"/>
              </a:ext>
            </a:extLst>
          </p:cNvPr>
          <p:cNvGrpSpPr/>
          <p:nvPr/>
        </p:nvGrpSpPr>
        <p:grpSpPr>
          <a:xfrm>
            <a:off x="2428332" y="6331997"/>
            <a:ext cx="1919703" cy="369332"/>
            <a:chOff x="3411590" y="1415831"/>
            <a:chExt cx="1919703" cy="369332"/>
          </a:xfrm>
        </p:grpSpPr>
        <p:cxnSp>
          <p:nvCxnSpPr>
            <p:cNvPr id="26" name="直線單箭頭接點 25">
              <a:extLst>
                <a:ext uri="{FF2B5EF4-FFF2-40B4-BE49-F238E27FC236}">
                  <a16:creationId xmlns:a16="http://schemas.microsoft.com/office/drawing/2014/main" id="{3F0172FB-CBCF-438A-B7F1-89FE676C0B17}"/>
                </a:ext>
              </a:extLst>
            </p:cNvPr>
            <p:cNvCxnSpPr/>
            <p:nvPr/>
          </p:nvCxnSpPr>
          <p:spPr>
            <a:xfrm flipH="1">
              <a:off x="3411590" y="1606822"/>
              <a:ext cx="1085088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45EDEDA-CFF6-48B2-A47C-61AF745C7B39}"/>
                </a:ext>
              </a:extLst>
            </p:cNvPr>
            <p:cNvSpPr/>
            <p:nvPr/>
          </p:nvSpPr>
          <p:spPr>
            <a:xfrm>
              <a:off x="4457336" y="1415831"/>
              <a:ext cx="8739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j </a:t>
              </a:r>
              <a:r>
                <a:rPr lang="en-US" altLang="zh-TW" dirty="0">
                  <a:latin typeface="Courier New" panose="02070309020205020404" pitchFamily="49" charset="0"/>
                  <a:cs typeface="Courier New" panose="02070309020205020404" pitchFamily="49" charset="0"/>
                </a:rPr>
                <a:t>= n</a:t>
              </a:r>
              <a:endParaRPr lang="zh-TW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26604C67-7A03-46AD-BA6F-2F7A5E31D25D}"/>
              </a:ext>
            </a:extLst>
          </p:cNvPr>
          <p:cNvSpPr/>
          <p:nvPr/>
        </p:nvSpPr>
        <p:spPr>
          <a:xfrm>
            <a:off x="5396086" y="5058635"/>
            <a:ext cx="1621536" cy="317011"/>
          </a:xfrm>
          <a:custGeom>
            <a:avLst/>
            <a:gdLst>
              <a:gd name="connsiteX0" fmla="*/ 0 w 1621536"/>
              <a:gd name="connsiteY0" fmla="*/ 317011 h 317011"/>
              <a:gd name="connsiteX1" fmla="*/ 804672 w 1621536"/>
              <a:gd name="connsiteY1" fmla="*/ 19 h 317011"/>
              <a:gd name="connsiteX2" fmla="*/ 1621536 w 1621536"/>
              <a:gd name="connsiteY2" fmla="*/ 304819 h 317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1536" h="317011">
                <a:moveTo>
                  <a:pt x="0" y="317011"/>
                </a:moveTo>
                <a:cubicBezTo>
                  <a:pt x="267208" y="159531"/>
                  <a:pt x="534416" y="2051"/>
                  <a:pt x="804672" y="19"/>
                </a:cubicBezTo>
                <a:cubicBezTo>
                  <a:pt x="1074928" y="-2013"/>
                  <a:pt x="1348232" y="151403"/>
                  <a:pt x="1621536" y="304819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24515A5C-4EB5-4C8F-889B-85AAD88C6E03}"/>
              </a:ext>
            </a:extLst>
          </p:cNvPr>
          <p:cNvSpPr/>
          <p:nvPr/>
        </p:nvSpPr>
        <p:spPr>
          <a:xfrm>
            <a:off x="4821227" y="5058635"/>
            <a:ext cx="1247747" cy="369332"/>
          </a:xfrm>
          <a:custGeom>
            <a:avLst/>
            <a:gdLst>
              <a:gd name="connsiteX0" fmla="*/ 0 w 1621536"/>
              <a:gd name="connsiteY0" fmla="*/ 317011 h 317011"/>
              <a:gd name="connsiteX1" fmla="*/ 804672 w 1621536"/>
              <a:gd name="connsiteY1" fmla="*/ 19 h 317011"/>
              <a:gd name="connsiteX2" fmla="*/ 1621536 w 1621536"/>
              <a:gd name="connsiteY2" fmla="*/ 304819 h 317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1536" h="317011">
                <a:moveTo>
                  <a:pt x="0" y="317011"/>
                </a:moveTo>
                <a:cubicBezTo>
                  <a:pt x="267208" y="159531"/>
                  <a:pt x="534416" y="2051"/>
                  <a:pt x="804672" y="19"/>
                </a:cubicBezTo>
                <a:cubicBezTo>
                  <a:pt x="1074928" y="-2013"/>
                  <a:pt x="1348232" y="151403"/>
                  <a:pt x="1621536" y="304819"/>
                </a:cubicBezTo>
              </a:path>
            </a:pathLst>
          </a:custGeom>
          <a:noFill/>
          <a:ln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743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FEFB6E-86FE-4120-A6F7-6C7812D2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DFBFEF5-D049-44D0-89BB-8716DBB775BF}"/>
              </a:ext>
            </a:extLst>
          </p:cNvPr>
          <p:cNvSpPr/>
          <p:nvPr/>
        </p:nvSpPr>
        <p:spPr>
          <a:xfrm>
            <a:off x="267378" y="318254"/>
            <a:ext cx="2440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(c)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現有以下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個任務：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0DF56E2-4684-42F6-9F9A-6B30F82E5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422323"/>
              </p:ext>
            </p:extLst>
          </p:nvPr>
        </p:nvGraphicFramePr>
        <p:xfrm>
          <a:off x="294641" y="676217"/>
          <a:ext cx="3502977" cy="1912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247">
                  <a:extLst>
                    <a:ext uri="{9D8B030D-6E8A-4147-A177-3AD203B41FA5}">
                      <a16:colId xmlns:a16="http://schemas.microsoft.com/office/drawing/2014/main" val="228918540"/>
                    </a:ext>
                  </a:extLst>
                </a:gridCol>
                <a:gridCol w="1495817">
                  <a:extLst>
                    <a:ext uri="{9D8B030D-6E8A-4147-A177-3AD203B41FA5}">
                      <a16:colId xmlns:a16="http://schemas.microsoft.com/office/drawing/2014/main" val="1931887463"/>
                    </a:ext>
                  </a:extLst>
                </a:gridCol>
                <a:gridCol w="1081913">
                  <a:extLst>
                    <a:ext uri="{9D8B030D-6E8A-4147-A177-3AD203B41FA5}">
                      <a16:colId xmlns:a16="http://schemas.microsoft.com/office/drawing/2014/main" val="661861095"/>
                    </a:ext>
                  </a:extLst>
                </a:gridCol>
              </a:tblGrid>
              <a:tr h="318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任務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持續時間</a:t>
                      </a:r>
                      <a:r>
                        <a:rPr lang="en-US" sz="1800" kern="100">
                          <a:effectLst/>
                        </a:rPr>
                        <a:t>(</a:t>
                      </a:r>
                      <a:r>
                        <a:rPr lang="zh-TW" sz="1800" kern="100">
                          <a:effectLst/>
                        </a:rPr>
                        <a:t>日</a:t>
                      </a:r>
                      <a:r>
                        <a:rPr lang="en-US" sz="1800" kern="100">
                          <a:effectLst/>
                        </a:rPr>
                        <a:t>)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依賴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17272771"/>
                  </a:ext>
                </a:extLst>
              </a:tr>
              <a:tr h="318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7314421"/>
                  </a:ext>
                </a:extLst>
              </a:tr>
              <a:tr h="318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-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0958215"/>
                  </a:ext>
                </a:extLst>
              </a:tr>
              <a:tr h="318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B, 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4403487"/>
                  </a:ext>
                </a:extLst>
              </a:tr>
              <a:tr h="318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9151698"/>
                  </a:ext>
                </a:extLst>
              </a:tr>
              <a:tr h="318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C, D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5763778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A99A0355-8FFC-47EB-8214-EECAA5EADCA7}"/>
              </a:ext>
            </a:extLst>
          </p:cNvPr>
          <p:cNvSpPr/>
          <p:nvPr/>
        </p:nvSpPr>
        <p:spPr>
          <a:xfrm>
            <a:off x="1026795" y="2778270"/>
            <a:ext cx="319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完成以下甘特圖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Gantt Chart.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D6938A9-ABD4-465D-AA0B-305E4E8A4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231391"/>
              </p:ext>
            </p:extLst>
          </p:nvPr>
        </p:nvGraphicFramePr>
        <p:xfrm>
          <a:off x="1054058" y="3147602"/>
          <a:ext cx="6548247" cy="330634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21637">
                  <a:extLst>
                    <a:ext uri="{9D8B030D-6E8A-4147-A177-3AD203B41FA5}">
                      <a16:colId xmlns:a16="http://schemas.microsoft.com/office/drawing/2014/main" val="897311573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3284232181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59515654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771322191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520205689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2506856340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3142606104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3521509584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3159760359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23726714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2352025540"/>
                    </a:ext>
                  </a:extLst>
                </a:gridCol>
              </a:tblGrid>
              <a:tr h="3005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任務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Day</a:t>
                      </a:r>
                      <a:r>
                        <a:rPr lang="zh-TW" sz="1800" kern="100" dirty="0">
                          <a:effectLst/>
                        </a:rPr>
                        <a:t>日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744179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5936733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Task 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6736654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7130307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Task B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0341717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8548363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Task C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4709474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3243189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Task 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0542886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8893882"/>
                  </a:ext>
                </a:extLst>
              </a:tr>
              <a:tr h="300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Task E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5853669"/>
                  </a:ext>
                </a:extLst>
              </a:tr>
            </a:tbl>
          </a:graphicData>
        </a:graphic>
      </p:graphicFrame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8103378E-C0FD-465A-B9C8-33AB858353AF}"/>
              </a:ext>
            </a:extLst>
          </p:cNvPr>
          <p:cNvSpPr/>
          <p:nvPr/>
        </p:nvSpPr>
        <p:spPr>
          <a:xfrm>
            <a:off x="3380697" y="3954729"/>
            <a:ext cx="555582" cy="570902"/>
          </a:xfrm>
          <a:custGeom>
            <a:avLst/>
            <a:gdLst>
              <a:gd name="connsiteX0" fmla="*/ 238125 w 457200"/>
              <a:gd name="connsiteY0" fmla="*/ 457200 h 457200"/>
              <a:gd name="connsiteX1" fmla="*/ 457200 w 457200"/>
              <a:gd name="connsiteY1" fmla="*/ 457200 h 457200"/>
              <a:gd name="connsiteX2" fmla="*/ 457200 w 457200"/>
              <a:gd name="connsiteY2" fmla="*/ 228600 h 457200"/>
              <a:gd name="connsiteX3" fmla="*/ 0 w 457200"/>
              <a:gd name="connsiteY3" fmla="*/ 228600 h 457200"/>
              <a:gd name="connsiteX4" fmla="*/ 0 w 457200"/>
              <a:gd name="connsiteY4" fmla="*/ 0 h 457200"/>
              <a:gd name="connsiteX5" fmla="*/ 219075 w 457200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" h="457200">
                <a:moveTo>
                  <a:pt x="238125" y="457200"/>
                </a:moveTo>
                <a:lnTo>
                  <a:pt x="457200" y="457200"/>
                </a:lnTo>
                <a:lnTo>
                  <a:pt x="457200" y="228600"/>
                </a:lnTo>
                <a:lnTo>
                  <a:pt x="0" y="228600"/>
                </a:lnTo>
                <a:lnTo>
                  <a:pt x="0" y="0"/>
                </a:lnTo>
                <a:lnTo>
                  <a:pt x="219075" y="0"/>
                </a:ln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0ABE61E8-C1A2-4E34-88EC-802C4AE217B4}"/>
              </a:ext>
            </a:extLst>
          </p:cNvPr>
          <p:cNvSpPr/>
          <p:nvPr/>
        </p:nvSpPr>
        <p:spPr>
          <a:xfrm flipV="1">
            <a:off x="3380697" y="4575882"/>
            <a:ext cx="506391" cy="479052"/>
          </a:xfrm>
          <a:custGeom>
            <a:avLst/>
            <a:gdLst>
              <a:gd name="connsiteX0" fmla="*/ 238125 w 457200"/>
              <a:gd name="connsiteY0" fmla="*/ 457200 h 457200"/>
              <a:gd name="connsiteX1" fmla="*/ 457200 w 457200"/>
              <a:gd name="connsiteY1" fmla="*/ 457200 h 457200"/>
              <a:gd name="connsiteX2" fmla="*/ 457200 w 457200"/>
              <a:gd name="connsiteY2" fmla="*/ 228600 h 457200"/>
              <a:gd name="connsiteX3" fmla="*/ 0 w 457200"/>
              <a:gd name="connsiteY3" fmla="*/ 228600 h 457200"/>
              <a:gd name="connsiteX4" fmla="*/ 0 w 457200"/>
              <a:gd name="connsiteY4" fmla="*/ 0 h 457200"/>
              <a:gd name="connsiteX5" fmla="*/ 219075 w 457200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" h="457200">
                <a:moveTo>
                  <a:pt x="238125" y="457200"/>
                </a:moveTo>
                <a:lnTo>
                  <a:pt x="457200" y="457200"/>
                </a:lnTo>
                <a:lnTo>
                  <a:pt x="457200" y="228600"/>
                </a:lnTo>
                <a:lnTo>
                  <a:pt x="0" y="228600"/>
                </a:lnTo>
                <a:lnTo>
                  <a:pt x="0" y="0"/>
                </a:lnTo>
                <a:lnTo>
                  <a:pt x="219075" y="0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54C35DEE-0C01-44D4-87F9-A03741BAB6D2}"/>
              </a:ext>
            </a:extLst>
          </p:cNvPr>
          <p:cNvSpPr/>
          <p:nvPr/>
        </p:nvSpPr>
        <p:spPr>
          <a:xfrm>
            <a:off x="3105212" y="5181565"/>
            <a:ext cx="531517" cy="532682"/>
          </a:xfrm>
          <a:custGeom>
            <a:avLst/>
            <a:gdLst>
              <a:gd name="connsiteX0" fmla="*/ 0 w 469127"/>
              <a:gd name="connsiteY0" fmla="*/ 429370 h 429370"/>
              <a:gd name="connsiteX1" fmla="*/ 246491 w 469127"/>
              <a:gd name="connsiteY1" fmla="*/ 429370 h 429370"/>
              <a:gd name="connsiteX2" fmla="*/ 246491 w 469127"/>
              <a:gd name="connsiteY2" fmla="*/ 0 h 429370"/>
              <a:gd name="connsiteX3" fmla="*/ 469127 w 469127"/>
              <a:gd name="connsiteY3" fmla="*/ 0 h 42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127" h="429370">
                <a:moveTo>
                  <a:pt x="0" y="429370"/>
                </a:moveTo>
                <a:lnTo>
                  <a:pt x="246491" y="429370"/>
                </a:lnTo>
                <a:lnTo>
                  <a:pt x="246491" y="0"/>
                </a:lnTo>
                <a:lnTo>
                  <a:pt x="469127" y="0"/>
                </a:lnTo>
              </a:path>
            </a:pathLst>
          </a:custGeom>
          <a:noFill/>
          <a:ln w="190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2B182617-4FD9-463D-9097-1793CF26F2FD}"/>
              </a:ext>
            </a:extLst>
          </p:cNvPr>
          <p:cNvSpPr/>
          <p:nvPr/>
        </p:nvSpPr>
        <p:spPr>
          <a:xfrm>
            <a:off x="3110808" y="5767997"/>
            <a:ext cx="2797823" cy="529793"/>
          </a:xfrm>
          <a:custGeom>
            <a:avLst/>
            <a:gdLst>
              <a:gd name="connsiteX0" fmla="*/ 0 w 2456953"/>
              <a:gd name="connsiteY0" fmla="*/ 0 h 469127"/>
              <a:gd name="connsiteX1" fmla="*/ 1256306 w 2456953"/>
              <a:gd name="connsiteY1" fmla="*/ 0 h 469127"/>
              <a:gd name="connsiteX2" fmla="*/ 1256306 w 2456953"/>
              <a:gd name="connsiteY2" fmla="*/ 469127 h 469127"/>
              <a:gd name="connsiteX3" fmla="*/ 2456953 w 2456953"/>
              <a:gd name="connsiteY3" fmla="*/ 469127 h 46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6953" h="469127">
                <a:moveTo>
                  <a:pt x="0" y="0"/>
                </a:moveTo>
                <a:lnTo>
                  <a:pt x="1256306" y="0"/>
                </a:lnTo>
                <a:lnTo>
                  <a:pt x="1256306" y="469127"/>
                </a:lnTo>
                <a:lnTo>
                  <a:pt x="2456953" y="469127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3AF4E6C-1FA4-48C1-BB22-C3992ECE4BAD}"/>
              </a:ext>
            </a:extLst>
          </p:cNvPr>
          <p:cNvSpPr/>
          <p:nvPr/>
        </p:nvSpPr>
        <p:spPr>
          <a:xfrm>
            <a:off x="5012373" y="1070977"/>
            <a:ext cx="35029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如果任務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C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不再依賴任務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，完成所有任務最少需要多少日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 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8B9695DE-14CB-4616-88BD-ABCB7B8AC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272707"/>
              </p:ext>
            </p:extLst>
          </p:nvPr>
        </p:nvGraphicFramePr>
        <p:xfrm>
          <a:off x="3658488" y="4950303"/>
          <a:ext cx="2250644" cy="30057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2661">
                  <a:extLst>
                    <a:ext uri="{9D8B030D-6E8A-4147-A177-3AD203B41FA5}">
                      <a16:colId xmlns:a16="http://schemas.microsoft.com/office/drawing/2014/main" val="162395748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857425667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2221639780"/>
                    </a:ext>
                  </a:extLst>
                </a:gridCol>
                <a:gridCol w="562661">
                  <a:extLst>
                    <a:ext uri="{9D8B030D-6E8A-4147-A177-3AD203B41FA5}">
                      <a16:colId xmlns:a16="http://schemas.microsoft.com/office/drawing/2014/main" val="2742571981"/>
                    </a:ext>
                  </a:extLst>
                </a:gridCol>
              </a:tblGrid>
              <a:tr h="3005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672126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64960CBF-1CC6-4D9D-98EB-DB869DF1B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37716"/>
              </p:ext>
            </p:extLst>
          </p:nvPr>
        </p:nvGraphicFramePr>
        <p:xfrm>
          <a:off x="5908632" y="6141201"/>
          <a:ext cx="562661" cy="30057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2661">
                  <a:extLst>
                    <a:ext uri="{9D8B030D-6E8A-4147-A177-3AD203B41FA5}">
                      <a16:colId xmlns:a16="http://schemas.microsoft.com/office/drawing/2014/main" val="162395748"/>
                    </a:ext>
                  </a:extLst>
                </a:gridCol>
              </a:tblGrid>
              <a:tr h="3005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672126"/>
                  </a:ext>
                </a:extLst>
              </a:tr>
            </a:tbl>
          </a:graphicData>
        </a:graphic>
      </p:graphicFrame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D2BB3B02-2083-4D2A-89B2-D4AEF3D3D6B6}"/>
              </a:ext>
            </a:extLst>
          </p:cNvPr>
          <p:cNvSpPr/>
          <p:nvPr/>
        </p:nvSpPr>
        <p:spPr>
          <a:xfrm>
            <a:off x="5660954" y="5190320"/>
            <a:ext cx="413809" cy="1014792"/>
          </a:xfrm>
          <a:custGeom>
            <a:avLst/>
            <a:gdLst>
              <a:gd name="connsiteX0" fmla="*/ 0 w 310100"/>
              <a:gd name="connsiteY0" fmla="*/ 0 h 882594"/>
              <a:gd name="connsiteX1" fmla="*/ 135172 w 310100"/>
              <a:gd name="connsiteY1" fmla="*/ 0 h 882594"/>
              <a:gd name="connsiteX2" fmla="*/ 135172 w 310100"/>
              <a:gd name="connsiteY2" fmla="*/ 882594 h 882594"/>
              <a:gd name="connsiteX3" fmla="*/ 310100 w 310100"/>
              <a:gd name="connsiteY3" fmla="*/ 882594 h 88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100" h="882594">
                <a:moveTo>
                  <a:pt x="0" y="0"/>
                </a:moveTo>
                <a:lnTo>
                  <a:pt x="135172" y="0"/>
                </a:lnTo>
                <a:lnTo>
                  <a:pt x="135172" y="882594"/>
                </a:lnTo>
                <a:lnTo>
                  <a:pt x="310100" y="882594"/>
                </a:lnTo>
              </a:path>
            </a:pathLst>
          </a:custGeom>
          <a:noFill/>
          <a:ln w="190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00D37EF9-DCBE-417B-AE12-D6A321B548CA}"/>
              </a:ext>
            </a:extLst>
          </p:cNvPr>
          <p:cNvSpPr/>
          <p:nvPr/>
        </p:nvSpPr>
        <p:spPr>
          <a:xfrm>
            <a:off x="2871097" y="1595053"/>
            <a:ext cx="728663" cy="3979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3B5A22B7-831D-425A-B238-F1BE780A3E57}"/>
              </a:ext>
            </a:extLst>
          </p:cNvPr>
          <p:cNvSpPr/>
          <p:nvPr/>
        </p:nvSpPr>
        <p:spPr>
          <a:xfrm>
            <a:off x="2871096" y="2230156"/>
            <a:ext cx="728663" cy="3979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EA7663D-983A-4FBE-A81F-8605FAB25383}"/>
              </a:ext>
            </a:extLst>
          </p:cNvPr>
          <p:cNvSpPr/>
          <p:nvPr/>
        </p:nvSpPr>
        <p:spPr>
          <a:xfrm>
            <a:off x="6566209" y="1861296"/>
            <a:ext cx="553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7</a:t>
            </a:r>
            <a:r>
              <a:rPr lang="zh-TW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天</a:t>
            </a:r>
            <a:endParaRPr lang="zh-TW" altLang="en-US" dirty="0"/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46043947-3BFB-4B70-9D90-1185A1A0275E}"/>
              </a:ext>
            </a:extLst>
          </p:cNvPr>
          <p:cNvCxnSpPr/>
          <p:nvPr/>
        </p:nvCxnSpPr>
        <p:spPr>
          <a:xfrm flipH="1">
            <a:off x="2994484" y="1674515"/>
            <a:ext cx="288251" cy="239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32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0116 L -0.06111 -0.00116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111E-6 L -0.06146 0.00093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4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-0.05816 0.00254 " pathEditMode="relative" rAng="0" ptsTypes="AA">
                                      <p:cBhvr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1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5" grpId="0" animBg="1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FEFB6E-86FE-4120-A6F7-6C7812D2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9D74F10-E8B8-42AD-A0A0-7080FF811CBF}"/>
              </a:ext>
            </a:extLst>
          </p:cNvPr>
          <p:cNvSpPr/>
          <p:nvPr/>
        </p:nvSpPr>
        <p:spPr>
          <a:xfrm>
            <a:off x="628650" y="335846"/>
            <a:ext cx="6448555" cy="733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(iii)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麗珊完成任務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的程式後，會進行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驗收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測試和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單元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測試。</a:t>
            </a:r>
            <a:endParaRPr lang="en-US" altLang="zh-TW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她應該先進行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哪種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測試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加以說明。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885CC0A-E5D0-42BD-8F44-CA2C38ACA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719611"/>
              </p:ext>
            </p:extLst>
          </p:nvPr>
        </p:nvGraphicFramePr>
        <p:xfrm>
          <a:off x="780789" y="1664961"/>
          <a:ext cx="7582422" cy="3278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187">
                  <a:extLst>
                    <a:ext uri="{9D8B030D-6E8A-4147-A177-3AD203B41FA5}">
                      <a16:colId xmlns:a16="http://schemas.microsoft.com/office/drawing/2014/main" val="3309266597"/>
                    </a:ext>
                  </a:extLst>
                </a:gridCol>
                <a:gridCol w="5888235">
                  <a:extLst>
                    <a:ext uri="{9D8B030D-6E8A-4147-A177-3AD203B41FA5}">
                      <a16:colId xmlns:a16="http://schemas.microsoft.com/office/drawing/2014/main" val="3519971937"/>
                    </a:ext>
                  </a:extLst>
                </a:gridCol>
              </a:tblGrid>
              <a:tr h="109299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及早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發現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錯誤：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在開發過程的早期執行單元測試，測試個別的代碼單元。通過及早進行單元測試，可以更早發現並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解決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代碼中的錯誤和缺陷，這有助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減少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後期階段的問題和修復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成本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。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0652515"/>
                  </a:ext>
                </a:extLst>
              </a:tr>
              <a:tr h="109299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快速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反饋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迴圈：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單元測試提供了快速的反饋迴圈，使開發人員能夠快速地驗證實現的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正確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性。這有助及時發現和解決問題，確保在進行用戶驗收測試之前，代碼能夠按預期運行。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62044"/>
                  </a:ext>
                </a:extLst>
              </a:tr>
              <a:tr h="109299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問題的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隔離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：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單元測試專注測試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小的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、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獨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立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的代碼單元，使開發人員能夠定位和解決特定代碼段或函數內的問題，及早解決這些問題，可以降低整個系統出現級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聯性故障</a:t>
                      </a:r>
                      <a:r>
                        <a:rPr lang="zh-TW" altLang="zh-TW" kern="1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的可能性。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0390540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4E850F34-5F19-4CB5-9E03-EC45EAABB726}"/>
              </a:ext>
            </a:extLst>
          </p:cNvPr>
          <p:cNvSpPr/>
          <p:nvPr/>
        </p:nvSpPr>
        <p:spPr>
          <a:xfrm>
            <a:off x="780789" y="1269611"/>
            <a:ext cx="3592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單元</a:t>
            </a:r>
            <a:r>
              <a:rPr lang="zh-TW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測試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unit testing</a:t>
            </a:r>
            <a:r>
              <a:rPr lang="zh-TW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，因為</a:t>
            </a:r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F9974CE-43DA-4164-AB52-046BBC81076D}"/>
              </a:ext>
            </a:extLst>
          </p:cNvPr>
          <p:cNvSpPr/>
          <p:nvPr/>
        </p:nvSpPr>
        <p:spPr>
          <a:xfrm>
            <a:off x="3529761" y="5096156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各單元整合起來成為系統，</a:t>
            </a:r>
            <a:r>
              <a:rPr lang="zh-TW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問題</a:t>
            </a:r>
            <a:r>
              <a:rPr lang="zh-TW" altLang="en-US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會更多。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8AC57B2-17E1-484F-A8CC-0B5A505EC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095" y="1737792"/>
            <a:ext cx="6123809" cy="31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3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FEFB6E-86FE-4120-A6F7-6C7812D2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29B356F-DDFD-45F0-864B-58BAB38EDD12}"/>
              </a:ext>
            </a:extLst>
          </p:cNvPr>
          <p:cNvSpPr/>
          <p:nvPr/>
        </p:nvSpPr>
        <p:spPr>
          <a:xfrm>
            <a:off x="423008" y="343218"/>
            <a:ext cx="8011656" cy="139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4.	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小芬編寫程式來模擬一個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3×3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單元格的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棋盤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遊戲，每一單元格内都有一個字符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或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。她用陣列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BD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代表棋盤，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BD[</a:t>
            </a:r>
            <a:r>
              <a:rPr lang="en-US" altLang="zh-TW" kern="100" dirty="0" err="1">
                <a:latin typeface="Courier New" panose="02070309020205020404" pitchFamily="49" charset="0"/>
                <a:cs typeface="Arial" panose="020B0604020202020204" pitchFamily="34" charset="0"/>
              </a:rPr>
              <a:t>i,j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儲存棋盤上對應單元格 內的字符，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BD[1,1]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代表棋盤的左上角。字符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儲存在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BD[</a:t>
            </a:r>
            <a:r>
              <a:rPr lang="en-US" altLang="zh-TW" kern="100" dirty="0" err="1">
                <a:latin typeface="Courier New" panose="02070309020205020404" pitchFamily="49" charset="0"/>
                <a:cs typeface="Arial" panose="020B0604020202020204" pitchFamily="34" charset="0"/>
              </a:rPr>
              <a:t>x,y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是變量。在以下例子，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x = 2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y = 1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D9C096A9-C53B-4D7F-B74D-E627F9668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983973"/>
              </p:ext>
            </p:extLst>
          </p:nvPr>
        </p:nvGraphicFramePr>
        <p:xfrm>
          <a:off x="6921658" y="1594136"/>
          <a:ext cx="1433830" cy="12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140">
                  <a:extLst>
                    <a:ext uri="{9D8B030D-6E8A-4147-A177-3AD203B41FA5}">
                      <a16:colId xmlns:a16="http://schemas.microsoft.com/office/drawing/2014/main" val="112558498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234728623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98122012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481269017"/>
                    </a:ext>
                  </a:extLst>
                </a:gridCol>
              </a:tblGrid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baseline="-2500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2000" kern="100" baseline="-25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kern="100" baseline="30000" dirty="0">
                          <a:solidFill>
                            <a:srgbClr val="FF0000"/>
                          </a:solidFill>
                          <a:effectLst/>
                        </a:rPr>
                        <a:t>j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20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20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20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91156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20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c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e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a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090072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20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20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f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d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6536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20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h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b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g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324913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E58208A-40B8-4C7B-A7F6-7461D471F3BA}"/>
              </a:ext>
            </a:extLst>
          </p:cNvPr>
          <p:cNvSpPr/>
          <p:nvPr/>
        </p:nvSpPr>
        <p:spPr>
          <a:xfrm>
            <a:off x="6416391" y="1551825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BD </a:t>
            </a:r>
            <a:endParaRPr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A9967D4-B5A1-4F52-9E26-4986E942B5DC}"/>
              </a:ext>
            </a:extLst>
          </p:cNvPr>
          <p:cNvSpPr/>
          <p:nvPr/>
        </p:nvSpPr>
        <p:spPr>
          <a:xfrm>
            <a:off x="503694" y="1984635"/>
            <a:ext cx="507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玩家可以利用以下四個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互換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： 上、右、下、左，把字符 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與其中一個相鄰字符互換。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6CB91A62-321F-4692-B735-57BA92CF0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727454"/>
              </p:ext>
            </p:extLst>
          </p:nvPr>
        </p:nvGraphicFramePr>
        <p:xfrm>
          <a:off x="302217" y="2989973"/>
          <a:ext cx="8539565" cy="9394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9480">
                  <a:extLst>
                    <a:ext uri="{9D8B030D-6E8A-4147-A177-3AD203B41FA5}">
                      <a16:colId xmlns:a16="http://schemas.microsoft.com/office/drawing/2014/main" val="2212578575"/>
                    </a:ext>
                  </a:extLst>
                </a:gridCol>
                <a:gridCol w="399480">
                  <a:extLst>
                    <a:ext uri="{9D8B030D-6E8A-4147-A177-3AD203B41FA5}">
                      <a16:colId xmlns:a16="http://schemas.microsoft.com/office/drawing/2014/main" val="1902842683"/>
                    </a:ext>
                  </a:extLst>
                </a:gridCol>
                <a:gridCol w="399480">
                  <a:extLst>
                    <a:ext uri="{9D8B030D-6E8A-4147-A177-3AD203B41FA5}">
                      <a16:colId xmlns:a16="http://schemas.microsoft.com/office/drawing/2014/main" val="947144398"/>
                    </a:ext>
                  </a:extLst>
                </a:gridCol>
                <a:gridCol w="611988">
                  <a:extLst>
                    <a:ext uri="{9D8B030D-6E8A-4147-A177-3AD203B41FA5}">
                      <a16:colId xmlns:a16="http://schemas.microsoft.com/office/drawing/2014/main" val="2535070214"/>
                    </a:ext>
                  </a:extLst>
                </a:gridCol>
                <a:gridCol w="400392">
                  <a:extLst>
                    <a:ext uri="{9D8B030D-6E8A-4147-A177-3AD203B41FA5}">
                      <a16:colId xmlns:a16="http://schemas.microsoft.com/office/drawing/2014/main" val="1103585592"/>
                    </a:ext>
                  </a:extLst>
                </a:gridCol>
                <a:gridCol w="400392">
                  <a:extLst>
                    <a:ext uri="{9D8B030D-6E8A-4147-A177-3AD203B41FA5}">
                      <a16:colId xmlns:a16="http://schemas.microsoft.com/office/drawing/2014/main" val="754172074"/>
                    </a:ext>
                  </a:extLst>
                </a:gridCol>
                <a:gridCol w="400392">
                  <a:extLst>
                    <a:ext uri="{9D8B030D-6E8A-4147-A177-3AD203B41FA5}">
                      <a16:colId xmlns:a16="http://schemas.microsoft.com/office/drawing/2014/main" val="3361602265"/>
                    </a:ext>
                  </a:extLst>
                </a:gridCol>
                <a:gridCol w="725995">
                  <a:extLst>
                    <a:ext uri="{9D8B030D-6E8A-4147-A177-3AD203B41FA5}">
                      <a16:colId xmlns:a16="http://schemas.microsoft.com/office/drawing/2014/main" val="1052888229"/>
                    </a:ext>
                  </a:extLst>
                </a:gridCol>
                <a:gridCol w="386711">
                  <a:extLst>
                    <a:ext uri="{9D8B030D-6E8A-4147-A177-3AD203B41FA5}">
                      <a16:colId xmlns:a16="http://schemas.microsoft.com/office/drawing/2014/main" val="1464763238"/>
                    </a:ext>
                  </a:extLst>
                </a:gridCol>
                <a:gridCol w="386711">
                  <a:extLst>
                    <a:ext uri="{9D8B030D-6E8A-4147-A177-3AD203B41FA5}">
                      <a16:colId xmlns:a16="http://schemas.microsoft.com/office/drawing/2014/main" val="1696135886"/>
                    </a:ext>
                  </a:extLst>
                </a:gridCol>
                <a:gridCol w="386711">
                  <a:extLst>
                    <a:ext uri="{9D8B030D-6E8A-4147-A177-3AD203B41FA5}">
                      <a16:colId xmlns:a16="http://schemas.microsoft.com/office/drawing/2014/main" val="938635943"/>
                    </a:ext>
                  </a:extLst>
                </a:gridCol>
                <a:gridCol w="698633">
                  <a:extLst>
                    <a:ext uri="{9D8B030D-6E8A-4147-A177-3AD203B41FA5}">
                      <a16:colId xmlns:a16="http://schemas.microsoft.com/office/drawing/2014/main" val="2506454030"/>
                    </a:ext>
                  </a:extLst>
                </a:gridCol>
                <a:gridCol w="386711">
                  <a:extLst>
                    <a:ext uri="{9D8B030D-6E8A-4147-A177-3AD203B41FA5}">
                      <a16:colId xmlns:a16="http://schemas.microsoft.com/office/drawing/2014/main" val="3603211057"/>
                    </a:ext>
                  </a:extLst>
                </a:gridCol>
                <a:gridCol w="386711">
                  <a:extLst>
                    <a:ext uri="{9D8B030D-6E8A-4147-A177-3AD203B41FA5}">
                      <a16:colId xmlns:a16="http://schemas.microsoft.com/office/drawing/2014/main" val="36058868"/>
                    </a:ext>
                  </a:extLst>
                </a:gridCol>
                <a:gridCol w="386711">
                  <a:extLst>
                    <a:ext uri="{9D8B030D-6E8A-4147-A177-3AD203B41FA5}">
                      <a16:colId xmlns:a16="http://schemas.microsoft.com/office/drawing/2014/main" val="2426929673"/>
                    </a:ext>
                  </a:extLst>
                </a:gridCol>
                <a:gridCol w="633878">
                  <a:extLst>
                    <a:ext uri="{9D8B030D-6E8A-4147-A177-3AD203B41FA5}">
                      <a16:colId xmlns:a16="http://schemas.microsoft.com/office/drawing/2014/main" val="3222829248"/>
                    </a:ext>
                  </a:extLst>
                </a:gridCol>
                <a:gridCol w="383063">
                  <a:extLst>
                    <a:ext uri="{9D8B030D-6E8A-4147-A177-3AD203B41FA5}">
                      <a16:colId xmlns:a16="http://schemas.microsoft.com/office/drawing/2014/main" val="4054735925"/>
                    </a:ext>
                  </a:extLst>
                </a:gridCol>
                <a:gridCol w="383063">
                  <a:extLst>
                    <a:ext uri="{9D8B030D-6E8A-4147-A177-3AD203B41FA5}">
                      <a16:colId xmlns:a16="http://schemas.microsoft.com/office/drawing/2014/main" val="2060238554"/>
                    </a:ext>
                  </a:extLst>
                </a:gridCol>
                <a:gridCol w="383063">
                  <a:extLst>
                    <a:ext uri="{9D8B030D-6E8A-4147-A177-3AD203B41FA5}">
                      <a16:colId xmlns:a16="http://schemas.microsoft.com/office/drawing/2014/main" val="1198091381"/>
                    </a:ext>
                  </a:extLst>
                </a:gridCol>
              </a:tblGrid>
              <a:tr h="313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up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right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down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left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7460968"/>
                  </a:ext>
                </a:extLst>
              </a:tr>
              <a:tr h="313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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 panose="05000000000000000000" pitchFamily="2" charset="2"/>
                        </a:rPr>
                        <a:t>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 panose="05000000000000000000" pitchFamily="2" charset="2"/>
                        </a:rPr>
                        <a:t>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 panose="05000000000000000000" pitchFamily="2" charset="2"/>
                        </a:rPr>
                        <a:t>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180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5522374"/>
                  </a:ext>
                </a:extLst>
              </a:tr>
              <a:tr h="313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h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h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h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h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h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1246301"/>
                  </a:ext>
                </a:extLst>
              </a:tr>
            </a:tbl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128DB60D-FC19-4791-9D42-C36A5E2D2FC1}"/>
              </a:ext>
            </a:extLst>
          </p:cNvPr>
          <p:cNvSpPr/>
          <p:nvPr/>
        </p:nvSpPr>
        <p:spPr>
          <a:xfrm>
            <a:off x="495206" y="4111515"/>
            <a:ext cx="3153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小芬編寫子程式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dir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去進行這些互換。下表顯示每個互換對應的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dir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數值。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37888084-A7E3-40F0-A1BB-65B07F791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46135"/>
              </p:ext>
            </p:extLst>
          </p:nvPr>
        </p:nvGraphicFramePr>
        <p:xfrm>
          <a:off x="3688143" y="4142666"/>
          <a:ext cx="4827207" cy="71058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169607">
                  <a:extLst>
                    <a:ext uri="{9D8B030D-6E8A-4147-A177-3AD203B41FA5}">
                      <a16:colId xmlns:a16="http://schemas.microsoft.com/office/drawing/2014/main" val="12855696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7877117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5312211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2127213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25538292"/>
                    </a:ext>
                  </a:extLst>
                </a:gridCol>
              </a:tblGrid>
              <a:tr h="349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dir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2341824"/>
                  </a:ext>
                </a:extLst>
              </a:tr>
              <a:tr h="361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swap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互換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上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up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右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right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下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down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左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left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238368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E24E585B-54C1-4EFF-A368-86CDF4173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647995"/>
              </p:ext>
            </p:extLst>
          </p:nvPr>
        </p:nvGraphicFramePr>
        <p:xfrm>
          <a:off x="3921844" y="5196817"/>
          <a:ext cx="2960624" cy="94280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1997">
                  <a:extLst>
                    <a:ext uri="{9D8B030D-6E8A-4147-A177-3AD203B41FA5}">
                      <a16:colId xmlns:a16="http://schemas.microsoft.com/office/drawing/2014/main" val="4042942898"/>
                    </a:ext>
                  </a:extLst>
                </a:gridCol>
                <a:gridCol w="321997">
                  <a:extLst>
                    <a:ext uri="{9D8B030D-6E8A-4147-A177-3AD203B41FA5}">
                      <a16:colId xmlns:a16="http://schemas.microsoft.com/office/drawing/2014/main" val="1308214849"/>
                    </a:ext>
                  </a:extLst>
                </a:gridCol>
                <a:gridCol w="321997">
                  <a:extLst>
                    <a:ext uri="{9D8B030D-6E8A-4147-A177-3AD203B41FA5}">
                      <a16:colId xmlns:a16="http://schemas.microsoft.com/office/drawing/2014/main" val="956015366"/>
                    </a:ext>
                  </a:extLst>
                </a:gridCol>
                <a:gridCol w="1028642">
                  <a:extLst>
                    <a:ext uri="{9D8B030D-6E8A-4147-A177-3AD203B41FA5}">
                      <a16:colId xmlns:a16="http://schemas.microsoft.com/office/drawing/2014/main" val="1826802454"/>
                    </a:ext>
                  </a:extLst>
                </a:gridCol>
                <a:gridCol w="321997">
                  <a:extLst>
                    <a:ext uri="{9D8B030D-6E8A-4147-A177-3AD203B41FA5}">
                      <a16:colId xmlns:a16="http://schemas.microsoft.com/office/drawing/2014/main" val="1952848672"/>
                    </a:ext>
                  </a:extLst>
                </a:gridCol>
                <a:gridCol w="321997">
                  <a:extLst>
                    <a:ext uri="{9D8B030D-6E8A-4147-A177-3AD203B41FA5}">
                      <a16:colId xmlns:a16="http://schemas.microsoft.com/office/drawing/2014/main" val="2219832974"/>
                    </a:ext>
                  </a:extLst>
                </a:gridCol>
                <a:gridCol w="321997">
                  <a:extLst>
                    <a:ext uri="{9D8B030D-6E8A-4147-A177-3AD203B41FA5}">
                      <a16:colId xmlns:a16="http://schemas.microsoft.com/office/drawing/2014/main" val="3845521627"/>
                    </a:ext>
                  </a:extLst>
                </a:gridCol>
              </a:tblGrid>
              <a:tr h="3142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166618"/>
                  </a:ext>
                </a:extLst>
              </a:tr>
              <a:tr h="3142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d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sym typeface="Wingdings" panose="05000000000000000000" pitchFamily="2" charset="2"/>
                        </a:rPr>
                        <a:t>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1415931"/>
                  </a:ext>
                </a:extLst>
              </a:tr>
              <a:tr h="3142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h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g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8153657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0449C4A9-AF52-4938-B5DA-071EC9D3823B}"/>
              </a:ext>
            </a:extLst>
          </p:cNvPr>
          <p:cNvSpPr/>
          <p:nvPr/>
        </p:nvSpPr>
        <p:spPr>
          <a:xfrm>
            <a:off x="3649112" y="6189164"/>
            <a:ext cx="3506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anose="020F0502020204030204" pitchFamily="34" charset="0"/>
              </a:rPr>
              <a:t>BD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的初始內容</a:t>
            </a:r>
            <a:r>
              <a:rPr lang="en-US" altLang="zh-TW" dirty="0">
                <a:latin typeface="Calibri" panose="020F0502020204030204" pitchFamily="34" charset="0"/>
              </a:rPr>
              <a:t>	BD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的最終內容</a:t>
            </a:r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B1DF7D3-374A-49D3-B720-563B37F2F271}"/>
              </a:ext>
            </a:extLst>
          </p:cNvPr>
          <p:cNvSpPr/>
          <p:nvPr/>
        </p:nvSpPr>
        <p:spPr>
          <a:xfrm>
            <a:off x="503694" y="5216907"/>
            <a:ext cx="29682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(a)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以下順序執行三個互換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。填上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的最終內容。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E85E05D-C01A-4850-88CF-E49E9082F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149705"/>
              </p:ext>
            </p:extLst>
          </p:nvPr>
        </p:nvGraphicFramePr>
        <p:xfrm>
          <a:off x="5916477" y="5195548"/>
          <a:ext cx="965991" cy="94280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1997">
                  <a:extLst>
                    <a:ext uri="{9D8B030D-6E8A-4147-A177-3AD203B41FA5}">
                      <a16:colId xmlns:a16="http://schemas.microsoft.com/office/drawing/2014/main" val="340930216"/>
                    </a:ext>
                  </a:extLst>
                </a:gridCol>
                <a:gridCol w="321997">
                  <a:extLst>
                    <a:ext uri="{9D8B030D-6E8A-4147-A177-3AD203B41FA5}">
                      <a16:colId xmlns:a16="http://schemas.microsoft.com/office/drawing/2014/main" val="3240269565"/>
                    </a:ext>
                  </a:extLst>
                </a:gridCol>
                <a:gridCol w="321997">
                  <a:extLst>
                    <a:ext uri="{9D8B030D-6E8A-4147-A177-3AD203B41FA5}">
                      <a16:colId xmlns:a16="http://schemas.microsoft.com/office/drawing/2014/main" val="1823848029"/>
                    </a:ext>
                  </a:extLst>
                </a:gridCol>
              </a:tblGrid>
              <a:tr h="3142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z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1319026"/>
                  </a:ext>
                </a:extLst>
              </a:tr>
              <a:tr h="3142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f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8807178"/>
                  </a:ext>
                </a:extLst>
              </a:tr>
              <a:tr h="3142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h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g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9062193"/>
                  </a:ext>
                </a:extLst>
              </a:tr>
            </a:tbl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000A6358-6F1F-475C-A599-FCA89663329F}"/>
              </a:ext>
            </a:extLst>
          </p:cNvPr>
          <p:cNvSpPr/>
          <p:nvPr/>
        </p:nvSpPr>
        <p:spPr>
          <a:xfrm>
            <a:off x="3730568" y="4872522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右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,0</a:t>
            </a:r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上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,1</a:t>
            </a:r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右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F2D4EA92-A54C-4C48-99AD-746032539A1F}"/>
              </a:ext>
            </a:extLst>
          </p:cNvPr>
          <p:cNvSpPr/>
          <p:nvPr/>
        </p:nvSpPr>
        <p:spPr>
          <a:xfrm>
            <a:off x="4137891" y="5357091"/>
            <a:ext cx="581891" cy="323273"/>
          </a:xfrm>
          <a:custGeom>
            <a:avLst/>
            <a:gdLst>
              <a:gd name="connsiteX0" fmla="*/ 0 w 581891"/>
              <a:gd name="connsiteY0" fmla="*/ 323273 h 323273"/>
              <a:gd name="connsiteX1" fmla="*/ 267854 w 581891"/>
              <a:gd name="connsiteY1" fmla="*/ 323273 h 323273"/>
              <a:gd name="connsiteX2" fmla="*/ 267854 w 581891"/>
              <a:gd name="connsiteY2" fmla="*/ 0 h 323273"/>
              <a:gd name="connsiteX3" fmla="*/ 581891 w 581891"/>
              <a:gd name="connsiteY3" fmla="*/ 0 h 32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891" h="323273">
                <a:moveTo>
                  <a:pt x="0" y="323273"/>
                </a:moveTo>
                <a:lnTo>
                  <a:pt x="267854" y="323273"/>
                </a:lnTo>
                <a:lnTo>
                  <a:pt x="267854" y="0"/>
                </a:lnTo>
                <a:lnTo>
                  <a:pt x="581891" y="0"/>
                </a:ln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F35F559-C9A3-4234-B6BF-66D5584A206F}"/>
              </a:ext>
            </a:extLst>
          </p:cNvPr>
          <p:cNvSpPr/>
          <p:nvPr/>
        </p:nvSpPr>
        <p:spPr>
          <a:xfrm>
            <a:off x="6599248" y="2159710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C0C0C0"/>
                </a:highlight>
              </a:rPr>
              <a:t>x</a:t>
            </a:r>
            <a:r>
              <a:rPr lang="en-US" altLang="zh-TW" kern="100" dirty="0"/>
              <a:t>=</a:t>
            </a:r>
            <a:endParaRPr lang="zh-TW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19790D4-2752-437D-B436-7B0F8C613E11}"/>
              </a:ext>
            </a:extLst>
          </p:cNvPr>
          <p:cNvSpPr/>
          <p:nvPr/>
        </p:nvSpPr>
        <p:spPr>
          <a:xfrm>
            <a:off x="7234295" y="128727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C0C0C0"/>
                </a:highlight>
              </a:rPr>
              <a:t>y</a:t>
            </a:r>
            <a:r>
              <a:rPr lang="en-US" altLang="zh-TW" kern="100" dirty="0"/>
              <a:t>=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703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22914192-7EE1-402E-AA02-3AE7F3CBE1A8}"/>
              </a:ext>
            </a:extLst>
          </p:cNvPr>
          <p:cNvSpPr/>
          <p:nvPr/>
        </p:nvSpPr>
        <p:spPr>
          <a:xfrm>
            <a:off x="896443" y="3872280"/>
            <a:ext cx="3675557" cy="239693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如果</a:t>
            </a:r>
            <a:r>
              <a:rPr lang="en-US" altLang="zh-TW" kern="100" dirty="0"/>
              <a:t> </a:t>
            </a:r>
            <a:r>
              <a:rPr lang="en-US" altLang="zh-TW" kern="100" dirty="0" err="1"/>
              <a:t>dir</a:t>
            </a:r>
            <a:r>
              <a:rPr lang="en-US" altLang="zh-TW" kern="100" dirty="0"/>
              <a:t> = 1 </a:t>
            </a:r>
            <a:r>
              <a:rPr lang="zh-TW" altLang="zh-TW" kern="100" dirty="0"/>
              <a:t>則</a:t>
            </a:r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</a:t>
            </a:r>
            <a:r>
              <a:rPr lang="zh-TW" altLang="zh-TW" kern="100" dirty="0"/>
              <a:t>如果 </a:t>
            </a:r>
            <a:r>
              <a:rPr lang="en-US" altLang="zh-TW" kern="100" dirty="0">
                <a:highlight>
                  <a:srgbClr val="00FFFF"/>
                </a:highlight>
              </a:rPr>
              <a:t>y=3</a:t>
            </a:r>
            <a:r>
              <a:rPr lang="en-US" altLang="zh-TW" kern="100" dirty="0"/>
              <a:t> </a:t>
            </a:r>
            <a:r>
              <a:rPr lang="zh-TW" altLang="zh-TW" kern="100" dirty="0"/>
              <a:t>則</a:t>
            </a:r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zh-TW" altLang="zh-TW" kern="100" dirty="0"/>
              <a:t>輸出</a:t>
            </a:r>
            <a:r>
              <a:rPr lang="en-US" altLang="zh-TW" kern="100" dirty="0"/>
              <a:t> '</a:t>
            </a:r>
            <a:r>
              <a:rPr lang="zh-TW" altLang="zh-TW" kern="100" dirty="0">
                <a:highlight>
                  <a:srgbClr val="00FFFF"/>
                </a:highlight>
              </a:rPr>
              <a:t>右</a:t>
            </a:r>
            <a:r>
              <a:rPr lang="zh-TW" altLang="zh-TW" kern="100" dirty="0"/>
              <a:t>：互換不成功</a:t>
            </a:r>
            <a:r>
              <a:rPr lang="en-US" altLang="zh-TW" kern="100" dirty="0"/>
              <a:t>'</a:t>
            </a:r>
            <a:endParaRPr lang="zh-TW" altLang="zh-TW" kern="100" dirty="0"/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</a:t>
            </a:r>
            <a:r>
              <a:rPr lang="zh-TW" altLang="zh-TW" kern="100" dirty="0"/>
              <a:t>否則</a:t>
            </a:r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____</a:t>
            </a:r>
            <a:endParaRPr lang="zh-TW" altLang="zh-TW" kern="100" dirty="0"/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BD [x, y</a:t>
            </a:r>
            <a:r>
              <a:rPr lang="en-US" altLang="zh-TW" kern="100" dirty="0">
                <a:highlight>
                  <a:srgbClr val="00FFFF"/>
                </a:highlight>
              </a:rPr>
              <a:t>+1</a:t>
            </a:r>
            <a:r>
              <a:rPr lang="en-US" altLang="zh-TW" kern="100" dirty="0"/>
              <a:t>] ← 'z'</a:t>
            </a:r>
            <a:endParaRPr lang="zh-TW" altLang="zh-TW" kern="100" dirty="0"/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____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FEFB6E-86FE-4120-A6F7-6C7812D2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17</a:t>
            </a:fld>
            <a:endParaRPr lang="zh-TW" altLang="en-US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9929066-335B-41E8-8ADF-D3E0E31DF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406796"/>
              </p:ext>
            </p:extLst>
          </p:nvPr>
        </p:nvGraphicFramePr>
        <p:xfrm>
          <a:off x="5909056" y="1436520"/>
          <a:ext cx="2057401" cy="13912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438">
                  <a:extLst>
                    <a:ext uri="{9D8B030D-6E8A-4147-A177-3AD203B41FA5}">
                      <a16:colId xmlns:a16="http://schemas.microsoft.com/office/drawing/2014/main" val="2017553246"/>
                    </a:ext>
                  </a:extLst>
                </a:gridCol>
                <a:gridCol w="485092">
                  <a:extLst>
                    <a:ext uri="{9D8B030D-6E8A-4147-A177-3AD203B41FA5}">
                      <a16:colId xmlns:a16="http://schemas.microsoft.com/office/drawing/2014/main" val="1197528472"/>
                    </a:ext>
                  </a:extLst>
                </a:gridCol>
                <a:gridCol w="483550">
                  <a:extLst>
                    <a:ext uri="{9D8B030D-6E8A-4147-A177-3AD203B41FA5}">
                      <a16:colId xmlns:a16="http://schemas.microsoft.com/office/drawing/2014/main" val="299018429"/>
                    </a:ext>
                  </a:extLst>
                </a:gridCol>
                <a:gridCol w="484321">
                  <a:extLst>
                    <a:ext uri="{9D8B030D-6E8A-4147-A177-3AD203B41FA5}">
                      <a16:colId xmlns:a16="http://schemas.microsoft.com/office/drawing/2014/main" val="428937648"/>
                    </a:ext>
                  </a:extLst>
                </a:gridCol>
              </a:tblGrid>
              <a:tr h="412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-2500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800" kern="100" baseline="-25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kern="100" baseline="30000" dirty="0">
                          <a:solidFill>
                            <a:srgbClr val="FF0000"/>
                          </a:solidFill>
                          <a:effectLst/>
                        </a:rPr>
                        <a:t>j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137050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  <a:highlight>
                            <a:srgbClr val="FF00FF"/>
                          </a:highlight>
                        </a:rPr>
                        <a:t>z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914023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  <a:highlight>
                          <a:srgbClr val="FF00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223927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h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56894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B6D99914-D48E-4264-955D-BA6C61CFFAD0}"/>
              </a:ext>
            </a:extLst>
          </p:cNvPr>
          <p:cNvSpPr/>
          <p:nvPr/>
        </p:nvSpPr>
        <p:spPr>
          <a:xfrm>
            <a:off x="453790" y="969660"/>
            <a:ext cx="4292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(b)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完成以下部分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dir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9671C986-6FE5-4C0E-869C-322BB8CF2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651141"/>
              </p:ext>
            </p:extLst>
          </p:nvPr>
        </p:nvGraphicFramePr>
        <p:xfrm>
          <a:off x="2332836" y="209655"/>
          <a:ext cx="4827207" cy="65960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169607">
                  <a:extLst>
                    <a:ext uri="{9D8B030D-6E8A-4147-A177-3AD203B41FA5}">
                      <a16:colId xmlns:a16="http://schemas.microsoft.com/office/drawing/2014/main" val="12855696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7877117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5312211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2127213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25538292"/>
                    </a:ext>
                  </a:extLst>
                </a:gridCol>
              </a:tblGrid>
              <a:tr h="322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solidFill>
                            <a:schemeClr val="tx1"/>
                          </a:solidFill>
                          <a:effectLst/>
                        </a:rPr>
                        <a:t>dir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2341824"/>
                  </a:ext>
                </a:extLst>
              </a:tr>
              <a:tr h="3373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swap</a:t>
                      </a: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</a:rPr>
                        <a:t>互換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</a:rPr>
                        <a:t>上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up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</a:rPr>
                        <a:t>右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right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</a:rPr>
                        <a:t>下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down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</a:rPr>
                        <a:t>左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</a:rPr>
                        <a:t>left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238368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D73E1E16-E4DC-4AD8-B2E1-43F8551521B9}"/>
              </a:ext>
            </a:extLst>
          </p:cNvPr>
          <p:cNvSpPr/>
          <p:nvPr/>
        </p:nvSpPr>
        <p:spPr>
          <a:xfrm>
            <a:off x="896443" y="1436520"/>
            <a:ext cx="3675557" cy="2396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如果 </a:t>
            </a:r>
            <a:r>
              <a:rPr lang="en-US" altLang="zh-TW" kern="100" dirty="0" err="1"/>
              <a:t>dir</a:t>
            </a:r>
            <a:r>
              <a:rPr lang="en-US" altLang="zh-TW" kern="100" dirty="0"/>
              <a:t> = 0 </a:t>
            </a:r>
            <a:r>
              <a:rPr lang="zh-TW" altLang="zh-TW" kern="100" dirty="0"/>
              <a:t>則</a:t>
            </a:r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</a:t>
            </a:r>
            <a:r>
              <a:rPr lang="zh-TW" altLang="zh-TW" kern="100" dirty="0"/>
              <a:t>如果 </a:t>
            </a:r>
            <a:r>
              <a:rPr lang="en-US" altLang="zh-TW" kern="100" dirty="0">
                <a:highlight>
                  <a:srgbClr val="00FFFF"/>
                </a:highlight>
              </a:rPr>
              <a:t>x=1</a:t>
            </a:r>
            <a:r>
              <a:rPr lang="en-US" altLang="zh-TW" kern="100" dirty="0"/>
              <a:t> </a:t>
            </a:r>
            <a:r>
              <a:rPr lang="zh-TW" altLang="zh-TW" kern="100" dirty="0"/>
              <a:t>則</a:t>
            </a:r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zh-TW" altLang="zh-TW" kern="100" dirty="0"/>
              <a:t>輸出</a:t>
            </a:r>
            <a:r>
              <a:rPr lang="en-US" altLang="zh-TW" kern="100" dirty="0"/>
              <a:t> '</a:t>
            </a:r>
            <a:r>
              <a:rPr lang="zh-TW" altLang="zh-TW" kern="100" dirty="0">
                <a:highlight>
                  <a:srgbClr val="00FFFF"/>
                </a:highlight>
              </a:rPr>
              <a:t>上</a:t>
            </a:r>
            <a:r>
              <a:rPr lang="zh-TW" altLang="zh-TW" kern="100" dirty="0"/>
              <a:t>：互換不成功</a:t>
            </a:r>
            <a:r>
              <a:rPr lang="en-US" altLang="zh-TW" kern="100" dirty="0"/>
              <a:t>'</a:t>
            </a:r>
            <a:endParaRPr lang="zh-TW" altLang="zh-TW" kern="100" dirty="0"/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</a:t>
            </a:r>
            <a:r>
              <a:rPr lang="zh-TW" altLang="zh-TW" kern="100" dirty="0"/>
              <a:t>否則</a:t>
            </a:r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BD [x, y] ← ____</a:t>
            </a:r>
            <a:endParaRPr lang="zh-TW" altLang="zh-TW" kern="100" dirty="0"/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____</a:t>
            </a:r>
            <a:endParaRPr lang="zh-TW" altLang="zh-TW" kern="100" dirty="0"/>
          </a:p>
          <a:p>
            <a:pPr defTabSz="354013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x ← x </a:t>
            </a:r>
            <a:r>
              <a:rPr lang="en-US" altLang="zh-TW" kern="100" dirty="0">
                <a:highlight>
                  <a:srgbClr val="00FFFF"/>
                </a:highlight>
              </a:rPr>
              <a:t>-1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ECE2065-24B0-4A64-AE81-D31B40DDD5DA}"/>
              </a:ext>
            </a:extLst>
          </p:cNvPr>
          <p:cNvSpPr/>
          <p:nvPr/>
        </p:nvSpPr>
        <p:spPr>
          <a:xfrm>
            <a:off x="2832285" y="2780443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BD [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x-1</a:t>
            </a:r>
            <a:r>
              <a:rPr lang="en-US" altLang="zh-TW" kern="100" dirty="0">
                <a:solidFill>
                  <a:srgbClr val="FF0000"/>
                </a:solidFill>
              </a:rPr>
              <a:t>, y]</a:t>
            </a:r>
            <a:endParaRPr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136E48F-6F79-4B6B-BB25-F088A2171F87}"/>
              </a:ext>
            </a:extLst>
          </p:cNvPr>
          <p:cNvSpPr/>
          <p:nvPr/>
        </p:nvSpPr>
        <p:spPr>
          <a:xfrm>
            <a:off x="1610288" y="3096244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BD [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x-1</a:t>
            </a:r>
            <a:r>
              <a:rPr lang="en-US" altLang="zh-TW" kern="100" dirty="0">
                <a:solidFill>
                  <a:srgbClr val="FF0000"/>
                </a:solidFill>
              </a:rPr>
              <a:t>, y] ← 'z'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874B67A-480F-45FE-96F4-883A0599937B}"/>
              </a:ext>
            </a:extLst>
          </p:cNvPr>
          <p:cNvSpPr/>
          <p:nvPr/>
        </p:nvSpPr>
        <p:spPr>
          <a:xfrm>
            <a:off x="1607536" y="5157177"/>
            <a:ext cx="2230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BD [x, y] ←BD [x, y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+1</a:t>
            </a:r>
            <a:r>
              <a:rPr lang="en-US" altLang="zh-TW" kern="100" dirty="0">
                <a:solidFill>
                  <a:srgbClr val="FF0000"/>
                </a:solidFill>
              </a:rPr>
              <a:t>]</a:t>
            </a:r>
            <a:endParaRPr lang="zh-TW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8CF273C-ECF3-44BE-8459-D1B0C25B169A}"/>
              </a:ext>
            </a:extLst>
          </p:cNvPr>
          <p:cNvSpPr/>
          <p:nvPr/>
        </p:nvSpPr>
        <p:spPr>
          <a:xfrm>
            <a:off x="1607536" y="5859331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y ← y 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+1</a:t>
            </a:r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4B300B-DAD7-48A8-8546-A81E216E4D53}"/>
              </a:ext>
            </a:extLst>
          </p:cNvPr>
          <p:cNvSpPr/>
          <p:nvPr/>
        </p:nvSpPr>
        <p:spPr>
          <a:xfrm>
            <a:off x="5509588" y="1854446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C0C0C0"/>
                </a:highlight>
              </a:rPr>
              <a:t>x</a:t>
            </a:r>
            <a:r>
              <a:rPr lang="en-US" altLang="zh-TW" kern="100" dirty="0"/>
              <a:t>=</a:t>
            </a:r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CB7DAC5-7DF9-4BBE-BD38-2788A2C10677}"/>
              </a:ext>
            </a:extLst>
          </p:cNvPr>
          <p:cNvSpPr/>
          <p:nvPr/>
        </p:nvSpPr>
        <p:spPr>
          <a:xfrm>
            <a:off x="6937756" y="1067188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C0C0C0"/>
                </a:highlight>
              </a:rPr>
              <a:t>y</a:t>
            </a:r>
            <a:r>
              <a:rPr lang="en-US" altLang="zh-TW" kern="100" dirty="0"/>
              <a:t>=</a:t>
            </a:r>
            <a:endParaRPr lang="zh-TW" altLang="en-US" dirty="0"/>
          </a:p>
        </p:txBody>
      </p: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94C120A5-A2DC-49C5-9BE6-388E0CDB88CB}"/>
              </a:ext>
            </a:extLst>
          </p:cNvPr>
          <p:cNvSpPr/>
          <p:nvPr/>
        </p:nvSpPr>
        <p:spPr>
          <a:xfrm>
            <a:off x="2572512" y="877824"/>
            <a:ext cx="2353159" cy="3194304"/>
          </a:xfrm>
          <a:custGeom>
            <a:avLst/>
            <a:gdLst>
              <a:gd name="connsiteX0" fmla="*/ 0 w 2353159"/>
              <a:gd name="connsiteY0" fmla="*/ 3194304 h 3194304"/>
              <a:gd name="connsiteX1" fmla="*/ 1962912 w 2353159"/>
              <a:gd name="connsiteY1" fmla="*/ 2133600 h 3194304"/>
              <a:gd name="connsiteX2" fmla="*/ 2353056 w 2353159"/>
              <a:gd name="connsiteY2" fmla="*/ 0 h 319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3159" h="3194304">
                <a:moveTo>
                  <a:pt x="0" y="3194304"/>
                </a:moveTo>
                <a:cubicBezTo>
                  <a:pt x="785368" y="2930144"/>
                  <a:pt x="1570736" y="2665984"/>
                  <a:pt x="1962912" y="2133600"/>
                </a:cubicBezTo>
                <a:cubicBezTo>
                  <a:pt x="2355088" y="1601216"/>
                  <a:pt x="2354072" y="800608"/>
                  <a:pt x="2353056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971C9D57-DFA3-41FB-86C6-9F7B3D6D2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810228"/>
              </p:ext>
            </p:extLst>
          </p:nvPr>
        </p:nvGraphicFramePr>
        <p:xfrm>
          <a:off x="5909056" y="4204547"/>
          <a:ext cx="2057401" cy="13912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438">
                  <a:extLst>
                    <a:ext uri="{9D8B030D-6E8A-4147-A177-3AD203B41FA5}">
                      <a16:colId xmlns:a16="http://schemas.microsoft.com/office/drawing/2014/main" val="2017553246"/>
                    </a:ext>
                  </a:extLst>
                </a:gridCol>
                <a:gridCol w="485092">
                  <a:extLst>
                    <a:ext uri="{9D8B030D-6E8A-4147-A177-3AD203B41FA5}">
                      <a16:colId xmlns:a16="http://schemas.microsoft.com/office/drawing/2014/main" val="1197528472"/>
                    </a:ext>
                  </a:extLst>
                </a:gridCol>
                <a:gridCol w="483550">
                  <a:extLst>
                    <a:ext uri="{9D8B030D-6E8A-4147-A177-3AD203B41FA5}">
                      <a16:colId xmlns:a16="http://schemas.microsoft.com/office/drawing/2014/main" val="299018429"/>
                    </a:ext>
                  </a:extLst>
                </a:gridCol>
                <a:gridCol w="484321">
                  <a:extLst>
                    <a:ext uri="{9D8B030D-6E8A-4147-A177-3AD203B41FA5}">
                      <a16:colId xmlns:a16="http://schemas.microsoft.com/office/drawing/2014/main" val="428937648"/>
                    </a:ext>
                  </a:extLst>
                </a:gridCol>
              </a:tblGrid>
              <a:tr h="412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baseline="-25000" dirty="0" err="1">
                          <a:solidFill>
                            <a:srgbClr val="FF0000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baseline="-250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baseline="30000" dirty="0">
                          <a:solidFill>
                            <a:srgbClr val="FF0000"/>
                          </a:solidFill>
                          <a:effectLst/>
                        </a:rPr>
                        <a:t>j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137050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</a:rPr>
                        <a:t>a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  <a:highlight>
                            <a:srgbClr val="FF00FF"/>
                          </a:highlight>
                        </a:rPr>
                        <a:t>z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914023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  <a:highlight>
                          <a:srgbClr val="FF00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223927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h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56894"/>
                  </a:ext>
                </a:extLst>
              </a:tr>
            </a:tbl>
          </a:graphicData>
        </a:graphic>
      </p:graphicFrame>
      <p:sp>
        <p:nvSpPr>
          <p:cNvPr id="22" name="矩形 21">
            <a:extLst>
              <a:ext uri="{FF2B5EF4-FFF2-40B4-BE49-F238E27FC236}">
                <a16:creationId xmlns:a16="http://schemas.microsoft.com/office/drawing/2014/main" id="{CAC3B02C-E62C-4C1F-A42C-DE77D56D8CDE}"/>
              </a:ext>
            </a:extLst>
          </p:cNvPr>
          <p:cNvSpPr/>
          <p:nvPr/>
        </p:nvSpPr>
        <p:spPr>
          <a:xfrm>
            <a:off x="5509588" y="4622473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C0C0C0"/>
                </a:highlight>
              </a:rPr>
              <a:t>x</a:t>
            </a:r>
            <a:r>
              <a:rPr lang="en-US" altLang="zh-TW" kern="100" dirty="0"/>
              <a:t>=</a:t>
            </a:r>
            <a:endParaRPr lang="zh-TW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E67995F-DF4B-488C-9F2D-5B9CE3CE8340}"/>
              </a:ext>
            </a:extLst>
          </p:cNvPr>
          <p:cNvSpPr/>
          <p:nvPr/>
        </p:nvSpPr>
        <p:spPr>
          <a:xfrm>
            <a:off x="7514373" y="3835215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C0C0C0"/>
                </a:highlight>
              </a:rPr>
              <a:t>y</a:t>
            </a:r>
            <a:r>
              <a:rPr lang="en-US" altLang="zh-TW" kern="100" dirty="0"/>
              <a:t>=</a:t>
            </a:r>
            <a:endParaRPr lang="zh-TW" altLang="en-US" dirty="0"/>
          </a:p>
        </p:txBody>
      </p: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id="{01A5F828-B7F9-4894-B8D6-F554D9DADDD6}"/>
              </a:ext>
            </a:extLst>
          </p:cNvPr>
          <p:cNvCxnSpPr/>
          <p:nvPr/>
        </p:nvCxnSpPr>
        <p:spPr>
          <a:xfrm>
            <a:off x="7845498" y="4807139"/>
            <a:ext cx="360000" cy="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>
            <a:extLst>
              <a:ext uri="{FF2B5EF4-FFF2-40B4-BE49-F238E27FC236}">
                <a16:creationId xmlns:a16="http://schemas.microsoft.com/office/drawing/2014/main" id="{DE92D922-3042-4A7B-A8FD-885226877115}"/>
              </a:ext>
            </a:extLst>
          </p:cNvPr>
          <p:cNvCxnSpPr>
            <a:cxnSpLocks/>
          </p:cNvCxnSpPr>
          <p:nvPr/>
        </p:nvCxnSpPr>
        <p:spPr>
          <a:xfrm flipV="1">
            <a:off x="6634273" y="1663039"/>
            <a:ext cx="0" cy="3600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417DA4E2-11C9-4B1E-B70F-47DCBD58117B}"/>
              </a:ext>
            </a:extLst>
          </p:cNvPr>
          <p:cNvSpPr/>
          <p:nvPr/>
        </p:nvSpPr>
        <p:spPr>
          <a:xfrm>
            <a:off x="2452614" y="831154"/>
            <a:ext cx="1407844" cy="854146"/>
          </a:xfrm>
          <a:custGeom>
            <a:avLst/>
            <a:gdLst>
              <a:gd name="connsiteX0" fmla="*/ 0 w 1597152"/>
              <a:gd name="connsiteY0" fmla="*/ 804672 h 811711"/>
              <a:gd name="connsiteX1" fmla="*/ 1109472 w 1597152"/>
              <a:gd name="connsiteY1" fmla="*/ 694944 h 811711"/>
              <a:gd name="connsiteX2" fmla="*/ 1597152 w 1597152"/>
              <a:gd name="connsiteY2" fmla="*/ 0 h 81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7152" h="811711">
                <a:moveTo>
                  <a:pt x="0" y="804672"/>
                </a:moveTo>
                <a:cubicBezTo>
                  <a:pt x="421640" y="816864"/>
                  <a:pt x="843280" y="829056"/>
                  <a:pt x="1109472" y="694944"/>
                </a:cubicBezTo>
                <a:cubicBezTo>
                  <a:pt x="1375664" y="560832"/>
                  <a:pt x="1486408" y="280416"/>
                  <a:pt x="1597152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8C419414-464D-4C4D-A736-ABC545745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68060"/>
              </p:ext>
            </p:extLst>
          </p:nvPr>
        </p:nvGraphicFramePr>
        <p:xfrm>
          <a:off x="6505731" y="1854340"/>
          <a:ext cx="483550" cy="978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3550">
                  <a:extLst>
                    <a:ext uri="{9D8B030D-6E8A-4147-A177-3AD203B41FA5}">
                      <a16:colId xmlns:a16="http://schemas.microsoft.com/office/drawing/2014/main" val="4118503604"/>
                    </a:ext>
                  </a:extLst>
                </a:gridCol>
              </a:tblGrid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h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618031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23022"/>
                  </a:ext>
                </a:extLst>
              </a:tr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z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071815"/>
                  </a:ext>
                </a:extLst>
              </a:tr>
            </a:tbl>
          </a:graphicData>
        </a:graphic>
      </p:graphicFrame>
      <p:sp>
        <p:nvSpPr>
          <p:cNvPr id="32" name="手繪多邊形: 圖案 31">
            <a:extLst>
              <a:ext uri="{FF2B5EF4-FFF2-40B4-BE49-F238E27FC236}">
                <a16:creationId xmlns:a16="http://schemas.microsoft.com/office/drawing/2014/main" id="{C185152A-DBB8-4FBC-916F-52E4521A29B8}"/>
              </a:ext>
            </a:extLst>
          </p:cNvPr>
          <p:cNvSpPr/>
          <p:nvPr/>
        </p:nvSpPr>
        <p:spPr>
          <a:xfrm>
            <a:off x="6813772" y="2309742"/>
            <a:ext cx="93396" cy="502539"/>
          </a:xfrm>
          <a:custGeom>
            <a:avLst/>
            <a:gdLst>
              <a:gd name="connsiteX0" fmla="*/ 0 w 340993"/>
              <a:gd name="connsiteY0" fmla="*/ 0 h 1131376"/>
              <a:gd name="connsiteX1" fmla="*/ 340963 w 340993"/>
              <a:gd name="connsiteY1" fmla="*/ 588936 h 1131376"/>
              <a:gd name="connsiteX2" fmla="*/ 15498 w 340993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0993" h="1131376">
                <a:moveTo>
                  <a:pt x="0" y="0"/>
                </a:moveTo>
                <a:cubicBezTo>
                  <a:pt x="169190" y="200186"/>
                  <a:pt x="338380" y="400373"/>
                  <a:pt x="340963" y="588936"/>
                </a:cubicBezTo>
                <a:cubicBezTo>
                  <a:pt x="343546" y="777499"/>
                  <a:pt x="179522" y="954437"/>
                  <a:pt x="15498" y="1131376"/>
                </a:cubicBezTo>
              </a:path>
            </a:pathLst>
          </a:custGeom>
          <a:noFill/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3A823D6C-5DBD-4305-BABA-5573DF085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298640"/>
              </p:ext>
            </p:extLst>
          </p:nvPr>
        </p:nvGraphicFramePr>
        <p:xfrm>
          <a:off x="6505731" y="4618556"/>
          <a:ext cx="1452963" cy="3263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092">
                  <a:extLst>
                    <a:ext uri="{9D8B030D-6E8A-4147-A177-3AD203B41FA5}">
                      <a16:colId xmlns:a16="http://schemas.microsoft.com/office/drawing/2014/main" val="1413063845"/>
                    </a:ext>
                  </a:extLst>
                </a:gridCol>
                <a:gridCol w="483550">
                  <a:extLst>
                    <a:ext uri="{9D8B030D-6E8A-4147-A177-3AD203B41FA5}">
                      <a16:colId xmlns:a16="http://schemas.microsoft.com/office/drawing/2014/main" val="2466201350"/>
                    </a:ext>
                  </a:extLst>
                </a:gridCol>
                <a:gridCol w="484321">
                  <a:extLst>
                    <a:ext uri="{9D8B030D-6E8A-4147-A177-3AD203B41FA5}">
                      <a16:colId xmlns:a16="http://schemas.microsoft.com/office/drawing/2014/main" val="2327968869"/>
                    </a:ext>
                  </a:extLst>
                </a:gridCol>
              </a:tblGrid>
              <a:tr h="326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z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a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232"/>
                  </a:ext>
                </a:extLst>
              </a:tr>
            </a:tbl>
          </a:graphicData>
        </a:graphic>
      </p:graphicFrame>
      <p:sp>
        <p:nvSpPr>
          <p:cNvPr id="34" name="手繪多邊形: 圖案 33">
            <a:extLst>
              <a:ext uri="{FF2B5EF4-FFF2-40B4-BE49-F238E27FC236}">
                <a16:creationId xmlns:a16="http://schemas.microsoft.com/office/drawing/2014/main" id="{01DB32AA-98E2-40F4-845A-440C0D195570}"/>
              </a:ext>
            </a:extLst>
          </p:cNvPr>
          <p:cNvSpPr/>
          <p:nvPr/>
        </p:nvSpPr>
        <p:spPr>
          <a:xfrm rot="16200000">
            <a:off x="6934245" y="4413984"/>
            <a:ext cx="93396" cy="502539"/>
          </a:xfrm>
          <a:custGeom>
            <a:avLst/>
            <a:gdLst>
              <a:gd name="connsiteX0" fmla="*/ 0 w 340993"/>
              <a:gd name="connsiteY0" fmla="*/ 0 h 1131376"/>
              <a:gd name="connsiteX1" fmla="*/ 340963 w 340993"/>
              <a:gd name="connsiteY1" fmla="*/ 588936 h 1131376"/>
              <a:gd name="connsiteX2" fmla="*/ 15498 w 340993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0993" h="1131376">
                <a:moveTo>
                  <a:pt x="0" y="0"/>
                </a:moveTo>
                <a:cubicBezTo>
                  <a:pt x="169190" y="200186"/>
                  <a:pt x="338380" y="400373"/>
                  <a:pt x="340963" y="588936"/>
                </a:cubicBezTo>
                <a:cubicBezTo>
                  <a:pt x="343546" y="777499"/>
                  <a:pt x="179522" y="954437"/>
                  <a:pt x="15498" y="1131376"/>
                </a:cubicBezTo>
              </a:path>
            </a:pathLst>
          </a:custGeom>
          <a:noFill/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227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32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FEFB6E-86FE-4120-A6F7-6C7812D2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18</a:t>
            </a:fld>
            <a:endParaRPr lang="zh-TW" altLang="en-US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3A27BB2-F79B-4CD2-AE66-B02FFF205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723059"/>
              </p:ext>
            </p:extLst>
          </p:nvPr>
        </p:nvGraphicFramePr>
        <p:xfrm>
          <a:off x="481703" y="329707"/>
          <a:ext cx="1199198" cy="1552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9198">
                  <a:extLst>
                    <a:ext uri="{9D8B030D-6E8A-4147-A177-3AD203B41FA5}">
                      <a16:colId xmlns:a16="http://schemas.microsoft.com/office/drawing/2014/main" val="3388443769"/>
                    </a:ext>
                  </a:extLst>
                </a:gridCol>
              </a:tblGrid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Top</a:t>
                      </a:r>
                      <a:r>
                        <a:rPr lang="zh-TW" sz="1800" kern="100" dirty="0">
                          <a:effectLst/>
                        </a:rPr>
                        <a:t>頂端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692472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0373125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b="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753537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6805646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9026758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5F39F0E3-9FF9-4E33-9004-C05A4A6D17A4}"/>
              </a:ext>
            </a:extLst>
          </p:cNvPr>
          <p:cNvSpPr/>
          <p:nvPr/>
        </p:nvSpPr>
        <p:spPr>
          <a:xfrm>
            <a:off x="1722682" y="301776"/>
            <a:ext cx="5090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執行每個互換後，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dir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會被推入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堆疊</a:t>
            </a:r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History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例如，順序執行</a:t>
            </a:r>
            <a:r>
              <a:rPr lang="en-US" altLang="zh-TW" dirty="0">
                <a:latin typeface="Calibri" panose="020F0502020204030204" pitchFamily="34" charset="0"/>
              </a:rPr>
              <a:t> </a:t>
            </a:r>
            <a:r>
              <a:rPr lang="en-US" altLang="zh-TW" dirty="0" err="1">
                <a:latin typeface="Calibri" panose="020F0502020204030204" pitchFamily="34" charset="0"/>
              </a:rPr>
              <a:t>swapBD</a:t>
            </a:r>
            <a:r>
              <a:rPr lang="en-US" altLang="zh-TW" dirty="0">
                <a:latin typeface="Calibri" panose="020F0502020204030204" pitchFamily="34" charset="0"/>
              </a:rPr>
              <a:t>(</a:t>
            </a:r>
            <a:r>
              <a:rPr lang="en-US" altLang="zh-TW" dirty="0">
                <a:highlight>
                  <a:srgbClr val="00FFFF"/>
                </a:highlight>
                <a:latin typeface="Calibri" panose="020F0502020204030204" pitchFamily="34" charset="0"/>
              </a:rPr>
              <a:t>3</a:t>
            </a:r>
            <a:r>
              <a:rPr lang="en-US" altLang="zh-TW" dirty="0">
                <a:latin typeface="Calibri" panose="020F0502020204030204" pitchFamily="34" charset="0"/>
              </a:rPr>
              <a:t>)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dirty="0">
                <a:latin typeface="Calibri" panose="020F0502020204030204" pitchFamily="34" charset="0"/>
              </a:rPr>
              <a:t> </a:t>
            </a:r>
            <a:r>
              <a:rPr lang="en-US" altLang="zh-TW" dirty="0" err="1">
                <a:latin typeface="Calibri" panose="020F0502020204030204" pitchFamily="34" charset="0"/>
              </a:rPr>
              <a:t>swapBD</a:t>
            </a:r>
            <a:r>
              <a:rPr lang="en-US" altLang="zh-TW" dirty="0">
                <a:latin typeface="Calibri" panose="020F0502020204030204" pitchFamily="34" charset="0"/>
              </a:rPr>
              <a:t>(</a:t>
            </a:r>
            <a:r>
              <a:rPr lang="en-US" altLang="zh-TW" dirty="0">
                <a:highlight>
                  <a:srgbClr val="00FFFF"/>
                </a:highlight>
                <a:latin typeface="Calibri" panose="020F0502020204030204" pitchFamily="34" charset="0"/>
              </a:rPr>
              <a:t>1</a:t>
            </a:r>
            <a:r>
              <a:rPr lang="en-US" altLang="zh-TW" dirty="0">
                <a:latin typeface="Calibri" panose="020F0502020204030204" pitchFamily="34" charset="0"/>
              </a:rPr>
              <a:t>)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後，</a:t>
            </a:r>
            <a:r>
              <a:rPr lang="en-US" altLang="zh-TW" dirty="0">
                <a:latin typeface="Calibri" panose="020F0502020204030204" pitchFamily="34" charset="0"/>
              </a:rPr>
              <a:t> </a:t>
            </a:r>
            <a:r>
              <a:rPr lang="en-US" altLang="zh-TW" dirty="0">
                <a:highlight>
                  <a:srgbClr val="00FFFF"/>
                </a:highlight>
                <a:latin typeface="Calibri" panose="020F0502020204030204" pitchFamily="34" charset="0"/>
              </a:rPr>
              <a:t>←</a:t>
            </a:r>
            <a:r>
              <a:rPr lang="en-US" altLang="zh-TW" dirty="0">
                <a:latin typeface="Calibri" panose="020F0502020204030204" pitchFamily="34" charset="0"/>
              </a:rPr>
              <a:t>History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的內容是</a:t>
            </a:r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6C62848-FAD9-41AD-82B1-4ADF40763CDE}"/>
              </a:ext>
            </a:extLst>
          </p:cNvPr>
          <p:cNvSpPr/>
          <p:nvPr/>
        </p:nvSpPr>
        <p:spPr>
          <a:xfrm>
            <a:off x="3487674" y="1281260"/>
            <a:ext cx="42564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(c)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小芬編寫子程式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resetBD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利用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History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來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重置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BD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至它的初始內容。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TW" dirty="0">
                <a:latin typeface="Calibri" panose="020F0502020204030204" pitchFamily="34" charset="0"/>
              </a:rPr>
              <a:t>(</a:t>
            </a:r>
            <a:r>
              <a:rPr lang="en-US" altLang="zh-TW" dirty="0" err="1">
                <a:latin typeface="Calibri" panose="020F0502020204030204" pitchFamily="34" charset="0"/>
              </a:rPr>
              <a:t>i</a:t>
            </a:r>
            <a:r>
              <a:rPr lang="en-US" altLang="zh-TW" dirty="0">
                <a:latin typeface="Calibri" panose="020F0502020204030204" pitchFamily="34" charset="0"/>
              </a:rPr>
              <a:t>)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dirty="0">
                <a:latin typeface="Calibri" panose="020F0502020204030204" pitchFamily="34" charset="0"/>
              </a:rPr>
              <a:t> History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的內容是</a:t>
            </a:r>
            <a:r>
              <a:rPr lang="zh-TW" altLang="en-US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zh-TW" altLang="en-US" dirty="0">
              <a:highlight>
                <a:srgbClr val="00FFFF"/>
              </a:highlight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14CA117-7F17-4865-B528-1FA707A50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320345"/>
              </p:ext>
            </p:extLst>
          </p:nvPr>
        </p:nvGraphicFramePr>
        <p:xfrm>
          <a:off x="7744111" y="960079"/>
          <a:ext cx="1199198" cy="1552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9198">
                  <a:extLst>
                    <a:ext uri="{9D8B030D-6E8A-4147-A177-3AD203B41FA5}">
                      <a16:colId xmlns:a16="http://schemas.microsoft.com/office/drawing/2014/main" val="3388443769"/>
                    </a:ext>
                  </a:extLst>
                </a:gridCol>
              </a:tblGrid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Top</a:t>
                      </a:r>
                      <a:r>
                        <a:rPr lang="zh-TW" sz="1800" kern="100" dirty="0">
                          <a:effectLst/>
                        </a:rPr>
                        <a:t>頂端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692472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0373125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753537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0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6805646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9026758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F3D7FFFD-66FB-4AA4-8B4B-7F648FF44DA9}"/>
              </a:ext>
            </a:extLst>
          </p:cNvPr>
          <p:cNvSpPr/>
          <p:nvPr/>
        </p:nvSpPr>
        <p:spPr>
          <a:xfrm>
            <a:off x="512222" y="2269472"/>
            <a:ext cx="65860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寫出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resetBD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內將會執行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的序列。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(____)  </a:t>
            </a:r>
            <a:r>
              <a:rPr lang="en-US" altLang="zh-TW" sz="2400" kern="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</a:t>
            </a:r>
            <a:r>
              <a:rPr lang="en-US" altLang="zh-TW" sz="2400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(____)  </a:t>
            </a:r>
            <a:r>
              <a:rPr lang="en-US" altLang="zh-TW" sz="2400" kern="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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(____)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AD63723-F66E-4AFA-A725-1794705C511E}"/>
              </a:ext>
            </a:extLst>
          </p:cNvPr>
          <p:cNvSpPr/>
          <p:nvPr/>
        </p:nvSpPr>
        <p:spPr>
          <a:xfrm>
            <a:off x="476872" y="3062871"/>
            <a:ext cx="3752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小芬利用以下子程式去操作堆疊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E23AB6A1-4B7E-4706-93D1-ABE266265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278657"/>
              </p:ext>
            </p:extLst>
          </p:nvPr>
        </p:nvGraphicFramePr>
        <p:xfrm>
          <a:off x="512222" y="3422611"/>
          <a:ext cx="4983798" cy="101865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05181">
                  <a:extLst>
                    <a:ext uri="{9D8B030D-6E8A-4147-A177-3AD203B41FA5}">
                      <a16:colId xmlns:a16="http://schemas.microsoft.com/office/drawing/2014/main" val="3294016515"/>
                    </a:ext>
                  </a:extLst>
                </a:gridCol>
                <a:gridCol w="3678617">
                  <a:extLst>
                    <a:ext uri="{9D8B030D-6E8A-4147-A177-3AD203B41FA5}">
                      <a16:colId xmlns:a16="http://schemas.microsoft.com/office/drawing/2014/main" val="1802873358"/>
                    </a:ext>
                  </a:extLst>
                </a:gridCol>
              </a:tblGrid>
              <a:tr h="339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chemeClr val="tx1"/>
                          </a:solidFill>
                          <a:effectLst/>
                        </a:rPr>
                        <a:t>子程式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描述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6736279"/>
                  </a:ext>
                </a:extLst>
              </a:tr>
              <a:tr h="339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push (S,X)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添加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項目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 X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S 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成為其頂端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top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元素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6058358"/>
                  </a:ext>
                </a:extLst>
              </a:tr>
              <a:tr h="339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pop (S)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移除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及傳回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 S 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的頂端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top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元素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8545757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50539228-E86A-4D04-9976-9B55632DA619}"/>
              </a:ext>
            </a:extLst>
          </p:cNvPr>
          <p:cNvSpPr/>
          <p:nvPr/>
        </p:nvSpPr>
        <p:spPr>
          <a:xfrm>
            <a:off x="512222" y="4497280"/>
            <a:ext cx="34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Calibri" panose="020F0502020204030204" pitchFamily="34" charset="0"/>
              </a:rPr>
              <a:t>(ii)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dirty="0">
                <a:latin typeface="Calibri" panose="020F0502020204030204" pitchFamily="34" charset="0"/>
              </a:rPr>
              <a:t> </a:t>
            </a:r>
            <a:r>
              <a:rPr lang="en-US" altLang="zh-TW" dirty="0" err="1">
                <a:latin typeface="Calibri" panose="020F0502020204030204" pitchFamily="34" charset="0"/>
              </a:rPr>
              <a:t>resetBD</a:t>
            </a:r>
            <a:r>
              <a:rPr lang="en-US" altLang="zh-TW" dirty="0">
                <a:latin typeface="Calibri" panose="020F0502020204030204" pitchFamily="34" charset="0"/>
              </a:rPr>
              <a:t> </a:t>
            </a:r>
            <a:r>
              <a:rPr lang="zh-TW" altLang="zh-TW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E50C71A-A1F5-44D1-A307-0CAE5216A404}"/>
              </a:ext>
            </a:extLst>
          </p:cNvPr>
          <p:cNvSpPr/>
          <p:nvPr/>
        </p:nvSpPr>
        <p:spPr>
          <a:xfrm>
            <a:off x="512222" y="4788223"/>
            <a:ext cx="925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alibri" panose="020F0502020204030204" pitchFamily="34" charset="0"/>
              </a:rPr>
              <a:t>resetBD</a:t>
            </a:r>
            <a:endParaRPr lang="zh-TW" altLang="en-US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46E059F8-918D-4B7A-8865-43825D151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664358"/>
              </p:ext>
            </p:extLst>
          </p:nvPr>
        </p:nvGraphicFramePr>
        <p:xfrm>
          <a:off x="6099384" y="3556187"/>
          <a:ext cx="1199198" cy="27938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9198">
                  <a:extLst>
                    <a:ext uri="{9D8B030D-6E8A-4147-A177-3AD203B41FA5}">
                      <a16:colId xmlns:a16="http://schemas.microsoft.com/office/drawing/2014/main" val="3388443769"/>
                    </a:ext>
                  </a:extLst>
                </a:gridCol>
              </a:tblGrid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Top</a:t>
                      </a:r>
                      <a:r>
                        <a:rPr lang="zh-TW" sz="1800" kern="100" dirty="0">
                          <a:effectLst/>
                        </a:rPr>
                        <a:t>頂端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692472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0373125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753537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1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6805646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3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902675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FF00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</a:t>
                      </a:r>
                      <a:endParaRPr lang="zh-TW" sz="1800" b="0" kern="100" dirty="0">
                        <a:effectLst/>
                        <a:highlight>
                          <a:srgbClr val="FF00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051081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FF00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lang="zh-TW" sz="1800" b="0" kern="100" dirty="0">
                        <a:effectLst/>
                        <a:highlight>
                          <a:srgbClr val="FF00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7946134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03831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965215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08033BA8-6D94-4A48-84B6-E3D3011E9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900615"/>
              </p:ext>
            </p:extLst>
          </p:nvPr>
        </p:nvGraphicFramePr>
        <p:xfrm>
          <a:off x="1527374" y="4922622"/>
          <a:ext cx="3669501" cy="10186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69501">
                  <a:extLst>
                    <a:ext uri="{9D8B030D-6E8A-4147-A177-3AD203B41FA5}">
                      <a16:colId xmlns:a16="http://schemas.microsoft.com/office/drawing/2014/main" val="884597994"/>
                    </a:ext>
                  </a:extLst>
                </a:gridCol>
              </a:tblGrid>
              <a:tr h="10186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當</a:t>
                      </a:r>
                      <a:r>
                        <a:rPr lang="en-US" sz="1800" kern="100" dirty="0">
                          <a:effectLst/>
                        </a:rPr>
                        <a:t> History </a:t>
                      </a:r>
                      <a:r>
                        <a:rPr lang="zh-TW" sz="1800" kern="100" dirty="0">
                          <a:effectLst/>
                        </a:rPr>
                        <a:t>不是空的 執行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en-US" sz="1800" kern="100" dirty="0" err="1">
                          <a:effectLst/>
                          <a:highlight>
                            <a:srgbClr val="00FFFF"/>
                          </a:highlight>
                        </a:rPr>
                        <a:t>topH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</a:rPr>
                        <a:t> pop (History)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en-US" sz="1800" kern="100" dirty="0" err="1">
                          <a:effectLst/>
                        </a:rPr>
                        <a:t>swapBD</a:t>
                      </a:r>
                      <a:r>
                        <a:rPr lang="en-US" sz="1800" kern="100" dirty="0">
                          <a:effectLst/>
                        </a:rPr>
                        <a:t> (_____________)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05559549"/>
                  </a:ext>
                </a:extLst>
              </a:tr>
            </a:tbl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2644229E-5F12-4E38-874E-540D7E797D05}"/>
              </a:ext>
            </a:extLst>
          </p:cNvPr>
          <p:cNvSpPr/>
          <p:nvPr/>
        </p:nvSpPr>
        <p:spPr>
          <a:xfrm>
            <a:off x="5696368" y="6355757"/>
            <a:ext cx="2005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History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的最終內容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F3D25C6-FDE7-4D70-8C77-B9F961F4B9A8}"/>
              </a:ext>
            </a:extLst>
          </p:cNvPr>
          <p:cNvSpPr/>
          <p:nvPr/>
        </p:nvSpPr>
        <p:spPr>
          <a:xfrm>
            <a:off x="2181313" y="255323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C1933C1-5E66-48D2-9EF1-64519A62EDFA}"/>
              </a:ext>
            </a:extLst>
          </p:cNvPr>
          <p:cNvSpPr/>
          <p:nvPr/>
        </p:nvSpPr>
        <p:spPr>
          <a:xfrm>
            <a:off x="4078979" y="255323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ECD04E3-17B4-4814-B91D-B10C6EAAEA3B}"/>
              </a:ext>
            </a:extLst>
          </p:cNvPr>
          <p:cNvSpPr/>
          <p:nvPr/>
        </p:nvSpPr>
        <p:spPr>
          <a:xfrm>
            <a:off x="5945630" y="255323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490AE85-E935-4950-8595-9C00C4E43C9D}"/>
              </a:ext>
            </a:extLst>
          </p:cNvPr>
          <p:cNvSpPr/>
          <p:nvPr/>
        </p:nvSpPr>
        <p:spPr>
          <a:xfrm>
            <a:off x="3497245" y="5481497"/>
            <a:ext cx="1302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(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topH</a:t>
            </a:r>
            <a:r>
              <a:rPr lang="en-US" altLang="zh-TW" kern="100" dirty="0">
                <a:solidFill>
                  <a:srgbClr val="FF0000"/>
                </a:solidFill>
              </a:rPr>
              <a:t>+2)%4</a:t>
            </a:r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5DA37F0-417D-4FB0-9743-DBA8700296FF}"/>
              </a:ext>
            </a:extLst>
          </p:cNvPr>
          <p:cNvSpPr/>
          <p:nvPr/>
        </p:nvSpPr>
        <p:spPr>
          <a:xfrm>
            <a:off x="5697356" y="3197934"/>
            <a:ext cx="3245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(iii) BD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History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最終的內容是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2E59A73C-C307-454E-A686-A911DABEA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224640"/>
              </p:ext>
            </p:extLst>
          </p:nvPr>
        </p:nvGraphicFramePr>
        <p:xfrm>
          <a:off x="7709650" y="4176788"/>
          <a:ext cx="1028460" cy="10694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42820">
                  <a:extLst>
                    <a:ext uri="{9D8B030D-6E8A-4147-A177-3AD203B41FA5}">
                      <a16:colId xmlns:a16="http://schemas.microsoft.com/office/drawing/2014/main" val="2115523461"/>
                    </a:ext>
                  </a:extLst>
                </a:gridCol>
                <a:gridCol w="342820">
                  <a:extLst>
                    <a:ext uri="{9D8B030D-6E8A-4147-A177-3AD203B41FA5}">
                      <a16:colId xmlns:a16="http://schemas.microsoft.com/office/drawing/2014/main" val="1263863356"/>
                    </a:ext>
                  </a:extLst>
                </a:gridCol>
                <a:gridCol w="342820">
                  <a:extLst>
                    <a:ext uri="{9D8B030D-6E8A-4147-A177-3AD203B41FA5}">
                      <a16:colId xmlns:a16="http://schemas.microsoft.com/office/drawing/2014/main" val="1296814524"/>
                    </a:ext>
                  </a:extLst>
                </a:gridCol>
              </a:tblGrid>
              <a:tr h="356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h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0136937"/>
                  </a:ext>
                </a:extLst>
              </a:tr>
              <a:tr h="356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897815"/>
                  </a:ext>
                </a:extLst>
              </a:tr>
              <a:tr h="356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z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422608"/>
                  </a:ext>
                </a:extLst>
              </a:tr>
            </a:tbl>
          </a:graphicData>
        </a:graphic>
      </p:graphicFrame>
      <p:sp>
        <p:nvSpPr>
          <p:cNvPr id="23" name="矩形 22">
            <a:extLst>
              <a:ext uri="{FF2B5EF4-FFF2-40B4-BE49-F238E27FC236}">
                <a16:creationId xmlns:a16="http://schemas.microsoft.com/office/drawing/2014/main" id="{6C29D2D2-5253-4C8D-B2E9-F86CE43AFCD1}"/>
              </a:ext>
            </a:extLst>
          </p:cNvPr>
          <p:cNvSpPr/>
          <p:nvPr/>
        </p:nvSpPr>
        <p:spPr>
          <a:xfrm>
            <a:off x="7394165" y="530073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BD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的最終內容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A7F3A688-5E3E-45FC-B0EC-C30C3297C1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259579"/>
              </p:ext>
            </p:extLst>
          </p:nvPr>
        </p:nvGraphicFramePr>
        <p:xfrm>
          <a:off x="6669025" y="246559"/>
          <a:ext cx="2384569" cy="46208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577769">
                  <a:extLst>
                    <a:ext uri="{9D8B030D-6E8A-4147-A177-3AD203B41FA5}">
                      <a16:colId xmlns:a16="http://schemas.microsoft.com/office/drawing/2014/main" val="1285569646"/>
                    </a:ext>
                  </a:extLst>
                </a:gridCol>
                <a:gridCol w="451700">
                  <a:extLst>
                    <a:ext uri="{9D8B030D-6E8A-4147-A177-3AD203B41FA5}">
                      <a16:colId xmlns:a16="http://schemas.microsoft.com/office/drawing/2014/main" val="878771178"/>
                    </a:ext>
                  </a:extLst>
                </a:gridCol>
                <a:gridCol w="451700">
                  <a:extLst>
                    <a:ext uri="{9D8B030D-6E8A-4147-A177-3AD203B41FA5}">
                      <a16:colId xmlns:a16="http://schemas.microsoft.com/office/drawing/2014/main" val="1153122118"/>
                    </a:ext>
                  </a:extLst>
                </a:gridCol>
                <a:gridCol w="451700">
                  <a:extLst>
                    <a:ext uri="{9D8B030D-6E8A-4147-A177-3AD203B41FA5}">
                      <a16:colId xmlns:a16="http://schemas.microsoft.com/office/drawing/2014/main" val="2221272137"/>
                    </a:ext>
                  </a:extLst>
                </a:gridCol>
                <a:gridCol w="451700">
                  <a:extLst>
                    <a:ext uri="{9D8B030D-6E8A-4147-A177-3AD203B41FA5}">
                      <a16:colId xmlns:a16="http://schemas.microsoft.com/office/drawing/2014/main" val="2025538292"/>
                    </a:ext>
                  </a:extLst>
                </a:gridCol>
              </a:tblGrid>
              <a:tr h="2257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dir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zh-TW" sz="1050" kern="10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2341824"/>
                  </a:ext>
                </a:extLst>
              </a:tr>
              <a:tr h="2363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swap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up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right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down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left</a:t>
                      </a:r>
                      <a:endParaRPr lang="zh-TW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238368"/>
                  </a:ext>
                </a:extLst>
              </a:tr>
            </a:tbl>
          </a:graphicData>
        </a:graphic>
      </p:graphicFrame>
      <p:sp>
        <p:nvSpPr>
          <p:cNvPr id="25" name="手繪多邊形: 圖案 24">
            <a:extLst>
              <a:ext uri="{FF2B5EF4-FFF2-40B4-BE49-F238E27FC236}">
                <a16:creationId xmlns:a16="http://schemas.microsoft.com/office/drawing/2014/main" id="{EDC55EBD-46BC-4BAB-8F51-E719498E2EF1}"/>
              </a:ext>
            </a:extLst>
          </p:cNvPr>
          <p:cNvSpPr/>
          <p:nvPr/>
        </p:nvSpPr>
        <p:spPr>
          <a:xfrm rot="16200000">
            <a:off x="7805931" y="-271801"/>
            <a:ext cx="226309" cy="864872"/>
          </a:xfrm>
          <a:custGeom>
            <a:avLst/>
            <a:gdLst>
              <a:gd name="connsiteX0" fmla="*/ 0 w 340993"/>
              <a:gd name="connsiteY0" fmla="*/ 0 h 1131376"/>
              <a:gd name="connsiteX1" fmla="*/ 340963 w 340993"/>
              <a:gd name="connsiteY1" fmla="*/ 588936 h 1131376"/>
              <a:gd name="connsiteX2" fmla="*/ 15498 w 340993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0993" h="1131376">
                <a:moveTo>
                  <a:pt x="0" y="0"/>
                </a:moveTo>
                <a:cubicBezTo>
                  <a:pt x="169190" y="200186"/>
                  <a:pt x="338380" y="400373"/>
                  <a:pt x="340963" y="588936"/>
                </a:cubicBezTo>
                <a:cubicBezTo>
                  <a:pt x="343546" y="777499"/>
                  <a:pt x="179522" y="954437"/>
                  <a:pt x="15498" y="1131376"/>
                </a:cubicBezTo>
              </a:path>
            </a:pathLst>
          </a:custGeom>
          <a:noFill/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: 圖案 25">
            <a:extLst>
              <a:ext uri="{FF2B5EF4-FFF2-40B4-BE49-F238E27FC236}">
                <a16:creationId xmlns:a16="http://schemas.microsoft.com/office/drawing/2014/main" id="{83721588-4003-4039-A56C-C6D73E84942F}"/>
              </a:ext>
            </a:extLst>
          </p:cNvPr>
          <p:cNvSpPr/>
          <p:nvPr/>
        </p:nvSpPr>
        <p:spPr>
          <a:xfrm rot="16200000">
            <a:off x="8238368" y="-271801"/>
            <a:ext cx="226309" cy="864872"/>
          </a:xfrm>
          <a:custGeom>
            <a:avLst/>
            <a:gdLst>
              <a:gd name="connsiteX0" fmla="*/ 0 w 340993"/>
              <a:gd name="connsiteY0" fmla="*/ 0 h 1131376"/>
              <a:gd name="connsiteX1" fmla="*/ 340963 w 340993"/>
              <a:gd name="connsiteY1" fmla="*/ 588936 h 1131376"/>
              <a:gd name="connsiteX2" fmla="*/ 15498 w 340993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0993" h="1131376">
                <a:moveTo>
                  <a:pt x="0" y="0"/>
                </a:moveTo>
                <a:cubicBezTo>
                  <a:pt x="169190" y="200186"/>
                  <a:pt x="338380" y="400373"/>
                  <a:pt x="340963" y="588936"/>
                </a:cubicBezTo>
                <a:cubicBezTo>
                  <a:pt x="343546" y="777499"/>
                  <a:pt x="179522" y="954437"/>
                  <a:pt x="15498" y="1131376"/>
                </a:cubicBezTo>
              </a:path>
            </a:pathLst>
          </a:custGeom>
          <a:noFill/>
          <a:ln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DAC0272-F2C5-46E3-AD52-4B3C2B036ED5}"/>
              </a:ext>
            </a:extLst>
          </p:cNvPr>
          <p:cNvSpPr/>
          <p:nvPr/>
        </p:nvSpPr>
        <p:spPr>
          <a:xfrm>
            <a:off x="540769" y="6044589"/>
            <a:ext cx="5357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小芬發現只需要一個互換來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重置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BD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到它的初始內容。這個互換是什麼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?	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swapBD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(____)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84B7DE6-D3EE-4952-B0FE-65C1B339893A}"/>
              </a:ext>
            </a:extLst>
          </p:cNvPr>
          <p:cNvSpPr/>
          <p:nvPr/>
        </p:nvSpPr>
        <p:spPr>
          <a:xfrm>
            <a:off x="3419280" y="631458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1155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5" grpId="0" animBg="1"/>
      <p:bldP spid="26" grpId="0" animBg="1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FEFB6E-86FE-4120-A6F7-6C7812D2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B31761E-40F7-492E-BA73-A2030C4EE92B}"/>
              </a:ext>
            </a:extLst>
          </p:cNvPr>
          <p:cNvSpPr/>
          <p:nvPr/>
        </p:nvSpPr>
        <p:spPr>
          <a:xfrm>
            <a:off x="380175" y="539013"/>
            <a:ext cx="7029450" cy="733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(iv)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小芬為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resetBD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編寫子程式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SimplifyH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去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移除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History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內可以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忽略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連續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項目。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TmpStack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是一個</a:t>
            </a:r>
            <a:r>
              <a:rPr lang="zh-TW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臨時堆疊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。完成以下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SimplifyH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CD9A988-A6F5-49CB-8CCC-C39BC0F60236}"/>
              </a:ext>
            </a:extLst>
          </p:cNvPr>
          <p:cNvSpPr/>
          <p:nvPr/>
        </p:nvSpPr>
        <p:spPr>
          <a:xfrm>
            <a:off x="380175" y="1435048"/>
            <a:ext cx="107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SimplifyH</a:t>
            </a:r>
            <a:endParaRPr lang="zh-TW" altLang="zh-TW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B589B76-5692-4428-96EE-DBF1BC576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551183"/>
              </p:ext>
            </p:extLst>
          </p:nvPr>
        </p:nvGraphicFramePr>
        <p:xfrm>
          <a:off x="380175" y="1966688"/>
          <a:ext cx="5675250" cy="402104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75250">
                  <a:extLst>
                    <a:ext uri="{9D8B030D-6E8A-4147-A177-3AD203B41FA5}">
                      <a16:colId xmlns:a16="http://schemas.microsoft.com/office/drawing/2014/main" val="2169174801"/>
                    </a:ext>
                  </a:extLst>
                </a:gridCol>
              </a:tblGrid>
              <a:tr h="402104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當</a:t>
                      </a:r>
                      <a:r>
                        <a:rPr lang="en-US" sz="1800" kern="100" dirty="0">
                          <a:effectLst/>
                        </a:rPr>
                        <a:t> History </a:t>
                      </a:r>
                      <a:r>
                        <a:rPr lang="zh-TW" sz="1800" kern="100" dirty="0">
                          <a:effectLst/>
                        </a:rPr>
                        <a:t>不是空的 執行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TmpStack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是空的 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push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TmpStack</a:t>
                      </a:r>
                      <a:r>
                        <a:rPr lang="en-US" sz="1800" kern="100" dirty="0">
                          <a:effectLst/>
                        </a:rPr>
                        <a:t>, ______________)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zh-TW" sz="1800" kern="100" dirty="0">
                          <a:effectLst/>
                        </a:rPr>
                        <a:t>否則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 err="1">
                          <a:effectLst/>
                        </a:rPr>
                        <a:t>top</a:t>
                      </a:r>
                      <a:r>
                        <a:rPr lang="en-US" sz="1800" kern="100" dirty="0" err="1">
                          <a:effectLst/>
                          <a:highlight>
                            <a:srgbClr val="00FFFF"/>
                          </a:highlight>
                        </a:rPr>
                        <a:t>H</a:t>
                      </a:r>
                      <a:r>
                        <a:rPr lang="en-US" sz="1800" kern="100" dirty="0">
                          <a:effectLst/>
                        </a:rPr>
                        <a:t> ←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pop</a:t>
                      </a:r>
                      <a:r>
                        <a:rPr lang="en-US" sz="1800" kern="100" dirty="0">
                          <a:effectLst/>
                        </a:rPr>
                        <a:t> (History)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en-US" sz="1800" kern="100" dirty="0" err="1">
                          <a:effectLst/>
                        </a:rPr>
                        <a:t>top</a:t>
                      </a:r>
                      <a:r>
                        <a:rPr lang="en-US" sz="1800" kern="100" dirty="0" err="1">
                          <a:effectLst/>
                          <a:highlight>
                            <a:srgbClr val="00FFFF"/>
                          </a:highlight>
                        </a:rPr>
                        <a:t>T</a:t>
                      </a:r>
                      <a:r>
                        <a:rPr lang="en-US" sz="1800" kern="100" dirty="0">
                          <a:effectLst/>
                        </a:rPr>
                        <a:t> ←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pop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TmpStack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</a:t>
                      </a: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topH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和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topT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的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差</a:t>
                      </a:r>
                      <a:r>
                        <a:rPr lang="en-US" sz="1800" kern="100" dirty="0">
                          <a:effectLst/>
                        </a:rPr>
                        <a:t>) </a:t>
                      </a: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</a:rPr>
                        <a:t>≠</a:t>
                      </a:r>
                      <a:r>
                        <a:rPr lang="en-US" sz="1800" kern="100" dirty="0">
                          <a:effectLst/>
                        </a:rPr>
                        <a:t> ____ </a:t>
                      </a:r>
                      <a:r>
                        <a:rPr lang="zh-TW" sz="1800" kern="100" dirty="0">
                          <a:effectLst/>
                        </a:rPr>
                        <a:t>則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push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TmpStack</a:t>
                      </a:r>
                      <a:r>
                        <a:rPr lang="en-US" sz="1800" kern="100" dirty="0">
                          <a:effectLst/>
                        </a:rPr>
                        <a:t>, ______)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		</a:t>
                      </a: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push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TmpStack</a:t>
                      </a:r>
                      <a:r>
                        <a:rPr lang="en-US" sz="1800" kern="100" dirty="0">
                          <a:effectLst/>
                        </a:rPr>
                        <a:t>, ______)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當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TmpStack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不是空的 執行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	</a:t>
                      </a:r>
                      <a:r>
                        <a:rPr lang="en-US" sz="1800" kern="100" dirty="0">
                          <a:effectLst/>
                          <a:highlight>
                            <a:srgbClr val="C0C0C0"/>
                          </a:highlight>
                        </a:rPr>
                        <a:t>push</a:t>
                      </a:r>
                      <a:r>
                        <a:rPr lang="en-US" sz="1800" kern="100" dirty="0">
                          <a:effectLst/>
                        </a:rPr>
                        <a:t> (History, </a:t>
                      </a:r>
                      <a:r>
                        <a:rPr lang="en-US" sz="1800" kern="100" dirty="0">
                          <a:effectLst/>
                          <a:highlight>
                            <a:srgbClr val="FFFF00"/>
                          </a:highlight>
                        </a:rPr>
                        <a:t>pop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TmpStack</a:t>
                      </a:r>
                      <a:r>
                        <a:rPr lang="en-US" sz="1800" kern="100" dirty="0">
                          <a:effectLst/>
                        </a:rPr>
                        <a:t>))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180378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71149FD5-AC96-4430-9042-7AC57CAFED7A}"/>
              </a:ext>
            </a:extLst>
          </p:cNvPr>
          <p:cNvSpPr/>
          <p:nvPr/>
        </p:nvSpPr>
        <p:spPr>
          <a:xfrm>
            <a:off x="3961583" y="2630413"/>
            <a:ext cx="1357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</a:rPr>
              <a:t>pop</a:t>
            </a:r>
            <a:r>
              <a:rPr lang="en-US" altLang="zh-TW" kern="100" dirty="0">
                <a:solidFill>
                  <a:srgbClr val="FF0000"/>
                </a:solidFill>
              </a:rPr>
              <a:t>(History)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DA72688-D2D6-4E64-8568-C5FC877D5698}"/>
              </a:ext>
            </a:extLst>
          </p:cNvPr>
          <p:cNvSpPr/>
          <p:nvPr/>
        </p:nvSpPr>
        <p:spPr>
          <a:xfrm>
            <a:off x="4944361" y="393973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2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6D22C2A-692C-4D5F-B50D-5CB9AE523F4B}"/>
              </a:ext>
            </a:extLst>
          </p:cNvPr>
          <p:cNvSpPr/>
          <p:nvPr/>
        </p:nvSpPr>
        <p:spPr>
          <a:xfrm>
            <a:off x="4777118" y="4248438"/>
            <a:ext cx="615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FF0000"/>
                </a:solidFill>
              </a:rPr>
              <a:t>topT</a:t>
            </a:r>
            <a:endParaRPr lang="zh-TW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18534AC-FD12-4DE1-A6CB-9D8446271D77}"/>
              </a:ext>
            </a:extLst>
          </p:cNvPr>
          <p:cNvSpPr/>
          <p:nvPr/>
        </p:nvSpPr>
        <p:spPr>
          <a:xfrm>
            <a:off x="4761087" y="4590475"/>
            <a:ext cx="647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FF0000"/>
                </a:solidFill>
              </a:rPr>
              <a:t>topH</a:t>
            </a:r>
            <a:endParaRPr lang="zh-TW" altLang="en-US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66428BDD-3154-412F-9AE1-C1DEB2CA2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570244"/>
              </p:ext>
            </p:extLst>
          </p:nvPr>
        </p:nvGraphicFramePr>
        <p:xfrm>
          <a:off x="6298715" y="2165919"/>
          <a:ext cx="1199198" cy="27938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9198">
                  <a:extLst>
                    <a:ext uri="{9D8B030D-6E8A-4147-A177-3AD203B41FA5}">
                      <a16:colId xmlns:a16="http://schemas.microsoft.com/office/drawing/2014/main" val="3388443769"/>
                    </a:ext>
                  </a:extLst>
                </a:gridCol>
              </a:tblGrid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Top</a:t>
                      </a:r>
                      <a:r>
                        <a:rPr lang="zh-TW" sz="1800" kern="100" dirty="0">
                          <a:effectLst/>
                        </a:rPr>
                        <a:t>頂端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692472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0373125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753537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1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6805646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highlight>
                            <a:srgbClr val="00FFFF"/>
                          </a:highlight>
                        </a:rPr>
                        <a:t>3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902675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FF00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0</a:t>
                      </a:r>
                      <a:endParaRPr lang="zh-TW" sz="1800" b="0" kern="100" dirty="0">
                        <a:effectLst/>
                        <a:highlight>
                          <a:srgbClr val="FF00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051081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FF00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</a:t>
                      </a:r>
                      <a:endParaRPr lang="zh-TW" sz="1800" b="0" kern="100" dirty="0">
                        <a:effectLst/>
                        <a:highlight>
                          <a:srgbClr val="FF00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7946134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03831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</a:t>
                      </a:r>
                      <a:endParaRPr lang="zh-TW" sz="1800" b="0" kern="100" dirty="0"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965215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C8F7681B-A425-4070-8826-5F74F4A8A79B}"/>
              </a:ext>
            </a:extLst>
          </p:cNvPr>
          <p:cNvSpPr/>
          <p:nvPr/>
        </p:nvSpPr>
        <p:spPr>
          <a:xfrm>
            <a:off x="6472780" y="4974372"/>
            <a:ext cx="851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zh-TW" kern="100" dirty="0">
                <a:latin typeface="Calibri" panose="020F0502020204030204" pitchFamily="34" charset="0"/>
                <a:cs typeface="Calibri" panose="020F0502020204030204" pitchFamily="34" charset="0"/>
              </a:rPr>
              <a:t>istory</a:t>
            </a:r>
            <a:endParaRPr lang="zh-TW" altLang="en-US" dirty="0"/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B0D228DE-2F72-4917-9046-D58DEB234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234942"/>
              </p:ext>
            </p:extLst>
          </p:nvPr>
        </p:nvGraphicFramePr>
        <p:xfrm>
          <a:off x="7701409" y="2165919"/>
          <a:ext cx="1199198" cy="27938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9198">
                  <a:extLst>
                    <a:ext uri="{9D8B030D-6E8A-4147-A177-3AD203B41FA5}">
                      <a16:colId xmlns:a16="http://schemas.microsoft.com/office/drawing/2014/main" val="3388443769"/>
                    </a:ext>
                  </a:extLst>
                </a:gridCol>
              </a:tblGrid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Top</a:t>
                      </a:r>
                      <a:r>
                        <a:rPr lang="zh-TW" sz="1800" kern="100" dirty="0">
                          <a:effectLst/>
                        </a:rPr>
                        <a:t>頂端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692472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0373125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753537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6805646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9026758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051081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7946134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038313"/>
                  </a:ext>
                </a:extLst>
              </a:tr>
              <a:tr h="310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965215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715D4551-355F-4CC1-B2B7-AFADE502797B}"/>
              </a:ext>
            </a:extLst>
          </p:cNvPr>
          <p:cNvSpPr/>
          <p:nvPr/>
        </p:nvSpPr>
        <p:spPr>
          <a:xfrm>
            <a:off x="7760379" y="4974372"/>
            <a:ext cx="1081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zh-TW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mpStack</a:t>
            </a:r>
            <a:endParaRPr lang="zh-TW" altLang="en-US" dirty="0"/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A4CD03F9-0924-4C47-93CD-893E651C526E}"/>
              </a:ext>
            </a:extLst>
          </p:cNvPr>
          <p:cNvSpPr/>
          <p:nvPr/>
        </p:nvSpPr>
        <p:spPr>
          <a:xfrm>
            <a:off x="7009716" y="2601678"/>
            <a:ext cx="976393" cy="876427"/>
          </a:xfrm>
          <a:custGeom>
            <a:avLst/>
            <a:gdLst>
              <a:gd name="connsiteX0" fmla="*/ 0 w 976393"/>
              <a:gd name="connsiteY0" fmla="*/ 318488 h 876427"/>
              <a:gd name="connsiteX1" fmla="*/ 495946 w 976393"/>
              <a:gd name="connsiteY1" fmla="*/ 24020 h 876427"/>
              <a:gd name="connsiteX2" fmla="*/ 976393 w 976393"/>
              <a:gd name="connsiteY2" fmla="*/ 876427 h 876427"/>
              <a:gd name="connsiteX3" fmla="*/ 976393 w 976393"/>
              <a:gd name="connsiteY3" fmla="*/ 876427 h 87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6393" h="876427">
                <a:moveTo>
                  <a:pt x="0" y="318488"/>
                </a:moveTo>
                <a:cubicBezTo>
                  <a:pt x="166607" y="124759"/>
                  <a:pt x="333214" y="-68970"/>
                  <a:pt x="495946" y="24020"/>
                </a:cubicBezTo>
                <a:cubicBezTo>
                  <a:pt x="658678" y="117010"/>
                  <a:pt x="976393" y="876427"/>
                  <a:pt x="976393" y="876427"/>
                </a:cubicBezTo>
                <a:lnTo>
                  <a:pt x="976393" y="876427"/>
                </a:ln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手繪多邊形: 圖案 2">
            <a:extLst>
              <a:ext uri="{FF2B5EF4-FFF2-40B4-BE49-F238E27FC236}">
                <a16:creationId xmlns:a16="http://schemas.microsoft.com/office/drawing/2014/main" id="{C78AF6A6-9C06-4254-8CB3-F5C8905C7B5D}"/>
              </a:ext>
            </a:extLst>
          </p:cNvPr>
          <p:cNvSpPr/>
          <p:nvPr/>
        </p:nvSpPr>
        <p:spPr>
          <a:xfrm>
            <a:off x="2328672" y="5343705"/>
            <a:ext cx="1036320" cy="435304"/>
          </a:xfrm>
          <a:custGeom>
            <a:avLst/>
            <a:gdLst>
              <a:gd name="connsiteX0" fmla="*/ 1036320 w 1036320"/>
              <a:gd name="connsiteY0" fmla="*/ 268247 h 268247"/>
              <a:gd name="connsiteX1" fmla="*/ 487680 w 1036320"/>
              <a:gd name="connsiteY1" fmla="*/ 23 h 268247"/>
              <a:gd name="connsiteX2" fmla="*/ 0 w 1036320"/>
              <a:gd name="connsiteY2" fmla="*/ 256055 h 2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6320" h="268247">
                <a:moveTo>
                  <a:pt x="1036320" y="268247"/>
                </a:moveTo>
                <a:cubicBezTo>
                  <a:pt x="848360" y="135151"/>
                  <a:pt x="660400" y="2055"/>
                  <a:pt x="487680" y="23"/>
                </a:cubicBezTo>
                <a:cubicBezTo>
                  <a:pt x="314960" y="-2009"/>
                  <a:pt x="157480" y="127023"/>
                  <a:pt x="0" y="256055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82B2EEB9-42DF-489E-8657-6D8F5101F3D5}"/>
              </a:ext>
            </a:extLst>
          </p:cNvPr>
          <p:cNvSpPr/>
          <p:nvPr/>
        </p:nvSpPr>
        <p:spPr>
          <a:xfrm>
            <a:off x="6713915" y="3046239"/>
            <a:ext cx="360000" cy="36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C013204E-66F0-4623-82AC-562D21010E60}"/>
              </a:ext>
            </a:extLst>
          </p:cNvPr>
          <p:cNvSpPr/>
          <p:nvPr/>
        </p:nvSpPr>
        <p:spPr>
          <a:xfrm>
            <a:off x="8105510" y="4614372"/>
            <a:ext cx="360000" cy="36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08CCE59-CB0D-4641-848B-AE37F4B5A312}"/>
              </a:ext>
            </a:extLst>
          </p:cNvPr>
          <p:cNvSpPr/>
          <p:nvPr/>
        </p:nvSpPr>
        <p:spPr>
          <a:xfrm>
            <a:off x="8586097" y="4309071"/>
            <a:ext cx="314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r>
              <a:rPr lang="en-US" altLang="zh-TW" sz="20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ABD4E5D-3D1B-4701-ABB3-470F56FB1A61}"/>
              </a:ext>
            </a:extLst>
          </p:cNvPr>
          <p:cNvSpPr/>
          <p:nvPr/>
        </p:nvSpPr>
        <p:spPr>
          <a:xfrm>
            <a:off x="1755575" y="3312321"/>
            <a:ext cx="314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r>
              <a:rPr lang="en-US" altLang="zh-TW" sz="20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50BA95EB-B116-438D-9249-405C55BCF951}"/>
              </a:ext>
            </a:extLst>
          </p:cNvPr>
          <p:cNvCxnSpPr/>
          <p:nvPr/>
        </p:nvCxnSpPr>
        <p:spPr>
          <a:xfrm flipV="1">
            <a:off x="6713915" y="2789695"/>
            <a:ext cx="360000" cy="25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9E5BB2CC-F0F6-4729-AF50-653F707890F9}"/>
              </a:ext>
            </a:extLst>
          </p:cNvPr>
          <p:cNvCxnSpPr/>
          <p:nvPr/>
        </p:nvCxnSpPr>
        <p:spPr>
          <a:xfrm flipV="1">
            <a:off x="6713915" y="3097967"/>
            <a:ext cx="360000" cy="25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4D781826-BA8C-4CB8-A45F-C3D7A2B30634}"/>
              </a:ext>
            </a:extLst>
          </p:cNvPr>
          <p:cNvCxnSpPr/>
          <p:nvPr/>
        </p:nvCxnSpPr>
        <p:spPr>
          <a:xfrm flipV="1">
            <a:off x="8099576" y="4703263"/>
            <a:ext cx="360000" cy="25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箭號: 向左 23">
            <a:extLst>
              <a:ext uri="{FF2B5EF4-FFF2-40B4-BE49-F238E27FC236}">
                <a16:creationId xmlns:a16="http://schemas.microsoft.com/office/drawing/2014/main" id="{3E3CA259-ACDD-4E01-9EE5-7F96F1266C03}"/>
              </a:ext>
            </a:extLst>
          </p:cNvPr>
          <p:cNvSpPr/>
          <p:nvPr/>
        </p:nvSpPr>
        <p:spPr>
          <a:xfrm>
            <a:off x="7036446" y="3349833"/>
            <a:ext cx="360000" cy="360000"/>
          </a:xfrm>
          <a:prstGeom prst="left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箭號: 向下 24">
            <a:extLst>
              <a:ext uri="{FF2B5EF4-FFF2-40B4-BE49-F238E27FC236}">
                <a16:creationId xmlns:a16="http://schemas.microsoft.com/office/drawing/2014/main" id="{AF436731-702D-4287-839E-7CC62EE07987}"/>
              </a:ext>
            </a:extLst>
          </p:cNvPr>
          <p:cNvSpPr/>
          <p:nvPr/>
        </p:nvSpPr>
        <p:spPr>
          <a:xfrm>
            <a:off x="8540607" y="3977209"/>
            <a:ext cx="360000" cy="360000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48BD8175-8B40-4F5F-A1D4-498B485139E4}"/>
              </a:ext>
            </a:extLst>
          </p:cNvPr>
          <p:cNvCxnSpPr/>
          <p:nvPr/>
        </p:nvCxnSpPr>
        <p:spPr>
          <a:xfrm flipV="1">
            <a:off x="6668184" y="3453289"/>
            <a:ext cx="360000" cy="25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85A9102D-0541-4C23-8E32-735CCB6C44DD}"/>
              </a:ext>
            </a:extLst>
          </p:cNvPr>
          <p:cNvCxnSpPr/>
          <p:nvPr/>
        </p:nvCxnSpPr>
        <p:spPr>
          <a:xfrm flipV="1">
            <a:off x="8517116" y="4372310"/>
            <a:ext cx="360000" cy="25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6" grpId="0" animBg="1"/>
      <p:bldP spid="3" grpId="0" animBg="1"/>
      <p:bldP spid="17" grpId="0" animBg="1"/>
      <p:bldP spid="18" grpId="0" animBg="1"/>
      <p:bldP spid="11" grpId="0"/>
      <p:bldP spid="19" grpId="0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1502</TotalTime>
  <Words>4172</Words>
  <Application>Microsoft Office PowerPoint</Application>
  <PresentationFormat>如螢幕大小 (4:3)</PresentationFormat>
  <Paragraphs>1239</Paragraphs>
  <Slides>19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8" baseType="lpstr">
      <vt:lpstr>新細明體</vt:lpstr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[Retiree] Mr. SZETO Chi Yuen 司徒志源先生</dc:creator>
  <cp:lastModifiedBy>Szeto Chi Yuen</cp:lastModifiedBy>
  <cp:revision>286</cp:revision>
  <dcterms:created xsi:type="dcterms:W3CDTF">2024-09-06T14:14:17Z</dcterms:created>
  <dcterms:modified xsi:type="dcterms:W3CDTF">2025-03-22T09:54:30Z</dcterms:modified>
</cp:coreProperties>
</file>