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23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EACCB-FF11-49A5-829D-6A03564EA645}" type="datetimeFigureOut">
              <a:rPr lang="zh-HK" altLang="en-US" smtClean="0"/>
              <a:t>28/12/2022</a:t>
            </a:fld>
            <a:endParaRPr lang="zh-HK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3ACD6-361D-4464-92E2-5D572379F50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01277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15435D2-A216-4441-B14E-A8F07C2CC4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57F607D-8BAB-4ED3-A961-82311C34F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DEDFFFF-DDB6-4C37-A9FA-7318B3ED5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F4D1ADB-A1ED-41E1-8DC1-3A9B2EEE3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9460D51-62B3-4595-B8E8-904CDC5E9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8457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082085A-1308-4696-8AF1-7396AA325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6C34F40-1C9E-4D32-84B7-5A322DB71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F9796D4-BC89-4A2E-BE9E-1E5735259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CE7E15F-F23D-42ED-A5D3-1D82DA3D3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27E590F-D6B1-498F-94C5-9C7C20779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2742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9D53F9-BC98-43A7-9BD6-5148C6A60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BEA726C-1D9E-4E37-AE2B-351D859E0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F1677DF-6BE2-4073-AEA0-4FF4A4EDB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E5F606F-3CE8-4151-8F2D-4D20AFCA0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3B7EFAE-7960-430D-80F9-C1855EEC5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71384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BA33866-2325-4197-9D4A-8946102E7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49D86E6-A893-4B59-8377-9201D7D4A5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F8432F0-2E73-4364-8BA6-3DAC6BAF8E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3130082-FF87-4D16-A3B9-AA4872692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F1AFB5C-997E-46F4-BF70-67FCE1277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D73C3A3-5543-4431-A8D2-BA1F50F65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35550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E3763A-EBBB-4DE8-A427-07E7A8E9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274C15B-E91E-48DF-B51A-6062EF713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CA696FC-83C8-42E9-BF7A-288EAA1D1A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82FE665D-0334-4427-B033-4B75A7664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48C79B7-85C5-4767-850D-D0F915199E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D04F5D49-C75D-4EE6-91C0-B02BD42FD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B89C9546-7734-4396-B986-188CCEFE3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BE8D31CF-6676-41B6-9D25-139413D0F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30364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7C46315-7F37-4577-8455-156AC365E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1447E18-2F48-47C8-8619-3C16E6CA2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AA2774A-526E-4188-81F0-DC3AFCFF9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E4F79FD-F445-4A9B-A5AE-EEEAEA493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34701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D06E186-D18D-4001-B140-BD5F34B3E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CA8D1595-3899-4AA8-9644-475A1BDB9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3BE6EE9-AF3B-4478-AC7E-139A77751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71365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57B65B-8B75-4B51-90A7-9C5F3FB6F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2B1863C-D3BB-4672-94AD-C381272C8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8BAECAE-88ED-494F-BD61-54D7B0A9F4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31E5A14-A370-499A-A2F2-9FE32F326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41DF4F4-A71D-4C22-84C2-C3CD039A6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42470E2-4569-4558-85AC-A76C0B346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5741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ACD5F1C-8315-4E65-9D06-A750ABD4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E6FD08F-E011-44A9-93CF-C508578895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2CEDDEA-3036-4AC7-8B82-3A45B382E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8F129EE-CF58-4782-8E55-83977005C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F7C9370-9F35-4AC0-8725-495D0D45C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469C5F0-C9FB-4AB1-9865-3B1F182EC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8434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51D53B6-518C-482A-95E0-EE0D6D3A6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2119FA7-D3F5-4380-BB40-8EF6A752A6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12A69FC-3375-4F02-905E-531BF461E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E5FE8A3-A49D-4021-866C-6037A323A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2B1898D-A3E3-45E3-9582-D3F5F3468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68739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0EFED74F-738C-4B07-8211-BE98835A1B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0D029F8-3B42-4D45-BE68-C42CC233CD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52C4F3B-114F-4C0B-81DD-C3DA61D9A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8C53FBA-79EA-456B-BDFF-9FD772EC0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6352A5B-0342-41E3-975F-450AC1A3D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83588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9D70212B-0070-4761-BC22-FEFB10164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F6319EC-FA4A-4974-AC0D-68A5FB9AB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4F04B2A-E506-44A2-9D07-706EA473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8FC81B9-97AD-4215-B45B-FD73064D66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096C04C-BC05-407B-A54B-EDC7DB2B7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08C91-9336-4501-89AB-535C50F3F609}" type="slidenum">
              <a:rPr lang="zh-HK" altLang="en-US" smtClean="0"/>
              <a:pPr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63428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圖片 45">
            <a:extLst>
              <a:ext uri="{FF2B5EF4-FFF2-40B4-BE49-F238E27FC236}">
                <a16:creationId xmlns:a16="http://schemas.microsoft.com/office/drawing/2014/main" id="{710889F1-255E-4E98-A49B-ECAC9C8A0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017" y="4961041"/>
            <a:ext cx="279182" cy="279223"/>
          </a:xfrm>
          <a:prstGeom prst="rect">
            <a:avLst/>
          </a:prstGeom>
        </p:spPr>
      </p:pic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F2FB59F-D6DA-4824-938D-6BD30B0C8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703BE549-F27D-4A7F-8D5F-558ED0658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1</a:t>
            </a:fld>
            <a:endParaRPr lang="zh-HK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BCB9C5D-2555-4564-9183-AA0C173C752A}"/>
              </a:ext>
            </a:extLst>
          </p:cNvPr>
          <p:cNvSpPr/>
          <p:nvPr/>
        </p:nvSpPr>
        <p:spPr>
          <a:xfrm>
            <a:off x="1899774" y="865402"/>
            <a:ext cx="343760" cy="38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6985" marR="36830" indent="-6985" algn="ctr">
              <a:lnSpc>
                <a:spcPct val="90000"/>
              </a:lnSpc>
              <a:spcAft>
                <a:spcPts val="0"/>
              </a:spcAft>
            </a:pPr>
            <a:r>
              <a:rPr lang="en-US" kern="100" dirty="0">
                <a:solidFill>
                  <a:srgbClr val="000000"/>
                </a:solidFill>
                <a:effectLst/>
                <a:ea typeface="微軟正黑體" panose="020B0604030504040204" pitchFamily="34" charset="-120"/>
                <a:cs typeface="微軟正黑體" panose="020B0604030504040204" pitchFamily="34" charset="-120"/>
              </a:rPr>
              <a:t>8</a:t>
            </a:r>
            <a:endParaRPr lang="zh-TW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6E1A8C8-91EB-44A3-AD4E-9A8EC1A28344}"/>
              </a:ext>
            </a:extLst>
          </p:cNvPr>
          <p:cNvSpPr/>
          <p:nvPr/>
        </p:nvSpPr>
        <p:spPr>
          <a:xfrm>
            <a:off x="303950" y="2048481"/>
            <a:ext cx="343760" cy="38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6985" marR="36830" indent="-6985" algn="ctr">
              <a:lnSpc>
                <a:spcPct val="90000"/>
              </a:lnSpc>
              <a:spcAft>
                <a:spcPts val="0"/>
              </a:spcAft>
            </a:pPr>
            <a:r>
              <a:rPr lang="en-US" kern="100" dirty="0">
                <a:solidFill>
                  <a:srgbClr val="000000"/>
                </a:solidFill>
                <a:effectLst/>
                <a:ea typeface="微軟正黑體" panose="020B0604030504040204" pitchFamily="34" charset="-120"/>
                <a:cs typeface="微軟正黑體" panose="020B0604030504040204" pitchFamily="34" charset="-120"/>
              </a:rPr>
              <a:t>6</a:t>
            </a:r>
            <a:endParaRPr lang="zh-TW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2E54AFC5-A94F-480D-BDB1-B2535F3BC7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046916"/>
              </p:ext>
            </p:extLst>
          </p:nvPr>
        </p:nvGraphicFramePr>
        <p:xfrm>
          <a:off x="628650" y="1232381"/>
          <a:ext cx="2886008" cy="20199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60751">
                  <a:extLst>
                    <a:ext uri="{9D8B030D-6E8A-4147-A177-3AD203B41FA5}">
                      <a16:colId xmlns:a16="http://schemas.microsoft.com/office/drawing/2014/main" val="859494106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1397124970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1739358859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161820838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2819281126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2935586839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1887220910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2070638404"/>
                    </a:ext>
                  </a:extLst>
                </a:gridCol>
              </a:tblGrid>
              <a:tr h="336650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5582405"/>
                  </a:ext>
                </a:extLst>
              </a:tr>
              <a:tr h="336650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244779"/>
                  </a:ext>
                </a:extLst>
              </a:tr>
              <a:tr h="336650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2109948"/>
                  </a:ext>
                </a:extLst>
              </a:tr>
              <a:tr h="336650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3854486"/>
                  </a:ext>
                </a:extLst>
              </a:tr>
              <a:tr h="336650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062662"/>
                  </a:ext>
                </a:extLst>
              </a:tr>
              <a:tr h="336650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2190493"/>
                  </a:ext>
                </a:extLst>
              </a:tr>
            </a:tbl>
          </a:graphicData>
        </a:graphic>
      </p:graphicFrame>
      <p:sp>
        <p:nvSpPr>
          <p:cNvPr id="25" name="矩形 24">
            <a:extLst>
              <a:ext uri="{FF2B5EF4-FFF2-40B4-BE49-F238E27FC236}">
                <a16:creationId xmlns:a16="http://schemas.microsoft.com/office/drawing/2014/main" id="{4C4781C7-ED71-44D5-A83F-68D4D94668A3}"/>
              </a:ext>
            </a:extLst>
          </p:cNvPr>
          <p:cNvSpPr/>
          <p:nvPr/>
        </p:nvSpPr>
        <p:spPr>
          <a:xfrm>
            <a:off x="289866" y="381846"/>
            <a:ext cx="7056865" cy="597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000000"/>
                </a:solidFill>
                <a:ea typeface="微軟正黑體" panose="020B0604030504040204" pitchFamily="34" charset="-120"/>
                <a:cs typeface="微軟正黑體" panose="020B0604030504040204" pitchFamily="34" charset="-120"/>
              </a:rPr>
              <a:t>1. </a:t>
            </a:r>
            <a:r>
              <a:rPr lang="zh-TW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志明購買了一個可編程抹窗機來清潔尺寸為</a:t>
            </a:r>
            <a:r>
              <a:rPr lang="en-US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8 × 6</a:t>
            </a:r>
            <a:r>
              <a:rPr lang="zh-TW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單位的玻璃窗。</a:t>
            </a:r>
            <a:endParaRPr lang="zh-TW" altLang="zh-HK" kern="100" dirty="0">
              <a:solidFill>
                <a:srgbClr val="000000"/>
              </a:solidFill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 fontAlgn="ctr">
              <a:lnSpc>
                <a:spcPct val="90000"/>
              </a:lnSpc>
              <a:spcAft>
                <a:spcPts val="0"/>
              </a:spcAft>
            </a:pPr>
            <a:r>
              <a:rPr lang="zh-TW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抹窗機的</a:t>
            </a:r>
            <a:r>
              <a:rPr lang="zh-TW" altLang="zh-HK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初始狀態</a:t>
            </a:r>
            <a:r>
              <a:rPr lang="en-US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     </a:t>
            </a:r>
            <a:r>
              <a:rPr lang="zh-TW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(</a:t>
            </a:r>
            <a:r>
              <a:rPr lang="zh-TW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位置和航向</a:t>
            </a:r>
            <a:r>
              <a:rPr lang="en-US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)</a:t>
            </a:r>
            <a:r>
              <a:rPr lang="zh-TW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如下圖所示。</a:t>
            </a:r>
            <a:endParaRPr lang="zh-TW" altLang="zh-HK" kern="100" dirty="0">
              <a:solidFill>
                <a:srgbClr val="000000"/>
              </a:solidFill>
              <a:effectLst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pic>
        <p:nvPicPr>
          <p:cNvPr id="29" name="圖片 28">
            <a:extLst>
              <a:ext uri="{FF2B5EF4-FFF2-40B4-BE49-F238E27FC236}">
                <a16:creationId xmlns:a16="http://schemas.microsoft.com/office/drawing/2014/main" id="{D48B5D94-EAD6-4900-BE7B-0F94AFEEB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256" y="679459"/>
            <a:ext cx="279182" cy="279223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04498729-DF6A-4859-AAD3-51764690034F}"/>
              </a:ext>
            </a:extLst>
          </p:cNvPr>
          <p:cNvSpPr/>
          <p:nvPr/>
        </p:nvSpPr>
        <p:spPr>
          <a:xfrm>
            <a:off x="4463188" y="1150368"/>
            <a:ext cx="4108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製造商提供了兩個</a:t>
            </a:r>
            <a:r>
              <a:rPr lang="zh-TW" altLang="zh-HK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子程式</a:t>
            </a:r>
            <a:r>
              <a:rPr lang="zh-TW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來控制抹窗機</a:t>
            </a:r>
            <a:endParaRPr lang="zh-HK" altLang="en-US" dirty="0"/>
          </a:p>
        </p:txBody>
      </p:sp>
      <p:graphicFrame>
        <p:nvGraphicFramePr>
          <p:cNvPr id="27" name="表格 26">
            <a:extLst>
              <a:ext uri="{FF2B5EF4-FFF2-40B4-BE49-F238E27FC236}">
                <a16:creationId xmlns:a16="http://schemas.microsoft.com/office/drawing/2014/main" id="{9EA148FD-C673-432C-9769-B6D60078A0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775849"/>
              </p:ext>
            </p:extLst>
          </p:nvPr>
        </p:nvGraphicFramePr>
        <p:xfrm>
          <a:off x="4639092" y="1556448"/>
          <a:ext cx="3637952" cy="9940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6472">
                  <a:extLst>
                    <a:ext uri="{9D8B030D-6E8A-4147-A177-3AD203B41FA5}">
                      <a16:colId xmlns:a16="http://schemas.microsoft.com/office/drawing/2014/main" val="749225736"/>
                    </a:ext>
                  </a:extLst>
                </a:gridCol>
                <a:gridCol w="2671480">
                  <a:extLst>
                    <a:ext uri="{9D8B030D-6E8A-4147-A177-3AD203B41FA5}">
                      <a16:colId xmlns:a16="http://schemas.microsoft.com/office/drawing/2014/main" val="3523652043"/>
                    </a:ext>
                  </a:extLst>
                </a:gridCol>
              </a:tblGrid>
              <a:tr h="331344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子程式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71120" marR="73025" marT="4699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描述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71120" marR="73025" marT="46990" marB="0"/>
                </a:tc>
                <a:extLst>
                  <a:ext uri="{0D108BD9-81ED-4DB2-BD59-A6C34878D82A}">
                    <a16:rowId xmlns:a16="http://schemas.microsoft.com/office/drawing/2014/main" val="574485012"/>
                  </a:ext>
                </a:extLst>
              </a:tr>
              <a:tr h="331344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MF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71120" marR="73025" marT="4699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向前</a:t>
                      </a:r>
                      <a:r>
                        <a:rPr lang="zh-TW" sz="1800" kern="100" dirty="0">
                          <a:effectLst/>
                        </a:rPr>
                        <a:t>移動</a:t>
                      </a:r>
                      <a:r>
                        <a:rPr lang="en-US" sz="1800" kern="100" dirty="0">
                          <a:effectLst/>
                        </a:rPr>
                        <a:t>1</a:t>
                      </a:r>
                      <a:r>
                        <a:rPr lang="zh-TW" sz="1800" kern="100" dirty="0">
                          <a:effectLst/>
                        </a:rPr>
                        <a:t>個單位。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71120" marR="73025" marT="46990" marB="0"/>
                </a:tc>
                <a:extLst>
                  <a:ext uri="{0D108BD9-81ED-4DB2-BD59-A6C34878D82A}">
                    <a16:rowId xmlns:a16="http://schemas.microsoft.com/office/drawing/2014/main" val="363187799"/>
                  </a:ext>
                </a:extLst>
              </a:tr>
              <a:tr h="331344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TR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71120" marR="73025" marT="4699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順時針旋轉</a:t>
                      </a:r>
                      <a:r>
                        <a:rPr lang="en-US" sz="1800" kern="100" dirty="0">
                          <a:effectLst/>
                        </a:rPr>
                        <a:t>90</a:t>
                      </a:r>
                      <a:r>
                        <a:rPr lang="zh-TW" sz="1800" kern="100" dirty="0">
                          <a:effectLst/>
                        </a:rPr>
                        <a:t>度。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右轉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71120" marR="73025" marT="46990" marB="0"/>
                </a:tc>
                <a:extLst>
                  <a:ext uri="{0D108BD9-81ED-4DB2-BD59-A6C34878D82A}">
                    <a16:rowId xmlns:a16="http://schemas.microsoft.com/office/drawing/2014/main" val="1544417421"/>
                  </a:ext>
                </a:extLst>
              </a:tr>
            </a:tbl>
          </a:graphicData>
        </a:graphic>
      </p:graphicFrame>
      <p:sp>
        <p:nvSpPr>
          <p:cNvPr id="28" name="矩形 27">
            <a:extLst>
              <a:ext uri="{FF2B5EF4-FFF2-40B4-BE49-F238E27FC236}">
                <a16:creationId xmlns:a16="http://schemas.microsoft.com/office/drawing/2014/main" id="{CA2ADE6F-4612-4618-B75D-2E5FBBDDDE90}"/>
              </a:ext>
            </a:extLst>
          </p:cNvPr>
          <p:cNvSpPr/>
          <p:nvPr/>
        </p:nvSpPr>
        <p:spPr>
          <a:xfrm>
            <a:off x="566709" y="3309805"/>
            <a:ext cx="33536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例如，抹窗機在其初始狀態下執行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</a:rPr>
              <a:t> MF, MF, 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</a:rPr>
              <a:t>TR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</a:rPr>
              <a:t>, MF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後的路徑和最終狀態如下圖所示。</a:t>
            </a:r>
            <a:endParaRPr lang="zh-HK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A3F1D556-FAED-4F3C-9426-85BE79F96FE2}"/>
              </a:ext>
            </a:extLst>
          </p:cNvPr>
          <p:cNvSpPr/>
          <p:nvPr/>
        </p:nvSpPr>
        <p:spPr>
          <a:xfrm>
            <a:off x="4856437" y="3376587"/>
            <a:ext cx="3715567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(a)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繪出抹窗機在其初始狀態下執行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TR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, MF, MF, MF, 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TR, TR, TR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, MF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後的路徑和最終狀態。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35" name="表格 34">
            <a:extLst>
              <a:ext uri="{FF2B5EF4-FFF2-40B4-BE49-F238E27FC236}">
                <a16:creationId xmlns:a16="http://schemas.microsoft.com/office/drawing/2014/main" id="{AFF95D08-5322-473C-B8BE-332BFD9380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976947"/>
              </p:ext>
            </p:extLst>
          </p:nvPr>
        </p:nvGraphicFramePr>
        <p:xfrm>
          <a:off x="647710" y="4281675"/>
          <a:ext cx="2886008" cy="20199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60751">
                  <a:extLst>
                    <a:ext uri="{9D8B030D-6E8A-4147-A177-3AD203B41FA5}">
                      <a16:colId xmlns:a16="http://schemas.microsoft.com/office/drawing/2014/main" val="859494106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1397124970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1739358859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161820838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2819281126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2935586839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1887220910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2070638404"/>
                    </a:ext>
                  </a:extLst>
                </a:gridCol>
              </a:tblGrid>
              <a:tr h="336650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5582405"/>
                  </a:ext>
                </a:extLst>
              </a:tr>
              <a:tr h="336650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244779"/>
                  </a:ext>
                </a:extLst>
              </a:tr>
              <a:tr h="336650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2109948"/>
                  </a:ext>
                </a:extLst>
              </a:tr>
              <a:tr h="336650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3854486"/>
                  </a:ext>
                </a:extLst>
              </a:tr>
              <a:tr h="336650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062662"/>
                  </a:ext>
                </a:extLst>
              </a:tr>
              <a:tr h="336650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2190493"/>
                  </a:ext>
                </a:extLst>
              </a:tr>
            </a:tbl>
          </a:graphicData>
        </a:graphic>
      </p:graphicFrame>
      <p:graphicFrame>
        <p:nvGraphicFramePr>
          <p:cNvPr id="41" name="表格 40">
            <a:extLst>
              <a:ext uri="{FF2B5EF4-FFF2-40B4-BE49-F238E27FC236}">
                <a16:creationId xmlns:a16="http://schemas.microsoft.com/office/drawing/2014/main" id="{DB655109-8B4D-41BB-AB9F-A9B8470C1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758461"/>
              </p:ext>
            </p:extLst>
          </p:nvPr>
        </p:nvGraphicFramePr>
        <p:xfrm>
          <a:off x="4961887" y="4249646"/>
          <a:ext cx="2886008" cy="20199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60751">
                  <a:extLst>
                    <a:ext uri="{9D8B030D-6E8A-4147-A177-3AD203B41FA5}">
                      <a16:colId xmlns:a16="http://schemas.microsoft.com/office/drawing/2014/main" val="859494106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1397124970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1739358859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161820838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2819281126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2935586839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1887220910"/>
                    </a:ext>
                  </a:extLst>
                </a:gridCol>
                <a:gridCol w="360751">
                  <a:extLst>
                    <a:ext uri="{9D8B030D-6E8A-4147-A177-3AD203B41FA5}">
                      <a16:colId xmlns:a16="http://schemas.microsoft.com/office/drawing/2014/main" val="2070638404"/>
                    </a:ext>
                  </a:extLst>
                </a:gridCol>
              </a:tblGrid>
              <a:tr h="336650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5582405"/>
                  </a:ext>
                </a:extLst>
              </a:tr>
              <a:tr h="336650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244779"/>
                  </a:ext>
                </a:extLst>
              </a:tr>
              <a:tr h="336650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2109948"/>
                  </a:ext>
                </a:extLst>
              </a:tr>
              <a:tr h="336650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3854486"/>
                  </a:ext>
                </a:extLst>
              </a:tr>
              <a:tr h="336650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062662"/>
                  </a:ext>
                </a:extLst>
              </a:tr>
              <a:tr h="336650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2190493"/>
                  </a:ext>
                </a:extLst>
              </a:tr>
            </a:tbl>
          </a:graphicData>
        </a:graphic>
      </p:graphicFrame>
      <p:grpSp>
        <p:nvGrpSpPr>
          <p:cNvPr id="42" name="群組 41">
            <a:extLst>
              <a:ext uri="{FF2B5EF4-FFF2-40B4-BE49-F238E27FC236}">
                <a16:creationId xmlns:a16="http://schemas.microsoft.com/office/drawing/2014/main" id="{E3F20B8A-FEE8-41C4-A718-5E67B127E9E2}"/>
              </a:ext>
            </a:extLst>
          </p:cNvPr>
          <p:cNvGrpSpPr/>
          <p:nvPr/>
        </p:nvGrpSpPr>
        <p:grpSpPr>
          <a:xfrm>
            <a:off x="7317608" y="5098030"/>
            <a:ext cx="370861" cy="1022916"/>
            <a:chOff x="326126" y="-381132"/>
            <a:chExt cx="222516" cy="721978"/>
          </a:xfrm>
        </p:grpSpPr>
        <p:cxnSp>
          <p:nvCxnSpPr>
            <p:cNvPr id="43" name="直線單箭頭接點 42">
              <a:extLst>
                <a:ext uri="{FF2B5EF4-FFF2-40B4-BE49-F238E27FC236}">
                  <a16:creationId xmlns:a16="http://schemas.microsoft.com/office/drawing/2014/main" id="{BF64EE76-A216-475F-8D1B-8592E67FA096}"/>
                </a:ext>
              </a:extLst>
            </p:cNvPr>
            <p:cNvCxnSpPr/>
            <p:nvPr/>
          </p:nvCxnSpPr>
          <p:spPr>
            <a:xfrm flipH="1" flipV="1">
              <a:off x="548641" y="-381132"/>
              <a:ext cx="1" cy="721978"/>
            </a:xfrm>
            <a:prstGeom prst="straightConnector1">
              <a:avLst/>
            </a:prstGeom>
            <a:ln>
              <a:solidFill>
                <a:srgbClr val="FF0000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單箭頭接點 43">
              <a:extLst>
                <a:ext uri="{FF2B5EF4-FFF2-40B4-BE49-F238E27FC236}">
                  <a16:creationId xmlns:a16="http://schemas.microsoft.com/office/drawing/2014/main" id="{DF9BECE1-7A40-4621-8791-7FA64B5FCF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6126" y="-381117"/>
              <a:ext cx="2152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5" name="圖片 44">
            <a:extLst>
              <a:ext uri="{FF2B5EF4-FFF2-40B4-BE49-F238E27FC236}">
                <a16:creationId xmlns:a16="http://schemas.microsoft.com/office/drawing/2014/main" id="{B401E9E0-A4DF-4536-AA4F-2BBED08EF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040" y="2947658"/>
            <a:ext cx="279182" cy="279223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A0A6CF6B-3F3F-4FB3-8530-FE0BE15E5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83717" y="5635623"/>
            <a:ext cx="301810" cy="322911"/>
          </a:xfrm>
          <a:prstGeom prst="rect">
            <a:avLst/>
          </a:prstGeom>
          <a:ln>
            <a:noFill/>
          </a:ln>
        </p:spPr>
      </p:pic>
      <p:grpSp>
        <p:nvGrpSpPr>
          <p:cNvPr id="36" name="群組 35">
            <a:extLst>
              <a:ext uri="{FF2B5EF4-FFF2-40B4-BE49-F238E27FC236}">
                <a16:creationId xmlns:a16="http://schemas.microsoft.com/office/drawing/2014/main" id="{A38B29EA-C1E7-4146-97C6-E568816D8DFC}"/>
              </a:ext>
            </a:extLst>
          </p:cNvPr>
          <p:cNvGrpSpPr/>
          <p:nvPr/>
        </p:nvGrpSpPr>
        <p:grpSpPr>
          <a:xfrm>
            <a:off x="2634623" y="5791200"/>
            <a:ext cx="704707" cy="334792"/>
            <a:chOff x="102413" y="104011"/>
            <a:chExt cx="446227" cy="226815"/>
          </a:xfrm>
        </p:grpSpPr>
        <p:cxnSp>
          <p:nvCxnSpPr>
            <p:cNvPr id="38" name="直線單箭頭接點 37">
              <a:extLst>
                <a:ext uri="{FF2B5EF4-FFF2-40B4-BE49-F238E27FC236}">
                  <a16:creationId xmlns:a16="http://schemas.microsoft.com/office/drawing/2014/main" id="{9B3FFDF6-E513-4975-8D29-FDF380453144}"/>
                </a:ext>
              </a:extLst>
            </p:cNvPr>
            <p:cNvCxnSpPr/>
            <p:nvPr/>
          </p:nvCxnSpPr>
          <p:spPr>
            <a:xfrm flipH="1">
              <a:off x="285293" y="329184"/>
              <a:ext cx="263347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單箭頭接點 38">
              <a:extLst>
                <a:ext uri="{FF2B5EF4-FFF2-40B4-BE49-F238E27FC236}">
                  <a16:creationId xmlns:a16="http://schemas.microsoft.com/office/drawing/2014/main" id="{4F43FE7C-53CB-4748-9E54-AEDA98B438EC}"/>
                </a:ext>
              </a:extLst>
            </p:cNvPr>
            <p:cNvCxnSpPr/>
            <p:nvPr/>
          </p:nvCxnSpPr>
          <p:spPr>
            <a:xfrm flipH="1">
              <a:off x="109728" y="329184"/>
              <a:ext cx="26289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單箭頭接點 39">
              <a:extLst>
                <a:ext uri="{FF2B5EF4-FFF2-40B4-BE49-F238E27FC236}">
                  <a16:creationId xmlns:a16="http://schemas.microsoft.com/office/drawing/2014/main" id="{9F748F20-4B0D-4E3D-B73B-9B27D210C2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413" y="104011"/>
              <a:ext cx="0" cy="22681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4315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834ACE9-122C-4C7A-AFD0-79E4356BE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019D3E28-7E06-4FC5-8569-D32E4FE38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2</a:t>
            </a:fld>
            <a:endParaRPr lang="zh-HK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5DFB077-CC0E-4ADB-BD77-C813B2A8C81C}"/>
              </a:ext>
            </a:extLst>
          </p:cNvPr>
          <p:cNvSpPr/>
          <p:nvPr/>
        </p:nvSpPr>
        <p:spPr>
          <a:xfrm>
            <a:off x="389445" y="462433"/>
            <a:ext cx="4182555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254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志明編寫額外兩個子程式來控制抹窗機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198F318E-2DF0-48F3-B047-6649782A01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938720"/>
              </p:ext>
            </p:extLst>
          </p:nvPr>
        </p:nvGraphicFramePr>
        <p:xfrm>
          <a:off x="583980" y="804065"/>
          <a:ext cx="3636579" cy="11015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6562">
                  <a:extLst>
                    <a:ext uri="{9D8B030D-6E8A-4147-A177-3AD203B41FA5}">
                      <a16:colId xmlns:a16="http://schemas.microsoft.com/office/drawing/2014/main" val="2258436960"/>
                    </a:ext>
                  </a:extLst>
                </a:gridCol>
                <a:gridCol w="2680017">
                  <a:extLst>
                    <a:ext uri="{9D8B030D-6E8A-4147-A177-3AD203B41FA5}">
                      <a16:colId xmlns:a16="http://schemas.microsoft.com/office/drawing/2014/main" val="848854049"/>
                    </a:ext>
                  </a:extLst>
                </a:gridCol>
              </a:tblGrid>
              <a:tr h="367185">
                <a:tc>
                  <a:txBody>
                    <a:bodyPr/>
                    <a:lstStyle/>
                    <a:p>
                      <a:pPr marL="4254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子程式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0" marR="73025" marT="48895" marB="0"/>
                </a:tc>
                <a:tc>
                  <a:txBody>
                    <a:bodyPr/>
                    <a:lstStyle/>
                    <a:p>
                      <a:pPr marL="4254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描述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0" marR="73025" marT="48895" marB="0"/>
                </a:tc>
                <a:extLst>
                  <a:ext uri="{0D108BD9-81ED-4DB2-BD59-A6C34878D82A}">
                    <a16:rowId xmlns:a16="http://schemas.microsoft.com/office/drawing/2014/main" val="1370730205"/>
                  </a:ext>
                </a:extLst>
              </a:tr>
              <a:tr h="367185">
                <a:tc>
                  <a:txBody>
                    <a:bodyPr/>
                    <a:lstStyle/>
                    <a:p>
                      <a:pPr marL="4254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FD (N)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0" marR="73025" marT="48895" marB="0"/>
                </a:tc>
                <a:tc>
                  <a:txBody>
                    <a:bodyPr/>
                    <a:lstStyle/>
                    <a:p>
                      <a:pPr marL="4254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向前</a:t>
                      </a:r>
                      <a:r>
                        <a:rPr lang="zh-TW" sz="1800" kern="100" dirty="0">
                          <a:effectLst/>
                        </a:rPr>
                        <a:t>移動</a:t>
                      </a: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N</a:t>
                      </a:r>
                      <a:r>
                        <a:rPr lang="zh-TW" sz="1800" kern="100" dirty="0">
                          <a:effectLst/>
                        </a:rPr>
                        <a:t>個單位。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0" marR="73025" marT="48895" marB="0"/>
                </a:tc>
                <a:extLst>
                  <a:ext uri="{0D108BD9-81ED-4DB2-BD59-A6C34878D82A}">
                    <a16:rowId xmlns:a16="http://schemas.microsoft.com/office/drawing/2014/main" val="413707439"/>
                  </a:ext>
                </a:extLst>
              </a:tr>
              <a:tr h="367185">
                <a:tc>
                  <a:txBody>
                    <a:bodyPr/>
                    <a:lstStyle/>
                    <a:p>
                      <a:pPr marL="4254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TL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0" marR="73025" marT="48895" marB="0"/>
                </a:tc>
                <a:tc>
                  <a:txBody>
                    <a:bodyPr/>
                    <a:lstStyle/>
                    <a:p>
                      <a:pPr marL="4254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逆時針旋轉</a:t>
                      </a:r>
                      <a:r>
                        <a:rPr lang="en-US" sz="1800" kern="100" dirty="0">
                          <a:effectLst/>
                        </a:rPr>
                        <a:t>90</a:t>
                      </a:r>
                      <a:r>
                        <a:rPr lang="zh-TW" sz="1800" kern="100" dirty="0">
                          <a:effectLst/>
                        </a:rPr>
                        <a:t>度。</a:t>
                      </a:r>
                      <a:r>
                        <a:rPr lang="zh-TW" sz="1800" b="1" kern="100" dirty="0">
                          <a:solidFill>
                            <a:srgbClr val="FF0000"/>
                          </a:solidFill>
                          <a:effectLst/>
                        </a:rPr>
                        <a:t>左轉</a:t>
                      </a:r>
                      <a:endParaRPr lang="zh-TW" sz="1800" b="1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0" marR="73025" marT="48895" marB="0"/>
                </a:tc>
                <a:extLst>
                  <a:ext uri="{0D108BD9-81ED-4DB2-BD59-A6C34878D82A}">
                    <a16:rowId xmlns:a16="http://schemas.microsoft.com/office/drawing/2014/main" val="2114728630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13544879-BC10-4541-AF0F-E72178C15EB2}"/>
              </a:ext>
            </a:extLst>
          </p:cNvPr>
          <p:cNvSpPr/>
          <p:nvPr/>
        </p:nvSpPr>
        <p:spPr>
          <a:xfrm>
            <a:off x="4798064" y="566792"/>
            <a:ext cx="3636579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54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(b) (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FD (N)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254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___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MF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254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 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254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TL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254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___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TR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3C603AA-92B9-4FE8-91A0-AD96408E8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405" y="2307301"/>
            <a:ext cx="38311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HK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志明編寫了兩個子程式</a:t>
            </a:r>
            <a:r>
              <a:rPr kumimoji="0" lang="en-US" altLang="zh-TW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proA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和</a:t>
            </a:r>
            <a:r>
              <a:rPr kumimoji="0" lang="en-US" altLang="zh-TW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proB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。</a:t>
            </a:r>
            <a:endParaRPr kumimoji="0" lang="zh-TW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3" name="Picture 14094">
            <a:extLst>
              <a:ext uri="{FF2B5EF4-FFF2-40B4-BE49-F238E27FC236}">
                <a16:creationId xmlns:a16="http://schemas.microsoft.com/office/drawing/2014/main" id="{ED679654-EDDA-4EB6-A5F4-0BBD6DB0E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33" y="2761112"/>
            <a:ext cx="2620171" cy="210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469DBE23-D47D-4DEC-9860-8271BF176415}"/>
              </a:ext>
            </a:extLst>
          </p:cNvPr>
          <p:cNvSpPr/>
          <p:nvPr/>
        </p:nvSpPr>
        <p:spPr>
          <a:xfrm>
            <a:off x="426405" y="5005838"/>
            <a:ext cx="225964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(c)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右圖顯示抹窗機在其初始狀態下執行</a:t>
            </a:r>
            <a:r>
              <a:rPr lang="en-US" altLang="zh-HK" kern="100" dirty="0" err="1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proA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後的路徑和最終狀態。編寫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proA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691EE2C-F54B-432E-BEA1-151350E5AD83}"/>
              </a:ext>
            </a:extLst>
          </p:cNvPr>
          <p:cNvSpPr/>
          <p:nvPr/>
        </p:nvSpPr>
        <p:spPr>
          <a:xfrm>
            <a:off x="2849987" y="5004701"/>
            <a:ext cx="1475535" cy="161582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4254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 err="1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proA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</a:t>
            </a:r>
          </a:p>
          <a:p>
            <a:pPr marL="533400" marR="3683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FD(7)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533400" marR="3683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TR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533400" marR="3683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MF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533400" marR="3683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TR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533400"/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</a:rPr>
              <a:t>FD(7)</a:t>
            </a:r>
            <a:endParaRPr lang="zh-HK" altLang="en-US" dirty="0"/>
          </a:p>
        </p:txBody>
      </p:sp>
      <p:pic>
        <p:nvPicPr>
          <p:cNvPr id="11" name="Picture 14095">
            <a:extLst>
              <a:ext uri="{FF2B5EF4-FFF2-40B4-BE49-F238E27FC236}">
                <a16:creationId xmlns:a16="http://schemas.microsoft.com/office/drawing/2014/main" id="{FA26FEAB-73C0-4A92-8FEB-174726585B1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244236" y="2039924"/>
            <a:ext cx="2686688" cy="2183524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BE18B139-3DD2-4C96-A566-13B9303BD415}"/>
              </a:ext>
            </a:extLst>
          </p:cNvPr>
          <p:cNvSpPr/>
          <p:nvPr/>
        </p:nvSpPr>
        <p:spPr>
          <a:xfrm>
            <a:off x="4315411" y="2015201"/>
            <a:ext cx="18592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</a:rPr>
              <a:t>(d)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右圖顯示抹窗機在其初始狀態下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r>
              <a:rPr lang="en-US" altLang="zh-HK" kern="100" dirty="0" err="1">
                <a:solidFill>
                  <a:srgbClr val="FF0000"/>
                </a:solidFill>
                <a:latin typeface="Calibri" panose="020F0502020204030204" pitchFamily="34" charset="0"/>
              </a:rPr>
              <a:t>proB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後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的路徑和最終狀態，抹窗機最終返回其初始狀態。完成以下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</a:rPr>
              <a:t>proB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HK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91A433A-1AB8-4189-95E5-A04D0BD6C7A3}"/>
              </a:ext>
            </a:extLst>
          </p:cNvPr>
          <p:cNvSpPr/>
          <p:nvPr/>
        </p:nvSpPr>
        <p:spPr>
          <a:xfrm>
            <a:off x="5104513" y="4357752"/>
            <a:ext cx="2259645" cy="236372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2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____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____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MF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____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____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____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FD(5)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</a:rPr>
              <a:t>____</a:t>
            </a:r>
            <a:endParaRPr lang="zh-HK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6EAF9EC-5454-45A4-B0C9-4C3B32D96BD3}"/>
              </a:ext>
            </a:extLst>
          </p:cNvPr>
          <p:cNvSpPr/>
          <p:nvPr/>
        </p:nvSpPr>
        <p:spPr>
          <a:xfrm>
            <a:off x="6462180" y="767372"/>
            <a:ext cx="333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N</a:t>
            </a:r>
            <a:endParaRPr lang="zh-HK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0BFA9ED-95B6-45F2-A83B-2F19468114F0}"/>
              </a:ext>
            </a:extLst>
          </p:cNvPr>
          <p:cNvSpPr/>
          <p:nvPr/>
        </p:nvSpPr>
        <p:spPr>
          <a:xfrm>
            <a:off x="6490910" y="151088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3</a:t>
            </a:r>
            <a:endParaRPr lang="zh-HK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C7C57C6-65EB-416B-8C88-2A359B2FBE49}"/>
              </a:ext>
            </a:extLst>
          </p:cNvPr>
          <p:cNvSpPr/>
          <p:nvPr/>
        </p:nvSpPr>
        <p:spPr>
          <a:xfrm>
            <a:off x="5104513" y="4357752"/>
            <a:ext cx="1767412" cy="233602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2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</a:t>
            </a:r>
            <a:r>
              <a:rPr lang="en-US" altLang="zh-HK" kern="100" dirty="0" err="1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proA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TL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MF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TL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 err="1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proA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TR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FD(5)</a:t>
            </a: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</a:rPr>
              <a:t>TR</a:t>
            </a:r>
            <a:endParaRPr lang="zh-HK" altLang="en-US" dirty="0"/>
          </a:p>
        </p:txBody>
      </p:sp>
      <p:sp>
        <p:nvSpPr>
          <p:cNvPr id="18" name="橢圓 17">
            <a:extLst>
              <a:ext uri="{FF2B5EF4-FFF2-40B4-BE49-F238E27FC236}">
                <a16:creationId xmlns:a16="http://schemas.microsoft.com/office/drawing/2014/main" id="{8437280A-FDE5-4759-9626-758B9D446721}"/>
              </a:ext>
            </a:extLst>
          </p:cNvPr>
          <p:cNvSpPr/>
          <p:nvPr/>
        </p:nvSpPr>
        <p:spPr>
          <a:xfrm>
            <a:off x="5912761" y="4871039"/>
            <a:ext cx="643147" cy="805861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手繪多邊形: 圖案 15">
            <a:extLst>
              <a:ext uri="{FF2B5EF4-FFF2-40B4-BE49-F238E27FC236}">
                <a16:creationId xmlns:a16="http://schemas.microsoft.com/office/drawing/2014/main" id="{AD67B8FE-0400-4225-BF73-32A9B86874F6}"/>
              </a:ext>
            </a:extLst>
          </p:cNvPr>
          <p:cNvSpPr/>
          <p:nvPr/>
        </p:nvSpPr>
        <p:spPr>
          <a:xfrm>
            <a:off x="8568974" y="3314700"/>
            <a:ext cx="330200" cy="381000"/>
          </a:xfrm>
          <a:custGeom>
            <a:avLst/>
            <a:gdLst>
              <a:gd name="connsiteX0" fmla="*/ 0 w 330200"/>
              <a:gd name="connsiteY0" fmla="*/ 381000 h 381000"/>
              <a:gd name="connsiteX1" fmla="*/ 330200 w 330200"/>
              <a:gd name="connsiteY1" fmla="*/ 381000 h 381000"/>
              <a:gd name="connsiteX2" fmla="*/ 330200 w 330200"/>
              <a:gd name="connsiteY2" fmla="*/ 0 h 381000"/>
              <a:gd name="connsiteX3" fmla="*/ 0 w 330200"/>
              <a:gd name="connsiteY3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200" h="381000">
                <a:moveTo>
                  <a:pt x="0" y="381000"/>
                </a:moveTo>
                <a:lnTo>
                  <a:pt x="330200" y="381000"/>
                </a:lnTo>
                <a:lnTo>
                  <a:pt x="330200" y="0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1" name="手繪多邊形: 圖案 20">
            <a:extLst>
              <a:ext uri="{FF2B5EF4-FFF2-40B4-BE49-F238E27FC236}">
                <a16:creationId xmlns:a16="http://schemas.microsoft.com/office/drawing/2014/main" id="{4F71D581-78A3-44FD-9E9F-A3525E5CAACF}"/>
              </a:ext>
            </a:extLst>
          </p:cNvPr>
          <p:cNvSpPr/>
          <p:nvPr/>
        </p:nvSpPr>
        <p:spPr>
          <a:xfrm>
            <a:off x="8552495" y="2621852"/>
            <a:ext cx="330200" cy="381000"/>
          </a:xfrm>
          <a:custGeom>
            <a:avLst/>
            <a:gdLst>
              <a:gd name="connsiteX0" fmla="*/ 0 w 330200"/>
              <a:gd name="connsiteY0" fmla="*/ 381000 h 381000"/>
              <a:gd name="connsiteX1" fmla="*/ 330200 w 330200"/>
              <a:gd name="connsiteY1" fmla="*/ 381000 h 381000"/>
              <a:gd name="connsiteX2" fmla="*/ 330200 w 330200"/>
              <a:gd name="connsiteY2" fmla="*/ 0 h 381000"/>
              <a:gd name="connsiteX3" fmla="*/ 0 w 330200"/>
              <a:gd name="connsiteY3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200" h="381000">
                <a:moveTo>
                  <a:pt x="0" y="381000"/>
                </a:moveTo>
                <a:lnTo>
                  <a:pt x="330200" y="381000"/>
                </a:lnTo>
                <a:lnTo>
                  <a:pt x="330200" y="0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手繪多邊形: 圖案 19">
            <a:extLst>
              <a:ext uri="{FF2B5EF4-FFF2-40B4-BE49-F238E27FC236}">
                <a16:creationId xmlns:a16="http://schemas.microsoft.com/office/drawing/2014/main" id="{9DD6E2A6-9139-4D65-9449-73DAEB62BB80}"/>
              </a:ext>
            </a:extLst>
          </p:cNvPr>
          <p:cNvSpPr/>
          <p:nvPr/>
        </p:nvSpPr>
        <p:spPr>
          <a:xfrm flipH="1">
            <a:off x="1079500" y="4305382"/>
            <a:ext cx="2298700" cy="381000"/>
          </a:xfrm>
          <a:custGeom>
            <a:avLst/>
            <a:gdLst>
              <a:gd name="connsiteX0" fmla="*/ 0 w 330200"/>
              <a:gd name="connsiteY0" fmla="*/ 381000 h 381000"/>
              <a:gd name="connsiteX1" fmla="*/ 330200 w 330200"/>
              <a:gd name="connsiteY1" fmla="*/ 381000 h 381000"/>
              <a:gd name="connsiteX2" fmla="*/ 330200 w 330200"/>
              <a:gd name="connsiteY2" fmla="*/ 0 h 381000"/>
              <a:gd name="connsiteX3" fmla="*/ 0 w 330200"/>
              <a:gd name="connsiteY3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200" h="381000">
                <a:moveTo>
                  <a:pt x="0" y="381000"/>
                </a:moveTo>
                <a:lnTo>
                  <a:pt x="330200" y="381000"/>
                </a:lnTo>
                <a:lnTo>
                  <a:pt x="330200" y="0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手繪多邊形: 圖案 21">
            <a:extLst>
              <a:ext uri="{FF2B5EF4-FFF2-40B4-BE49-F238E27FC236}">
                <a16:creationId xmlns:a16="http://schemas.microsoft.com/office/drawing/2014/main" id="{CBA51AB5-744F-4375-A8E0-ED34B1AC59E2}"/>
              </a:ext>
            </a:extLst>
          </p:cNvPr>
          <p:cNvSpPr/>
          <p:nvPr/>
        </p:nvSpPr>
        <p:spPr>
          <a:xfrm flipH="1">
            <a:off x="6418340" y="3654425"/>
            <a:ext cx="2298700" cy="381000"/>
          </a:xfrm>
          <a:custGeom>
            <a:avLst/>
            <a:gdLst>
              <a:gd name="connsiteX0" fmla="*/ 0 w 330200"/>
              <a:gd name="connsiteY0" fmla="*/ 381000 h 381000"/>
              <a:gd name="connsiteX1" fmla="*/ 330200 w 330200"/>
              <a:gd name="connsiteY1" fmla="*/ 381000 h 381000"/>
              <a:gd name="connsiteX2" fmla="*/ 330200 w 330200"/>
              <a:gd name="connsiteY2" fmla="*/ 0 h 381000"/>
              <a:gd name="connsiteX3" fmla="*/ 0 w 330200"/>
              <a:gd name="connsiteY3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200" h="381000">
                <a:moveTo>
                  <a:pt x="0" y="381000"/>
                </a:moveTo>
                <a:lnTo>
                  <a:pt x="330200" y="381000"/>
                </a:lnTo>
                <a:lnTo>
                  <a:pt x="330200" y="0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手繪多邊形: 圖案 22">
            <a:extLst>
              <a:ext uri="{FF2B5EF4-FFF2-40B4-BE49-F238E27FC236}">
                <a16:creationId xmlns:a16="http://schemas.microsoft.com/office/drawing/2014/main" id="{F995CD8F-C4CA-454D-A021-0D98043F82BC}"/>
              </a:ext>
            </a:extLst>
          </p:cNvPr>
          <p:cNvSpPr/>
          <p:nvPr/>
        </p:nvSpPr>
        <p:spPr>
          <a:xfrm flipH="1">
            <a:off x="6424519" y="2981826"/>
            <a:ext cx="2298700" cy="381000"/>
          </a:xfrm>
          <a:custGeom>
            <a:avLst/>
            <a:gdLst>
              <a:gd name="connsiteX0" fmla="*/ 0 w 330200"/>
              <a:gd name="connsiteY0" fmla="*/ 381000 h 381000"/>
              <a:gd name="connsiteX1" fmla="*/ 330200 w 330200"/>
              <a:gd name="connsiteY1" fmla="*/ 381000 h 381000"/>
              <a:gd name="connsiteX2" fmla="*/ 330200 w 330200"/>
              <a:gd name="connsiteY2" fmla="*/ 0 h 381000"/>
              <a:gd name="connsiteX3" fmla="*/ 0 w 330200"/>
              <a:gd name="connsiteY3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200" h="381000">
                <a:moveTo>
                  <a:pt x="0" y="381000"/>
                </a:moveTo>
                <a:lnTo>
                  <a:pt x="330200" y="381000"/>
                </a:lnTo>
                <a:lnTo>
                  <a:pt x="330200" y="0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手繪多邊形: 圖案 23">
            <a:extLst>
              <a:ext uri="{FF2B5EF4-FFF2-40B4-BE49-F238E27FC236}">
                <a16:creationId xmlns:a16="http://schemas.microsoft.com/office/drawing/2014/main" id="{2A8A8589-53B7-4503-8EC6-1B4DA9FB7EB4}"/>
              </a:ext>
            </a:extLst>
          </p:cNvPr>
          <p:cNvSpPr/>
          <p:nvPr/>
        </p:nvSpPr>
        <p:spPr>
          <a:xfrm flipH="1">
            <a:off x="6429950" y="2251328"/>
            <a:ext cx="2298700" cy="381000"/>
          </a:xfrm>
          <a:custGeom>
            <a:avLst/>
            <a:gdLst>
              <a:gd name="connsiteX0" fmla="*/ 0 w 330200"/>
              <a:gd name="connsiteY0" fmla="*/ 381000 h 381000"/>
              <a:gd name="connsiteX1" fmla="*/ 330200 w 330200"/>
              <a:gd name="connsiteY1" fmla="*/ 381000 h 381000"/>
              <a:gd name="connsiteX2" fmla="*/ 330200 w 330200"/>
              <a:gd name="connsiteY2" fmla="*/ 0 h 381000"/>
              <a:gd name="connsiteX3" fmla="*/ 0 w 330200"/>
              <a:gd name="connsiteY3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200" h="381000">
                <a:moveTo>
                  <a:pt x="0" y="381000"/>
                </a:moveTo>
                <a:lnTo>
                  <a:pt x="330200" y="381000"/>
                </a:lnTo>
                <a:lnTo>
                  <a:pt x="330200" y="0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5" name="手繪多邊形: 圖案 24">
            <a:extLst>
              <a:ext uri="{FF2B5EF4-FFF2-40B4-BE49-F238E27FC236}">
                <a16:creationId xmlns:a16="http://schemas.microsoft.com/office/drawing/2014/main" id="{6D2CFEA3-AE1B-4028-BE30-968776C1498C}"/>
              </a:ext>
            </a:extLst>
          </p:cNvPr>
          <p:cNvSpPr/>
          <p:nvPr/>
        </p:nvSpPr>
        <p:spPr>
          <a:xfrm>
            <a:off x="6952221" y="5060634"/>
            <a:ext cx="330200" cy="381000"/>
          </a:xfrm>
          <a:custGeom>
            <a:avLst/>
            <a:gdLst>
              <a:gd name="connsiteX0" fmla="*/ 0 w 330200"/>
              <a:gd name="connsiteY0" fmla="*/ 381000 h 381000"/>
              <a:gd name="connsiteX1" fmla="*/ 330200 w 330200"/>
              <a:gd name="connsiteY1" fmla="*/ 381000 h 381000"/>
              <a:gd name="connsiteX2" fmla="*/ 330200 w 330200"/>
              <a:gd name="connsiteY2" fmla="*/ 0 h 381000"/>
              <a:gd name="connsiteX3" fmla="*/ 0 w 330200"/>
              <a:gd name="connsiteY3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200" h="381000">
                <a:moveTo>
                  <a:pt x="0" y="381000"/>
                </a:moveTo>
                <a:lnTo>
                  <a:pt x="330200" y="381000"/>
                </a:lnTo>
                <a:lnTo>
                  <a:pt x="330200" y="0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F7FD253E-06D4-4681-94FA-D8E0CCDADBD2}"/>
              </a:ext>
            </a:extLst>
          </p:cNvPr>
          <p:cNvCxnSpPr>
            <a:cxnSpLocks/>
          </p:cNvCxnSpPr>
          <p:nvPr/>
        </p:nvCxnSpPr>
        <p:spPr>
          <a:xfrm>
            <a:off x="9000650" y="2249910"/>
            <a:ext cx="0" cy="178551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單箭頭接點 27">
            <a:extLst>
              <a:ext uri="{FF2B5EF4-FFF2-40B4-BE49-F238E27FC236}">
                <a16:creationId xmlns:a16="http://schemas.microsoft.com/office/drawing/2014/main" id="{8002EBE9-F243-4E9A-8F73-CD7C4567A782}"/>
              </a:ext>
            </a:extLst>
          </p:cNvPr>
          <p:cNvCxnSpPr>
            <a:cxnSpLocks/>
          </p:cNvCxnSpPr>
          <p:nvPr/>
        </p:nvCxnSpPr>
        <p:spPr>
          <a:xfrm>
            <a:off x="5988219" y="5935674"/>
            <a:ext cx="0" cy="75810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橢圓 29">
            <a:extLst>
              <a:ext uri="{FF2B5EF4-FFF2-40B4-BE49-F238E27FC236}">
                <a16:creationId xmlns:a16="http://schemas.microsoft.com/office/drawing/2014/main" id="{DBCC4804-0EC6-47AB-BDAB-B63AC140C35F}"/>
              </a:ext>
            </a:extLst>
          </p:cNvPr>
          <p:cNvSpPr/>
          <p:nvPr/>
        </p:nvSpPr>
        <p:spPr>
          <a:xfrm>
            <a:off x="5083414" y="5909145"/>
            <a:ext cx="643147" cy="805861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2314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  <p:bldP spid="15" grpId="0"/>
      <p:bldP spid="17" grpId="0"/>
      <p:bldP spid="18" grpId="0" animBg="1"/>
      <p:bldP spid="16" grpId="0" animBg="1"/>
      <p:bldP spid="21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BE928200-218F-4972-9B48-EBEECECCB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07040029-2D4F-461C-B763-8C131A8D1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3</a:t>
            </a:fld>
            <a:endParaRPr lang="zh-HK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4A001B0-C0BF-4076-942B-F75832B343C0}"/>
              </a:ext>
            </a:extLst>
          </p:cNvPr>
          <p:cNvSpPr/>
          <p:nvPr/>
        </p:nvSpPr>
        <p:spPr>
          <a:xfrm>
            <a:off x="304800" y="383656"/>
            <a:ext cx="50397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以下的全程變量被用作儲存抹窗機的當前狀態；</a:t>
            </a:r>
            <a:endParaRPr lang="zh-HK" altLang="en-US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AB81B2D4-12BD-42A1-BE0E-497749C362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211495"/>
              </p:ext>
            </p:extLst>
          </p:nvPr>
        </p:nvGraphicFramePr>
        <p:xfrm>
          <a:off x="628650" y="830318"/>
          <a:ext cx="4276068" cy="16565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1457">
                  <a:extLst>
                    <a:ext uri="{9D8B030D-6E8A-4147-A177-3AD203B41FA5}">
                      <a16:colId xmlns:a16="http://schemas.microsoft.com/office/drawing/2014/main" val="622416790"/>
                    </a:ext>
                  </a:extLst>
                </a:gridCol>
                <a:gridCol w="3444611">
                  <a:extLst>
                    <a:ext uri="{9D8B030D-6E8A-4147-A177-3AD203B41FA5}">
                      <a16:colId xmlns:a16="http://schemas.microsoft.com/office/drawing/2014/main" val="1073856518"/>
                    </a:ext>
                  </a:extLst>
                </a:gridCol>
              </a:tblGrid>
              <a:tr h="341452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變量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73025" marR="73025" marT="4699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描述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73025" marR="73025" marT="46990" marB="0"/>
                </a:tc>
                <a:extLst>
                  <a:ext uri="{0D108BD9-81ED-4DB2-BD59-A6C34878D82A}">
                    <a16:rowId xmlns:a16="http://schemas.microsoft.com/office/drawing/2014/main" val="1034699015"/>
                  </a:ext>
                </a:extLst>
              </a:tr>
              <a:tr h="341452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X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73025" marR="73025" marT="4699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與初始狀態的水平距離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73025" marR="73025" marT="46990" marB="0"/>
                </a:tc>
                <a:extLst>
                  <a:ext uri="{0D108BD9-81ED-4DB2-BD59-A6C34878D82A}">
                    <a16:rowId xmlns:a16="http://schemas.microsoft.com/office/drawing/2014/main" val="1394396317"/>
                  </a:ext>
                </a:extLst>
              </a:tr>
              <a:tr h="341452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Y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73025" marR="73025" marT="4699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與初始狀態的垂直距離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73025" marR="73025" marT="46990" marB="0"/>
                </a:tc>
                <a:extLst>
                  <a:ext uri="{0D108BD9-81ED-4DB2-BD59-A6C34878D82A}">
                    <a16:rowId xmlns:a16="http://schemas.microsoft.com/office/drawing/2014/main" val="1654711869"/>
                  </a:ext>
                </a:extLst>
              </a:tr>
              <a:tr h="520226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73025" marR="73025" marT="46990" marB="0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整數值表示抹窗機的當前方向</a:t>
                      </a:r>
                      <a:r>
                        <a:rPr lang="en-US" sz="1800" kern="100" dirty="0">
                          <a:effectLst/>
                        </a:rPr>
                        <a:t>: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just" font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 =</a:t>
                      </a:r>
                      <a:r>
                        <a:rPr lang="en-US" sz="2400" kern="100" dirty="0">
                          <a:solidFill>
                            <a:srgbClr val="00B050"/>
                          </a:solidFill>
                          <a:effectLst/>
                          <a:sym typeface="Wingdings" panose="05000000000000000000" pitchFamily="2" charset="2"/>
                        </a:rPr>
                        <a:t></a:t>
                      </a:r>
                      <a:r>
                        <a:rPr lang="en-US" sz="1800" kern="100" dirty="0">
                          <a:effectLst/>
                        </a:rPr>
                        <a:t>; 1 =</a:t>
                      </a:r>
                      <a:r>
                        <a:rPr lang="en-US" sz="2400" kern="100" dirty="0">
                          <a:solidFill>
                            <a:srgbClr val="00B0F0"/>
                          </a:solidFill>
                          <a:effectLst/>
                          <a:sym typeface="Wingdings" panose="05000000000000000000" pitchFamily="2" charset="2"/>
                        </a:rPr>
                        <a:t></a:t>
                      </a:r>
                      <a:r>
                        <a:rPr lang="en-US" sz="1800" kern="100" dirty="0">
                          <a:effectLst/>
                        </a:rPr>
                        <a:t>; 2 =</a:t>
                      </a:r>
                      <a:r>
                        <a:rPr lang="en-US" sz="2400" kern="100" dirty="0">
                          <a:solidFill>
                            <a:schemeClr val="accent2"/>
                          </a:solidFill>
                          <a:effectLst/>
                          <a:sym typeface="Wingdings" panose="05000000000000000000" pitchFamily="2" charset="2"/>
                        </a:rPr>
                        <a:t></a:t>
                      </a:r>
                      <a:r>
                        <a:rPr lang="en-US" sz="1800" kern="100" dirty="0">
                          <a:effectLst/>
                        </a:rPr>
                        <a:t>; 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3 =</a:t>
                      </a:r>
                      <a:r>
                        <a:rPr lang="en-US" sz="2400" kern="100" dirty="0">
                          <a:solidFill>
                            <a:srgbClr val="FF0000"/>
                          </a:solidFill>
                          <a:effectLst/>
                          <a:sym typeface="Wingdings" panose="05000000000000000000" pitchFamily="2" charset="2"/>
                        </a:rPr>
                        <a:t>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73025" marR="73025" marT="46990" marB="0"/>
                </a:tc>
                <a:extLst>
                  <a:ext uri="{0D108BD9-81ED-4DB2-BD59-A6C34878D82A}">
                    <a16:rowId xmlns:a16="http://schemas.microsoft.com/office/drawing/2014/main" val="1893586816"/>
                  </a:ext>
                </a:extLst>
              </a:tr>
            </a:tbl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6C75A545-2D18-4678-AFB4-568EB9929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596424"/>
            <a:ext cx="336229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HK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例如，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X =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 3 , Y = 2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和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D = 3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，</a:t>
            </a:r>
            <a:endParaRPr kumimoji="0" lang="en-US" altLang="zh-TW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抹窗機的當前狀態如下所示。</a:t>
            </a:r>
            <a:endParaRPr kumimoji="0" lang="zh-TW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7" name="Picture 18279">
            <a:extLst>
              <a:ext uri="{FF2B5EF4-FFF2-40B4-BE49-F238E27FC236}">
                <a16:creationId xmlns:a16="http://schemas.microsoft.com/office/drawing/2014/main" id="{0F310ECE-4BD4-4D6C-A445-DDC0707BC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648" y="3394487"/>
            <a:ext cx="2500450" cy="202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1B522CB8-635E-4CB9-A5DB-7600C7C93ECC}"/>
              </a:ext>
            </a:extLst>
          </p:cNvPr>
          <p:cNvSpPr/>
          <p:nvPr/>
        </p:nvSpPr>
        <p:spPr>
          <a:xfrm>
            <a:off x="3890801" y="3408528"/>
            <a:ext cx="516911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(e)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志明編寫子程式控制抹窗機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返回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其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初始狀態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endParaRPr lang="en-US" altLang="zh-HK" kern="100" dirty="0">
              <a:solidFill>
                <a:srgbClr val="000000"/>
              </a:solidFill>
              <a:latin typeface="Calibri" panose="020F0502020204030204" pitchFamily="34" charset="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他假設</a:t>
            </a:r>
            <a:r>
              <a:rPr lang="en-US" altLang="zh-HK" b="1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D=3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，並使用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X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Y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來編寫子程式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proC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，以控制抹窗機返回其初始狀態。</a:t>
            </a:r>
            <a:endParaRPr lang="en-US" altLang="zh-TW" kern="1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編寫</a:t>
            </a:r>
            <a:r>
              <a:rPr lang="en-US" altLang="zh-HK" kern="100" dirty="0" err="1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proC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8002BD0-1BC5-4D04-BCDA-32989C982C05}"/>
              </a:ext>
            </a:extLst>
          </p:cNvPr>
          <p:cNvSpPr/>
          <p:nvPr/>
        </p:nvSpPr>
        <p:spPr>
          <a:xfrm>
            <a:off x="4739319" y="4875378"/>
            <a:ext cx="879804" cy="13388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90000"/>
              </a:lnSpc>
            </a:pPr>
            <a:r>
              <a:rPr lang="en-US" altLang="zh-TW" kern="1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FD(</a:t>
            </a:r>
            <a:r>
              <a:rPr lang="en-US" altLang="zh-HK" kern="100" dirty="0">
                <a:solidFill>
                  <a:srgbClr val="7030A0"/>
                </a:solidFill>
                <a:highlight>
                  <a:srgbClr val="FF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Y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zh-TW" altLang="zh-HK" sz="1600" kern="100" dirty="0">
              <a:solidFill>
                <a:srgbClr val="00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TL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FD(</a:t>
            </a:r>
            <a:r>
              <a:rPr lang="en-US" altLang="zh-HK" kern="100" dirty="0">
                <a:solidFill>
                  <a:srgbClr val="7030A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X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zh-TW" altLang="zh-HK" sz="1600" kern="100" dirty="0">
              <a:solidFill>
                <a:srgbClr val="000000"/>
              </a:solidFill>
              <a:highlight>
                <a:srgbClr val="00FFFF"/>
              </a:highlight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TR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TR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84F8F55-895B-4DCB-B561-47BBBC21493C}"/>
              </a:ext>
            </a:extLst>
          </p:cNvPr>
          <p:cNvSpPr/>
          <p:nvPr/>
        </p:nvSpPr>
        <p:spPr>
          <a:xfrm rot="1757325">
            <a:off x="3318284" y="5147617"/>
            <a:ext cx="69762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(0,0)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24A8FB0-B120-498F-8C00-111CC7B7A56C}"/>
              </a:ext>
            </a:extLst>
          </p:cNvPr>
          <p:cNvSpPr/>
          <p:nvPr/>
        </p:nvSpPr>
        <p:spPr>
          <a:xfrm>
            <a:off x="1530092" y="4337887"/>
            <a:ext cx="88678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</a:rPr>
              <a:t>D=3 </a:t>
            </a:r>
            <a:r>
              <a:rPr lang="en-US" altLang="zh-HK" sz="2400" kern="100" dirty="0">
                <a:solidFill>
                  <a:srgbClr val="FF0000"/>
                </a:solidFill>
                <a:sym typeface="Wingdings" panose="05000000000000000000" pitchFamily="2" charset="2"/>
              </a:rPr>
              <a:t></a:t>
            </a:r>
            <a:endParaRPr lang="zh-HK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EACA704-57F3-4804-B6FE-17BCB17F1627}"/>
              </a:ext>
            </a:extLst>
          </p:cNvPr>
          <p:cNvSpPr/>
          <p:nvPr/>
        </p:nvSpPr>
        <p:spPr>
          <a:xfrm>
            <a:off x="5779759" y="4875378"/>
            <a:ext cx="879804" cy="13388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TL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FD(</a:t>
            </a:r>
            <a:r>
              <a:rPr lang="en-US" altLang="zh-HK" kern="100" dirty="0">
                <a:solidFill>
                  <a:srgbClr val="7030A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X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zh-TW" altLang="zh-HK" sz="1600" kern="100" dirty="0">
              <a:solidFill>
                <a:srgbClr val="000000"/>
              </a:solidFill>
              <a:highlight>
                <a:srgbClr val="00FFFF"/>
              </a:highlight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TR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90000"/>
              </a:lnSpc>
            </a:pPr>
            <a:r>
              <a:rPr lang="en-US" altLang="zh-TW" kern="1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FD(</a:t>
            </a:r>
            <a:r>
              <a:rPr lang="en-US" altLang="zh-HK" kern="100" dirty="0">
                <a:solidFill>
                  <a:srgbClr val="7030A0"/>
                </a:solidFill>
                <a:highlight>
                  <a:srgbClr val="FF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Y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zh-TW" altLang="zh-HK" sz="1600" kern="100" dirty="0">
              <a:solidFill>
                <a:srgbClr val="00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TR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7" name="手繪多邊形: 圖案 6">
            <a:extLst>
              <a:ext uri="{FF2B5EF4-FFF2-40B4-BE49-F238E27FC236}">
                <a16:creationId xmlns:a16="http://schemas.microsoft.com/office/drawing/2014/main" id="{9203B4D8-9A21-4A8C-B708-5A10B5502CF4}"/>
              </a:ext>
            </a:extLst>
          </p:cNvPr>
          <p:cNvSpPr/>
          <p:nvPr/>
        </p:nvSpPr>
        <p:spPr>
          <a:xfrm>
            <a:off x="4552030" y="5714724"/>
            <a:ext cx="792480" cy="704321"/>
          </a:xfrm>
          <a:custGeom>
            <a:avLst/>
            <a:gdLst>
              <a:gd name="connsiteX0" fmla="*/ 0 w 792480"/>
              <a:gd name="connsiteY0" fmla="*/ 0 h 792480"/>
              <a:gd name="connsiteX1" fmla="*/ 0 w 792480"/>
              <a:gd name="connsiteY1" fmla="*/ 792480 h 792480"/>
              <a:gd name="connsiteX2" fmla="*/ 792480 w 792480"/>
              <a:gd name="connsiteY2" fmla="*/ 792480 h 79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2480" h="792480">
                <a:moveTo>
                  <a:pt x="0" y="0"/>
                </a:moveTo>
                <a:lnTo>
                  <a:pt x="0" y="792480"/>
                </a:lnTo>
                <a:lnTo>
                  <a:pt x="792480" y="792480"/>
                </a:lnTo>
              </a:path>
            </a:pathLst>
          </a:custGeom>
          <a:noFill/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手繪多邊形: 圖案 15">
            <a:extLst>
              <a:ext uri="{FF2B5EF4-FFF2-40B4-BE49-F238E27FC236}">
                <a16:creationId xmlns:a16="http://schemas.microsoft.com/office/drawing/2014/main" id="{1837A240-E594-41F1-B310-3735C45F6402}"/>
              </a:ext>
            </a:extLst>
          </p:cNvPr>
          <p:cNvSpPr/>
          <p:nvPr/>
        </p:nvSpPr>
        <p:spPr>
          <a:xfrm rot="16200000" flipH="1">
            <a:off x="6123468" y="4703748"/>
            <a:ext cx="792480" cy="704321"/>
          </a:xfrm>
          <a:custGeom>
            <a:avLst/>
            <a:gdLst>
              <a:gd name="connsiteX0" fmla="*/ 0 w 792480"/>
              <a:gd name="connsiteY0" fmla="*/ 0 h 792480"/>
              <a:gd name="connsiteX1" fmla="*/ 0 w 792480"/>
              <a:gd name="connsiteY1" fmla="*/ 792480 h 792480"/>
              <a:gd name="connsiteX2" fmla="*/ 792480 w 792480"/>
              <a:gd name="connsiteY2" fmla="*/ 792480 h 79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2480" h="792480">
                <a:moveTo>
                  <a:pt x="0" y="0"/>
                </a:moveTo>
                <a:lnTo>
                  <a:pt x="0" y="792480"/>
                </a:lnTo>
                <a:lnTo>
                  <a:pt x="792480" y="792480"/>
                </a:lnTo>
              </a:path>
            </a:pathLst>
          </a:custGeom>
          <a:noFill/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8303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7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F233CE3-8221-4B74-AB09-341496FC8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C78FF001-7621-4934-AD4F-3C6CAEB32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4</a:t>
            </a:fld>
            <a:endParaRPr lang="zh-HK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D5397DC-AEC8-4AAB-9E91-6B9296E3B966}"/>
              </a:ext>
            </a:extLst>
          </p:cNvPr>
          <p:cNvSpPr/>
          <p:nvPr/>
        </p:nvSpPr>
        <p:spPr>
          <a:xfrm>
            <a:off x="628650" y="370273"/>
            <a:ext cx="4778265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他編寫子程式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proD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，不論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D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的數值是什麼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0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3)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，皆可控制抹窗機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返回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其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初始狀態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。完成以下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proD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EBF56FC-9719-46FC-94CF-27D2FB02E01F}"/>
              </a:ext>
            </a:extLst>
          </p:cNvPr>
          <p:cNvSpPr/>
          <p:nvPr/>
        </p:nvSpPr>
        <p:spPr>
          <a:xfrm>
            <a:off x="957431" y="1379026"/>
            <a:ext cx="2958484" cy="8402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___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___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_____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proC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4F4F8F24-8603-470F-BA4C-6359245822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450734"/>
              </p:ext>
            </p:extLst>
          </p:nvPr>
        </p:nvGraphicFramePr>
        <p:xfrm>
          <a:off x="5540188" y="452505"/>
          <a:ext cx="3205780" cy="62465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01445">
                  <a:extLst>
                    <a:ext uri="{9D8B030D-6E8A-4147-A177-3AD203B41FA5}">
                      <a16:colId xmlns:a16="http://schemas.microsoft.com/office/drawing/2014/main" val="1252118314"/>
                    </a:ext>
                  </a:extLst>
                </a:gridCol>
                <a:gridCol w="801445">
                  <a:extLst>
                    <a:ext uri="{9D8B030D-6E8A-4147-A177-3AD203B41FA5}">
                      <a16:colId xmlns:a16="http://schemas.microsoft.com/office/drawing/2014/main" val="1988029632"/>
                    </a:ext>
                  </a:extLst>
                </a:gridCol>
                <a:gridCol w="801445">
                  <a:extLst>
                    <a:ext uri="{9D8B030D-6E8A-4147-A177-3AD203B41FA5}">
                      <a16:colId xmlns:a16="http://schemas.microsoft.com/office/drawing/2014/main" val="884506299"/>
                    </a:ext>
                  </a:extLst>
                </a:gridCol>
                <a:gridCol w="801445">
                  <a:extLst>
                    <a:ext uri="{9D8B030D-6E8A-4147-A177-3AD203B41FA5}">
                      <a16:colId xmlns:a16="http://schemas.microsoft.com/office/drawing/2014/main" val="2305239014"/>
                    </a:ext>
                  </a:extLst>
                </a:gridCol>
              </a:tblGrid>
              <a:tr h="295466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0</a:t>
                      </a:r>
                      <a:r>
                        <a:rPr lang="en-US" sz="2400" kern="100" dirty="0">
                          <a:solidFill>
                            <a:srgbClr val="00B050"/>
                          </a:solidFill>
                          <a:effectLst/>
                          <a:sym typeface="Wingdings" panose="05000000000000000000" pitchFamily="2" charset="2"/>
                        </a:rPr>
                        <a:t></a:t>
                      </a:r>
                      <a:endParaRPr lang="zh-TW" sz="2000" kern="100" dirty="0">
                        <a:solidFill>
                          <a:srgbClr val="00B05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</a:t>
                      </a:r>
                      <a:r>
                        <a:rPr lang="en-US" sz="2400" kern="100" dirty="0">
                          <a:solidFill>
                            <a:srgbClr val="00B0F0"/>
                          </a:solidFill>
                          <a:effectLst/>
                          <a:sym typeface="Wingdings" panose="05000000000000000000" pitchFamily="2" charset="2"/>
                        </a:rPr>
                        <a:t></a:t>
                      </a:r>
                      <a:endParaRPr lang="zh-TW" sz="2000" kern="100" dirty="0">
                        <a:solidFill>
                          <a:srgbClr val="00B0F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2</a:t>
                      </a:r>
                      <a:r>
                        <a:rPr lang="en-US" sz="2400" kern="100" dirty="0">
                          <a:solidFill>
                            <a:schemeClr val="accent2"/>
                          </a:solidFill>
                          <a:effectLst/>
                          <a:sym typeface="Wingdings" panose="05000000000000000000" pitchFamily="2" charset="2"/>
                        </a:rPr>
                        <a:t></a:t>
                      </a:r>
                      <a:endParaRPr lang="zh-TW" sz="2000" kern="100" dirty="0">
                        <a:solidFill>
                          <a:schemeClr val="accent2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</a:t>
                      </a:r>
                      <a:r>
                        <a:rPr lang="en-US" sz="2400" kern="100" dirty="0">
                          <a:solidFill>
                            <a:srgbClr val="FF0000"/>
                          </a:solidFill>
                          <a:effectLst/>
                          <a:sym typeface="Wingdings" panose="05000000000000000000" pitchFamily="2" charset="2"/>
                        </a:rPr>
                        <a:t></a:t>
                      </a:r>
                      <a:endParaRPr lang="zh-TW" sz="20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6431100"/>
                  </a:ext>
                </a:extLst>
              </a:tr>
              <a:tr h="295466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TR</a:t>
                      </a:r>
                      <a:r>
                        <a:rPr lang="en-US" sz="2000" kern="100" dirty="0">
                          <a:solidFill>
                            <a:srgbClr val="FF0000"/>
                          </a:solidFill>
                          <a:effectLst/>
                          <a:sym typeface="Symbol" panose="05050102010706020507" pitchFamily="18" charset="2"/>
                        </a:rPr>
                        <a:t></a:t>
                      </a:r>
                      <a:r>
                        <a:rPr lang="en-US" sz="200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20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TR</a:t>
                      </a:r>
                      <a:r>
                        <a:rPr lang="en-US" sz="2000" kern="100" dirty="0">
                          <a:solidFill>
                            <a:srgbClr val="FF0000"/>
                          </a:solidFill>
                          <a:effectLst/>
                          <a:sym typeface="Symbol" panose="05050102010706020507" pitchFamily="18" charset="2"/>
                        </a:rPr>
                        <a:t></a:t>
                      </a:r>
                      <a:r>
                        <a:rPr lang="en-US" sz="200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20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TR</a:t>
                      </a:r>
                      <a:r>
                        <a:rPr lang="en-US" sz="2000" kern="100" dirty="0">
                          <a:solidFill>
                            <a:srgbClr val="FF0000"/>
                          </a:solidFill>
                          <a:effectLst/>
                          <a:sym typeface="Symbol" panose="05050102010706020507" pitchFamily="18" charset="2"/>
                        </a:rPr>
                        <a:t></a:t>
                      </a:r>
                      <a:r>
                        <a:rPr lang="en-US" sz="200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20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 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776750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7400A36A-07A4-47E0-9A32-F62690923DF8}"/>
              </a:ext>
            </a:extLst>
          </p:cNvPr>
          <p:cNvSpPr/>
          <p:nvPr/>
        </p:nvSpPr>
        <p:spPr>
          <a:xfrm>
            <a:off x="400049" y="3008885"/>
            <a:ext cx="5301503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(f)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這些子程式可利用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低級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語言或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高級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語言來開發。舉出使用這兩類語言的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優點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各一個。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222D3A8-29C3-4DA6-A3C7-DADD8DA30330}"/>
              </a:ext>
            </a:extLst>
          </p:cNvPr>
          <p:cNvSpPr/>
          <p:nvPr/>
        </p:nvSpPr>
        <p:spPr>
          <a:xfrm>
            <a:off x="957431" y="1379026"/>
            <a:ext cx="2958484" cy="8402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3-D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HK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 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TR</a:t>
            </a:r>
            <a:endParaRPr lang="zh-TW" altLang="zh-HK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proC</a:t>
            </a:r>
            <a:endParaRPr lang="zh-TW" altLang="zh-HK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pic>
        <p:nvPicPr>
          <p:cNvPr id="9" name="Picture 18279">
            <a:extLst>
              <a:ext uri="{FF2B5EF4-FFF2-40B4-BE49-F238E27FC236}">
                <a16:creationId xmlns:a16="http://schemas.microsoft.com/office/drawing/2014/main" id="{C8781233-2563-4CAD-BBA5-E56671698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501" y="1280176"/>
            <a:ext cx="2500450" cy="202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D457BF48-D651-4FAF-866A-3A11F99CDE5B}"/>
              </a:ext>
            </a:extLst>
          </p:cNvPr>
          <p:cNvSpPr/>
          <p:nvPr/>
        </p:nvSpPr>
        <p:spPr>
          <a:xfrm>
            <a:off x="7368996" y="1831569"/>
            <a:ext cx="628185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HK" kern="100" dirty="0" err="1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proC</a:t>
            </a:r>
            <a:endParaRPr lang="zh-HK" altLang="en-US" dirty="0">
              <a:solidFill>
                <a:srgbClr val="FF0000"/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2AFD8995-B60E-4669-BCE0-C730EE2E6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669" y="2974327"/>
            <a:ext cx="279182" cy="279223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253537EA-DEAE-45FE-8ACC-0A23FC2742F6}"/>
              </a:ext>
            </a:extLst>
          </p:cNvPr>
          <p:cNvSpPr/>
          <p:nvPr/>
        </p:nvSpPr>
        <p:spPr>
          <a:xfrm>
            <a:off x="6570389" y="2219256"/>
            <a:ext cx="88678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</a:rPr>
              <a:t>D=3 </a:t>
            </a:r>
            <a:r>
              <a:rPr lang="en-US" altLang="zh-HK" sz="2400" kern="100" dirty="0">
                <a:solidFill>
                  <a:srgbClr val="FF0000"/>
                </a:solidFill>
                <a:sym typeface="Wingdings" panose="05000000000000000000" pitchFamily="2" charset="2"/>
              </a:rPr>
              <a:t></a:t>
            </a:r>
            <a:endParaRPr lang="zh-HK" altLang="en-US" dirty="0"/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DFA1EF3C-3C12-4B22-BC2F-D65502AB46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018336"/>
              </p:ext>
            </p:extLst>
          </p:nvPr>
        </p:nvGraphicFramePr>
        <p:xfrm>
          <a:off x="882902" y="3833054"/>
          <a:ext cx="3363278" cy="169849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07921">
                  <a:extLst>
                    <a:ext uri="{9D8B030D-6E8A-4147-A177-3AD203B41FA5}">
                      <a16:colId xmlns:a16="http://schemas.microsoft.com/office/drawing/2014/main" val="3458756426"/>
                    </a:ext>
                  </a:extLst>
                </a:gridCol>
                <a:gridCol w="3055357">
                  <a:extLst>
                    <a:ext uri="{9D8B030D-6E8A-4147-A177-3AD203B41FA5}">
                      <a16:colId xmlns:a16="http://schemas.microsoft.com/office/drawing/2014/main" val="1736207186"/>
                    </a:ext>
                  </a:extLst>
                </a:gridCol>
              </a:tblGrid>
              <a:tr h="283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高級語言程序</a:t>
                      </a:r>
                      <a:r>
                        <a:rPr lang="en-US" sz="1800" kern="100">
                          <a:effectLst/>
                        </a:rPr>
                        <a:t> (</a:t>
                      </a:r>
                      <a:r>
                        <a:rPr lang="zh-TW" sz="1800" kern="100">
                          <a:effectLst/>
                        </a:rPr>
                        <a:t>好處</a:t>
                      </a:r>
                      <a:r>
                        <a:rPr lang="en-US" sz="1800" kern="100">
                          <a:effectLst/>
                        </a:rPr>
                        <a:t>)</a:t>
                      </a:r>
                      <a:endParaRPr lang="zh-TW" sz="18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325173737"/>
                  </a:ext>
                </a:extLst>
              </a:tr>
              <a:tr h="283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97790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學、寫、明白、修改較易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437156187"/>
                  </a:ext>
                </a:extLst>
              </a:tr>
              <a:tr h="5661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97790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源程式碼較短，</a:t>
                      </a:r>
                    </a:p>
                    <a:p>
                      <a:pPr marL="97790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編寫程序所需時間也較短</a:t>
                      </a:r>
                      <a:endParaRPr lang="zh-TW" sz="18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3399020494"/>
                  </a:ext>
                </a:extLst>
              </a:tr>
              <a:tr h="283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97790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不依付機器</a:t>
                      </a:r>
                      <a:r>
                        <a:rPr lang="en-US" sz="1800" kern="100" dirty="0">
                          <a:effectLst/>
                        </a:rPr>
                        <a:t>(</a:t>
                      </a:r>
                      <a:r>
                        <a:rPr lang="zh-TW" sz="1800" kern="100" dirty="0">
                          <a:effectLst/>
                        </a:rPr>
                        <a:t>電腦</a:t>
                      </a:r>
                      <a:r>
                        <a:rPr lang="en-US" sz="1800" kern="100" dirty="0">
                          <a:effectLst/>
                        </a:rPr>
                        <a:t>) </a:t>
                      </a:r>
                      <a:r>
                        <a:rPr lang="zh-TW" sz="1800" kern="100" dirty="0">
                          <a:effectLst/>
                        </a:rPr>
                        <a:t>可攜性高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609869907"/>
                  </a:ext>
                </a:extLst>
              </a:tr>
              <a:tr h="283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97790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不需要理會用什麼硬件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628035417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552CD657-BCD0-4213-B51B-65C576DD50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385754"/>
              </p:ext>
            </p:extLst>
          </p:nvPr>
        </p:nvGraphicFramePr>
        <p:xfrm>
          <a:off x="4481560" y="3833054"/>
          <a:ext cx="4262391" cy="169849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2591">
                  <a:extLst>
                    <a:ext uri="{9D8B030D-6E8A-4147-A177-3AD203B41FA5}">
                      <a16:colId xmlns:a16="http://schemas.microsoft.com/office/drawing/2014/main" val="550597262"/>
                    </a:ext>
                  </a:extLst>
                </a:gridCol>
                <a:gridCol w="3879800">
                  <a:extLst>
                    <a:ext uri="{9D8B030D-6E8A-4147-A177-3AD203B41FA5}">
                      <a16:colId xmlns:a16="http://schemas.microsoft.com/office/drawing/2014/main" val="4111115641"/>
                    </a:ext>
                  </a:extLst>
                </a:gridCol>
              </a:tblGrid>
              <a:tr h="283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低級語言程序</a:t>
                      </a:r>
                      <a:r>
                        <a:rPr lang="en-US" sz="1800" kern="100" dirty="0">
                          <a:effectLst/>
                        </a:rPr>
                        <a:t> (</a:t>
                      </a:r>
                      <a:r>
                        <a:rPr lang="zh-TW" sz="1800" kern="100" dirty="0">
                          <a:effectLst/>
                        </a:rPr>
                        <a:t>好處</a:t>
                      </a:r>
                      <a:r>
                        <a:rPr lang="en-US" sz="1800" kern="100" dirty="0">
                          <a:effectLst/>
                        </a:rPr>
                        <a:t>)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542068"/>
                  </a:ext>
                </a:extLst>
              </a:tr>
              <a:tr h="5661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所產生的機器碼，佔貯存空間較小，</a:t>
                      </a:r>
                    </a:p>
                    <a:p>
                      <a:pPr marL="97790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程序通常執行速度較快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9261841"/>
                  </a:ext>
                </a:extLst>
              </a:tr>
              <a:tr h="5661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spcAft>
                          <a:spcPts val="0"/>
                        </a:spcAft>
                        <a:tabLst>
                          <a:tab pos="1811020" algn="l"/>
                        </a:tabLst>
                      </a:pPr>
                      <a:r>
                        <a:rPr lang="zh-TW" sz="1800" kern="100" dirty="0">
                          <a:effectLst/>
                        </a:rPr>
                        <a:t>用來編寫</a:t>
                      </a:r>
                      <a:r>
                        <a:rPr lang="zh-TW" sz="1800" u="sng" kern="100" dirty="0">
                          <a:effectLst/>
                        </a:rPr>
                        <a:t>系統</a:t>
                      </a:r>
                      <a:r>
                        <a:rPr lang="zh-TW" sz="1800" kern="100" dirty="0">
                          <a:effectLst/>
                        </a:rPr>
                        <a:t>程式</a:t>
                      </a:r>
                    </a:p>
                    <a:p>
                      <a:pPr marL="97790">
                        <a:spcAft>
                          <a:spcPts val="0"/>
                        </a:spcAft>
                        <a:tabLst>
                          <a:tab pos="1811020" algn="l"/>
                        </a:tabLst>
                      </a:pPr>
                      <a:r>
                        <a:rPr lang="en-US" sz="1800" kern="100" dirty="0">
                          <a:effectLst/>
                        </a:rPr>
                        <a:t>(</a:t>
                      </a:r>
                      <a:r>
                        <a:rPr lang="zh-TW" sz="1800" kern="100" dirty="0">
                          <a:effectLst/>
                        </a:rPr>
                        <a:t>例如</a:t>
                      </a:r>
                      <a:r>
                        <a:rPr lang="en-US" sz="1800" kern="100" dirty="0">
                          <a:effectLst/>
                        </a:rPr>
                        <a:t>: </a:t>
                      </a:r>
                      <a:r>
                        <a:rPr lang="zh-TW" sz="1800" kern="100" dirty="0">
                          <a:effectLst/>
                        </a:rPr>
                        <a:t>操作系統</a:t>
                      </a:r>
                      <a:r>
                        <a:rPr lang="en-US" sz="1800" kern="100" dirty="0">
                          <a:effectLst/>
                        </a:rPr>
                        <a:t>, </a:t>
                      </a:r>
                      <a:r>
                        <a:rPr lang="zh-TW" sz="1800" kern="100" dirty="0">
                          <a:effectLst/>
                        </a:rPr>
                        <a:t>編譯程序</a:t>
                      </a:r>
                      <a:r>
                        <a:rPr lang="en-US" sz="1800" kern="100" dirty="0">
                          <a:effectLst/>
                        </a:rPr>
                        <a:t>)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603765"/>
                  </a:ext>
                </a:extLst>
              </a:tr>
              <a:tr h="283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硬件控制能力較強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384724"/>
                  </a:ext>
                </a:extLst>
              </a:tr>
            </a:tbl>
          </a:graphicData>
        </a:graphic>
      </p:graphicFrame>
      <p:sp>
        <p:nvSpPr>
          <p:cNvPr id="15" name="矩形 14">
            <a:extLst>
              <a:ext uri="{FF2B5EF4-FFF2-40B4-BE49-F238E27FC236}">
                <a16:creationId xmlns:a16="http://schemas.microsoft.com/office/drawing/2014/main" id="{2F492EEB-69F0-4A27-A3FB-D46B6C0722F1}"/>
              </a:ext>
            </a:extLst>
          </p:cNvPr>
          <p:cNvSpPr/>
          <p:nvPr/>
        </p:nvSpPr>
        <p:spPr>
          <a:xfrm>
            <a:off x="6524669" y="57179"/>
            <a:ext cx="13805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2400" kern="100" dirty="0">
                <a:solidFill>
                  <a:srgbClr val="7030A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D=</a:t>
            </a:r>
            <a:r>
              <a:rPr lang="en-US" altLang="zh-HK" sz="2400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0,1,2,3</a:t>
            </a:r>
            <a:endParaRPr lang="zh-HK" altLang="en-US" sz="24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AD17441-E24B-4DE5-9625-C0323F42A4C2}"/>
              </a:ext>
            </a:extLst>
          </p:cNvPr>
          <p:cNvSpPr/>
          <p:nvPr/>
        </p:nvSpPr>
        <p:spPr>
          <a:xfrm>
            <a:off x="1355469" y="5658009"/>
            <a:ext cx="64409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HK" altLang="en-US" dirty="0"/>
              <a:t>低級語言：由於直接尋址，執行速度更快 / 高效的硬件控制。</a:t>
            </a:r>
          </a:p>
          <a:p>
            <a:r>
              <a:rPr lang="zh-HK" altLang="en-US" dirty="0"/>
              <a:t>高級語言：與機器無關 / 易於編寫、理解、除錯、維護等。</a:t>
            </a:r>
          </a:p>
        </p:txBody>
      </p:sp>
    </p:spTree>
    <p:extLst>
      <p:ext uri="{BB962C8B-B14F-4D97-AF65-F5344CB8AC3E}">
        <p14:creationId xmlns:p14="http://schemas.microsoft.com/office/powerpoint/2010/main" val="167794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E1AE1FE5-FA80-4B39-9A7B-0675109CB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FC57DC20-C8E6-4A20-A76D-EA3B0C49D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5</a:t>
            </a:fld>
            <a:endParaRPr lang="zh-HK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1156830-FFA6-4BEC-80F2-EA0F46E52B8E}"/>
              </a:ext>
            </a:extLst>
          </p:cNvPr>
          <p:cNvSpPr/>
          <p:nvPr/>
        </p:nvSpPr>
        <p:spPr>
          <a:xfrm>
            <a:off x="400049" y="325789"/>
            <a:ext cx="5731809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2.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小芬建立一個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堆疊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，而變量</a:t>
            </a:r>
            <a:r>
              <a:rPr lang="en-US" altLang="zh-HK" b="1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N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儲存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內元素的數量。她使用以下子程式：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F579DBBB-FD3B-4516-81E7-D9E95FC4E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602881"/>
              </p:ext>
            </p:extLst>
          </p:nvPr>
        </p:nvGraphicFramePr>
        <p:xfrm>
          <a:off x="634702" y="1016375"/>
          <a:ext cx="5882416" cy="14447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7838">
                  <a:extLst>
                    <a:ext uri="{9D8B030D-6E8A-4147-A177-3AD203B41FA5}">
                      <a16:colId xmlns:a16="http://schemas.microsoft.com/office/drawing/2014/main" val="3031205528"/>
                    </a:ext>
                  </a:extLst>
                </a:gridCol>
                <a:gridCol w="4534578">
                  <a:extLst>
                    <a:ext uri="{9D8B030D-6E8A-4147-A177-3AD203B41FA5}">
                      <a16:colId xmlns:a16="http://schemas.microsoft.com/office/drawing/2014/main" val="4171446462"/>
                    </a:ext>
                  </a:extLst>
                </a:gridCol>
              </a:tblGrid>
              <a:tr h="288953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子程式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描述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8876091"/>
                  </a:ext>
                </a:extLst>
              </a:tr>
              <a:tr h="288953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clear(S)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移除</a:t>
                      </a:r>
                      <a:r>
                        <a:rPr lang="en-US" sz="1800" kern="100" dirty="0">
                          <a:effectLst/>
                        </a:rPr>
                        <a:t>S</a:t>
                      </a:r>
                      <a:r>
                        <a:rPr lang="zh-TW" sz="1800" kern="100" dirty="0">
                          <a:effectLst/>
                        </a:rPr>
                        <a:t>中的所有元素。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9162740"/>
                  </a:ext>
                </a:extLst>
              </a:tr>
              <a:tr h="288953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isEmpty(S)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如果</a:t>
                      </a:r>
                      <a:r>
                        <a:rPr lang="en-US" sz="1800" kern="100" dirty="0">
                          <a:effectLst/>
                        </a:rPr>
                        <a:t>S</a:t>
                      </a:r>
                      <a:r>
                        <a:rPr lang="zh-TW" sz="1800" kern="100" dirty="0">
                          <a:effectLst/>
                        </a:rPr>
                        <a:t>是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空的</a:t>
                      </a:r>
                      <a:r>
                        <a:rPr lang="zh-TW" sz="1800" kern="100" dirty="0">
                          <a:effectLst/>
                        </a:rPr>
                        <a:t>，傳回</a:t>
                      </a:r>
                      <a:r>
                        <a:rPr lang="en-US" sz="1800" kern="100" dirty="0">
                          <a:effectLst/>
                        </a:rPr>
                        <a:t>TRUE</a:t>
                      </a:r>
                      <a:r>
                        <a:rPr lang="zh-TW" sz="1800" kern="100" dirty="0">
                          <a:effectLst/>
                        </a:rPr>
                        <a:t>，否則傳回</a:t>
                      </a:r>
                      <a:r>
                        <a:rPr lang="en-US" sz="1800" kern="100" dirty="0">
                          <a:effectLst/>
                        </a:rPr>
                        <a:t>FALSE</a:t>
                      </a:r>
                      <a:r>
                        <a:rPr lang="zh-TW" sz="1800" kern="100" dirty="0">
                          <a:effectLst/>
                        </a:rPr>
                        <a:t>。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599799"/>
                  </a:ext>
                </a:extLst>
              </a:tr>
              <a:tr h="288953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push(S,K)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把項目</a:t>
                      </a:r>
                      <a:r>
                        <a:rPr lang="en-US" sz="1800" kern="100" dirty="0">
                          <a:effectLst/>
                        </a:rPr>
                        <a:t>K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添加</a:t>
                      </a:r>
                      <a:r>
                        <a:rPr lang="zh-TW" sz="1800" kern="100" dirty="0">
                          <a:effectLst/>
                        </a:rPr>
                        <a:t>至</a:t>
                      </a:r>
                      <a:r>
                        <a:rPr lang="en-US" sz="1800" kern="100" dirty="0">
                          <a:effectLst/>
                        </a:rPr>
                        <a:t>S</a:t>
                      </a:r>
                      <a:r>
                        <a:rPr lang="zh-TW" sz="1800" kern="100" dirty="0">
                          <a:effectLst/>
                        </a:rPr>
                        <a:t>成為其頂端元素。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54768619"/>
                  </a:ext>
                </a:extLst>
              </a:tr>
              <a:tr h="288953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pop(S)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移除</a:t>
                      </a:r>
                      <a:r>
                        <a:rPr lang="zh-TW" sz="1800" kern="100" dirty="0">
                          <a:effectLst/>
                        </a:rPr>
                        <a:t>並傳回</a:t>
                      </a:r>
                      <a:r>
                        <a:rPr lang="en-US" sz="1800" kern="100" dirty="0">
                          <a:effectLst/>
                        </a:rPr>
                        <a:t>S</a:t>
                      </a:r>
                      <a:r>
                        <a:rPr lang="zh-TW" sz="1800" kern="100" dirty="0">
                          <a:effectLst/>
                        </a:rPr>
                        <a:t>內的頂端元素。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2574935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8E38B127-61AD-411D-B096-2DE28E237D35}"/>
              </a:ext>
            </a:extLst>
          </p:cNvPr>
          <p:cNvSpPr/>
          <p:nvPr/>
        </p:nvSpPr>
        <p:spPr>
          <a:xfrm>
            <a:off x="628650" y="2560795"/>
            <a:ext cx="49216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(a) (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寫出執行以下偽代碼後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N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X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的值：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(2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63055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clear(S)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63055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push(S,2)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63055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push(S,5)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63055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X 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pop(S)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D7E2736-3939-494F-8DC3-AE4E79F632F3}"/>
              </a:ext>
            </a:extLst>
          </p:cNvPr>
          <p:cNvSpPr/>
          <p:nvPr/>
        </p:nvSpPr>
        <p:spPr>
          <a:xfrm>
            <a:off x="2814132" y="3504838"/>
            <a:ext cx="1641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</a:rPr>
              <a:t>N = ___ X = ___</a:t>
            </a:r>
            <a:endParaRPr lang="zh-HK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D6BAA9F-25D2-4354-B029-9208B97A5086}"/>
              </a:ext>
            </a:extLst>
          </p:cNvPr>
          <p:cNvSpPr/>
          <p:nvPr/>
        </p:nvSpPr>
        <p:spPr>
          <a:xfrm>
            <a:off x="4894057" y="2900057"/>
            <a:ext cx="3464634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編寫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 err="1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isEmpty</a:t>
            </a:r>
            <a:r>
              <a:rPr lang="en-US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(S)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F228712-1A5B-4288-9C5B-A74A742F7B7F}"/>
              </a:ext>
            </a:extLst>
          </p:cNvPr>
          <p:cNvSpPr/>
          <p:nvPr/>
        </p:nvSpPr>
        <p:spPr>
          <a:xfrm>
            <a:off x="5359736" y="3341070"/>
            <a:ext cx="2533276" cy="5909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</a:t>
            </a:r>
            <a:r>
              <a:rPr lang="en-US" altLang="zh-HK" b="1" kern="100" dirty="0">
                <a:solidFill>
                  <a:srgbClr val="00B05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N=0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則</a:t>
            </a:r>
            <a:r>
              <a:rPr lang="zh-TW" altLang="zh-HK" kern="100" dirty="0">
                <a:solidFill>
                  <a:srgbClr val="FF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TRUE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否則</a:t>
            </a:r>
            <a:r>
              <a:rPr lang="zh-TW" altLang="zh-HK" kern="100" dirty="0">
                <a:solidFill>
                  <a:srgbClr val="FF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FALSE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79E8D0F-9655-4690-B2F8-9C3C4F7138B0}"/>
              </a:ext>
            </a:extLst>
          </p:cNvPr>
          <p:cNvSpPr/>
          <p:nvPr/>
        </p:nvSpPr>
        <p:spPr>
          <a:xfrm>
            <a:off x="628650" y="4099917"/>
            <a:ext cx="4061317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A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是一個包含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5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個元素的陣列，用作儲存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非負值整數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至少一個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「</a:t>
            </a:r>
            <a:r>
              <a:rPr lang="en-US" altLang="zh-HK" b="1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+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」字符。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小芬編寫子程式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Sub1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77B73BAB-A547-4194-B7BF-93032ED9D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32245"/>
              </p:ext>
            </p:extLst>
          </p:nvPr>
        </p:nvGraphicFramePr>
        <p:xfrm>
          <a:off x="5112123" y="4055933"/>
          <a:ext cx="3349744" cy="2468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9744">
                  <a:extLst>
                    <a:ext uri="{9D8B030D-6E8A-4147-A177-3AD203B41FA5}">
                      <a16:colId xmlns:a16="http://schemas.microsoft.com/office/drawing/2014/main" val="204170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lvl="0" indent="-63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kern="1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微軟正黑體" panose="020B0604030504040204" pitchFamily="34" charset="-120"/>
                        </a:rPr>
                        <a:t>Sub1</a:t>
                      </a:r>
                      <a:endParaRPr lang="zh-TW" altLang="zh-HK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clear(S)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設 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由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至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5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 </a:t>
                      </a: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A[</a:t>
                      </a:r>
                      <a:r>
                        <a:rPr lang="en-US" sz="1800" b="1" kern="100" dirty="0" err="1">
                          <a:solidFill>
                            <a:srgbClr val="FF0000"/>
                          </a:solidFill>
                          <a:effectLst/>
                        </a:rPr>
                        <a:t>i</a:t>
                      </a: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] &lt;&gt; '+'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</a:t>
                      </a:r>
                      <a:r>
                        <a:rPr lang="en-US" sz="1800" b="0" kern="100" dirty="0">
                          <a:solidFill>
                            <a:srgbClr val="00B050"/>
                          </a:solidFill>
                          <a:effectLst/>
                        </a:rPr>
                        <a:t>push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(S, A[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])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否則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B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pop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(S)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C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pop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(S)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</a:t>
                      </a:r>
                      <a:r>
                        <a:rPr lang="en-US" sz="1800" b="0" kern="100" dirty="0">
                          <a:solidFill>
                            <a:srgbClr val="00B050"/>
                          </a:solidFill>
                          <a:effectLst/>
                        </a:rPr>
                        <a:t>push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(S, B+C)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傳回 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pop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(S)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7043061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EE1720A2-4D65-4BA1-97E5-CBB17184BF6C}"/>
              </a:ext>
            </a:extLst>
          </p:cNvPr>
          <p:cNvSpPr/>
          <p:nvPr/>
        </p:nvSpPr>
        <p:spPr>
          <a:xfrm>
            <a:off x="1018786" y="4994908"/>
            <a:ext cx="3067424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以下列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A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的初始內容為例，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Sub1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的傳回值是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3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4904C5D2-DE6E-4E2D-949A-2439FF34CB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884336"/>
              </p:ext>
            </p:extLst>
          </p:nvPr>
        </p:nvGraphicFramePr>
        <p:xfrm>
          <a:off x="1129552" y="5640600"/>
          <a:ext cx="3382854" cy="5909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3809">
                  <a:extLst>
                    <a:ext uri="{9D8B030D-6E8A-4147-A177-3AD203B41FA5}">
                      <a16:colId xmlns:a16="http://schemas.microsoft.com/office/drawing/2014/main" val="3812235099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2477695387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1133310727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2304050669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1468263456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921926529"/>
                    </a:ext>
                  </a:extLst>
                </a:gridCol>
              </a:tblGrid>
              <a:tr h="295466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0608382"/>
                  </a:ext>
                </a:extLst>
              </a:tr>
              <a:tr h="295466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A[</a:t>
                      </a: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zh-TW" sz="1800" b="1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209840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21EE5B48-B49E-46B4-803C-BD59BAA629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5087"/>
              </p:ext>
            </p:extLst>
          </p:nvPr>
        </p:nvGraphicFramePr>
        <p:xfrm>
          <a:off x="7486650" y="977780"/>
          <a:ext cx="4572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1671162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541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9594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zh-HK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78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zh-HK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504667"/>
                  </a:ext>
                </a:extLst>
              </a:tr>
            </a:tbl>
          </a:graphicData>
        </a:graphic>
      </p:graphicFrame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1A108294-2D99-482D-A58E-28752BB40414}"/>
              </a:ext>
            </a:extLst>
          </p:cNvPr>
          <p:cNvCxnSpPr>
            <a:cxnSpLocks/>
            <a:endCxn id="14" idx="3"/>
          </p:cNvCxnSpPr>
          <p:nvPr/>
        </p:nvCxnSpPr>
        <p:spPr>
          <a:xfrm flipV="1">
            <a:off x="7486650" y="1719460"/>
            <a:ext cx="457200" cy="31513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248632E0-6218-4014-B391-EFD3D19AE0A1}"/>
              </a:ext>
            </a:extLst>
          </p:cNvPr>
          <p:cNvSpPr/>
          <p:nvPr/>
        </p:nvSpPr>
        <p:spPr>
          <a:xfrm>
            <a:off x="3274224" y="344571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zh-HK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D3AE737-2F89-41DC-A12F-9C79FF5002C0}"/>
              </a:ext>
            </a:extLst>
          </p:cNvPr>
          <p:cNvSpPr/>
          <p:nvPr/>
        </p:nvSpPr>
        <p:spPr>
          <a:xfrm>
            <a:off x="3935367" y="344571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  <a:endParaRPr lang="zh-HK" altLang="en-US" dirty="0"/>
          </a:p>
        </p:txBody>
      </p:sp>
      <p:graphicFrame>
        <p:nvGraphicFramePr>
          <p:cNvPr id="20" name="表格 19">
            <a:extLst>
              <a:ext uri="{FF2B5EF4-FFF2-40B4-BE49-F238E27FC236}">
                <a16:creationId xmlns:a16="http://schemas.microsoft.com/office/drawing/2014/main" id="{AF3CA69D-C944-4D66-A28D-005D30F54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577942"/>
              </p:ext>
            </p:extLst>
          </p:nvPr>
        </p:nvGraphicFramePr>
        <p:xfrm>
          <a:off x="4583664" y="4658739"/>
          <a:ext cx="4572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1671162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541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/>
                        <a:t>2</a:t>
                      </a:r>
                      <a:endParaRPr lang="zh-HK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9594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HK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78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zh-HK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504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zh-HK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348385"/>
                  </a:ext>
                </a:extLst>
              </a:tr>
            </a:tbl>
          </a:graphicData>
        </a:graphic>
      </p:graphicFrame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D96B338D-2E7A-4C20-BD51-7B8AFB2E99AC}"/>
              </a:ext>
            </a:extLst>
          </p:cNvPr>
          <p:cNvCxnSpPr>
            <a:cxnSpLocks/>
          </p:cNvCxnSpPr>
          <p:nvPr/>
        </p:nvCxnSpPr>
        <p:spPr>
          <a:xfrm flipV="1">
            <a:off x="4561893" y="5075798"/>
            <a:ext cx="457200" cy="31513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2CF69A3D-92CC-46BC-9F36-DF23FA86A594}"/>
              </a:ext>
            </a:extLst>
          </p:cNvPr>
          <p:cNvCxnSpPr>
            <a:cxnSpLocks/>
          </p:cNvCxnSpPr>
          <p:nvPr/>
        </p:nvCxnSpPr>
        <p:spPr>
          <a:xfrm flipV="1">
            <a:off x="4551157" y="5428273"/>
            <a:ext cx="457200" cy="31513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44F3FC99-8448-4752-8960-22E6647B3989}"/>
              </a:ext>
            </a:extLst>
          </p:cNvPr>
          <p:cNvSpPr/>
          <p:nvPr/>
        </p:nvSpPr>
        <p:spPr>
          <a:xfrm>
            <a:off x="4520667" y="5329931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2800" kern="100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endParaRPr lang="zh-HK" altLang="en-US" sz="2800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9C3D6EF-7306-4A8F-9C00-749F2103F191}"/>
              </a:ext>
            </a:extLst>
          </p:cNvPr>
          <p:cNvSpPr/>
          <p:nvPr/>
        </p:nvSpPr>
        <p:spPr>
          <a:xfrm>
            <a:off x="8160181" y="5467129"/>
            <a:ext cx="301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</a:p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zh-HK" altLang="en-US" dirty="0"/>
          </a:p>
        </p:txBody>
      </p:sp>
      <p:sp>
        <p:nvSpPr>
          <p:cNvPr id="25" name="橢圓 24">
            <a:extLst>
              <a:ext uri="{FF2B5EF4-FFF2-40B4-BE49-F238E27FC236}">
                <a16:creationId xmlns:a16="http://schemas.microsoft.com/office/drawing/2014/main" id="{46C6C840-DF0E-43EC-8797-4C16D61F17AE}"/>
              </a:ext>
            </a:extLst>
          </p:cNvPr>
          <p:cNvSpPr/>
          <p:nvPr/>
        </p:nvSpPr>
        <p:spPr>
          <a:xfrm>
            <a:off x="2861930" y="5841626"/>
            <a:ext cx="1593998" cy="514725"/>
          </a:xfrm>
          <a:prstGeom prst="ellipse">
            <a:avLst/>
          </a:prstGeom>
          <a:noFill/>
          <a:ln w="28575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ECFDBF68-2967-4BFF-BD81-825CABA164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714930"/>
              </p:ext>
            </p:extLst>
          </p:nvPr>
        </p:nvGraphicFramePr>
        <p:xfrm>
          <a:off x="6773284" y="977780"/>
          <a:ext cx="4572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1671162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541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9594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78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504667"/>
                  </a:ext>
                </a:extLst>
              </a:tr>
            </a:tbl>
          </a:graphicData>
        </a:graphic>
      </p:graphicFrame>
      <p:sp>
        <p:nvSpPr>
          <p:cNvPr id="27" name="矩形 26">
            <a:extLst>
              <a:ext uri="{FF2B5EF4-FFF2-40B4-BE49-F238E27FC236}">
                <a16:creationId xmlns:a16="http://schemas.microsoft.com/office/drawing/2014/main" id="{4BA5EC77-FC46-4759-B709-816A7D63E0BF}"/>
              </a:ext>
            </a:extLst>
          </p:cNvPr>
          <p:cNvSpPr/>
          <p:nvPr/>
        </p:nvSpPr>
        <p:spPr>
          <a:xfrm>
            <a:off x="6386595" y="619089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endParaRPr lang="zh-HK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4CB9890-061D-4E54-BD2A-B76D8E75B6BC}"/>
              </a:ext>
            </a:extLst>
          </p:cNvPr>
          <p:cNvSpPr/>
          <p:nvPr/>
        </p:nvSpPr>
        <p:spPr>
          <a:xfrm>
            <a:off x="3392206" y="6310154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2800" kern="100" dirty="0">
                <a:solidFill>
                  <a:srgbClr val="FF0000"/>
                </a:solidFill>
                <a:latin typeface="Calibri" panose="020F0502020204030204" pitchFamily="34" charset="0"/>
              </a:rPr>
              <a:t>1+2</a:t>
            </a: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86760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/>
      <p:bldP spid="19" grpId="0"/>
      <p:bldP spid="23" grpId="0"/>
      <p:bldP spid="24" grpId="0"/>
      <p:bldP spid="25" grpId="0" animBg="1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表格 30">
            <a:extLst>
              <a:ext uri="{FF2B5EF4-FFF2-40B4-BE49-F238E27FC236}">
                <a16:creationId xmlns:a16="http://schemas.microsoft.com/office/drawing/2014/main" id="{4C45EE24-4282-42CA-9E12-1166FF8FEB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062429"/>
              </p:ext>
            </p:extLst>
          </p:nvPr>
        </p:nvGraphicFramePr>
        <p:xfrm>
          <a:off x="1355392" y="3918209"/>
          <a:ext cx="3349744" cy="2468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9744">
                  <a:extLst>
                    <a:ext uri="{9D8B030D-6E8A-4147-A177-3AD203B41FA5}">
                      <a16:colId xmlns:a16="http://schemas.microsoft.com/office/drawing/2014/main" val="204170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lvl="0" indent="-63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kern="1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微軟正黑體" panose="020B0604030504040204" pitchFamily="34" charset="-120"/>
                        </a:rPr>
                        <a:t>Sub1</a:t>
                      </a:r>
                      <a:endParaRPr lang="zh-TW" altLang="zh-HK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clear(S)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設 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由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至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5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 </a:t>
                      </a: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A[</a:t>
                      </a:r>
                      <a:r>
                        <a:rPr lang="en-US" sz="1800" b="1" kern="100" dirty="0" err="1">
                          <a:solidFill>
                            <a:srgbClr val="FF0000"/>
                          </a:solidFill>
                          <a:effectLst/>
                        </a:rPr>
                        <a:t>i</a:t>
                      </a: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] &lt;&gt; '+'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</a:t>
                      </a:r>
                      <a:r>
                        <a:rPr lang="en-US" sz="1800" b="0" kern="100" dirty="0">
                          <a:solidFill>
                            <a:srgbClr val="00B050"/>
                          </a:solidFill>
                          <a:effectLst/>
                        </a:rPr>
                        <a:t>push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(S, A[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])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否則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B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pop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(S)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C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pop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(S)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</a:t>
                      </a:r>
                      <a:r>
                        <a:rPr lang="en-US" sz="1800" b="0" kern="100" dirty="0">
                          <a:solidFill>
                            <a:srgbClr val="00B050"/>
                          </a:solidFill>
                          <a:effectLst/>
                        </a:rPr>
                        <a:t>push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(S, B+C)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傳回 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pop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(S)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7043061"/>
                  </a:ext>
                </a:extLst>
              </a:tr>
            </a:tbl>
          </a:graphicData>
        </a:graphic>
      </p:graphicFrame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83B88D69-B2B3-4FED-852B-53772E6105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670964"/>
              </p:ext>
            </p:extLst>
          </p:nvPr>
        </p:nvGraphicFramePr>
        <p:xfrm>
          <a:off x="933428" y="3146807"/>
          <a:ext cx="3641615" cy="3209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41615">
                  <a:extLst>
                    <a:ext uri="{9D8B030D-6E8A-4147-A177-3AD203B41FA5}">
                      <a16:colId xmlns:a16="http://schemas.microsoft.com/office/drawing/2014/main" val="28238302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effectLst/>
                        </a:rPr>
                        <a:t>Sub2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clear(S)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設 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由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至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5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 </a:t>
                      </a: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A[</a:t>
                      </a:r>
                      <a:r>
                        <a:rPr lang="en-US" sz="1800" b="1" kern="100" dirty="0" err="1">
                          <a:solidFill>
                            <a:srgbClr val="FF0000"/>
                          </a:solidFill>
                          <a:effectLst/>
                        </a:rPr>
                        <a:t>i</a:t>
                      </a: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] &lt;&gt; '+'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</a:t>
                      </a:r>
                      <a:r>
                        <a:rPr lang="en-US" sz="1800" b="0" kern="100" dirty="0">
                          <a:solidFill>
                            <a:srgbClr val="00B050"/>
                          </a:solidFill>
                          <a:effectLst/>
                        </a:rPr>
                        <a:t>push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(S, A[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])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否則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B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pop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(S)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C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pop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(S)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</a:t>
                      </a:r>
                      <a:r>
                        <a:rPr lang="en-US" sz="1800" b="0" kern="100" dirty="0">
                          <a:solidFill>
                            <a:srgbClr val="00B050"/>
                          </a:solidFill>
                          <a:effectLst/>
                        </a:rPr>
                        <a:t>push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(S, B+C)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如果 </a:t>
                      </a:r>
                      <a:r>
                        <a:rPr lang="en-US" sz="1800" b="1" kern="100" dirty="0">
                          <a:solidFill>
                            <a:srgbClr val="00B050"/>
                          </a:solidFill>
                          <a:effectLst/>
                        </a:rPr>
                        <a:t>N = 1 </a:t>
                      </a: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則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傳回 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pop(S)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否則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 -1	</a:t>
                      </a:r>
                      <a:r>
                        <a:rPr lang="en-US" sz="1800" b="0" kern="100" dirty="0">
                          <a:solidFill>
                            <a:srgbClr val="00B0F0"/>
                          </a:solidFill>
                          <a:effectLst/>
                        </a:rPr>
                        <a:t>Error</a:t>
                      </a: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980435"/>
                  </a:ext>
                </a:extLst>
              </a:tr>
            </a:tbl>
          </a:graphicData>
        </a:graphic>
      </p:graphicFrame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792E937-A2B4-4980-B977-3FAF1F200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CEB920B0-D148-442D-B080-0C6EA871E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6</a:t>
            </a:fld>
            <a:endParaRPr lang="zh-HK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CF6C0EB-DAC0-4C09-9023-585E379CC686}"/>
              </a:ext>
            </a:extLst>
          </p:cNvPr>
          <p:cNvSpPr/>
          <p:nvPr/>
        </p:nvSpPr>
        <p:spPr>
          <a:xfrm>
            <a:off x="400050" y="369315"/>
            <a:ext cx="3720005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(b) (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對以下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A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的初始內容，寫出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Sub1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的傳回值。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5903FFB-37F4-4A9F-B753-18035A07E15C}"/>
              </a:ext>
            </a:extLst>
          </p:cNvPr>
          <p:cNvSpPr/>
          <p:nvPr/>
        </p:nvSpPr>
        <p:spPr>
          <a:xfrm>
            <a:off x="3836695" y="623892"/>
            <a:ext cx="7665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2+3=5</a:t>
            </a:r>
          </a:p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1+5=</a:t>
            </a:r>
            <a:r>
              <a:rPr lang="en-US" altLang="zh-HK" kern="100" dirty="0">
                <a:solidFill>
                  <a:srgbClr val="00B05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6</a:t>
            </a:r>
            <a:endParaRPr lang="zh-HK" altLang="en-US" dirty="0">
              <a:solidFill>
                <a:srgbClr val="00B050"/>
              </a:solidFill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E5E02991-9A5E-4DF2-BEFB-96836DC281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415645"/>
              </p:ext>
            </p:extLst>
          </p:nvPr>
        </p:nvGraphicFramePr>
        <p:xfrm>
          <a:off x="628650" y="1125751"/>
          <a:ext cx="3382854" cy="5909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3809">
                  <a:extLst>
                    <a:ext uri="{9D8B030D-6E8A-4147-A177-3AD203B41FA5}">
                      <a16:colId xmlns:a16="http://schemas.microsoft.com/office/drawing/2014/main" val="3812235099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2477695387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1133310727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2304050669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1468263456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921926529"/>
                    </a:ext>
                  </a:extLst>
                </a:gridCol>
              </a:tblGrid>
              <a:tr h="295466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0608382"/>
                  </a:ext>
                </a:extLst>
              </a:tr>
              <a:tr h="295466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A[</a:t>
                      </a: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/>
                        <a:t>3</a:t>
                      </a:r>
                      <a:endParaRPr lang="zh-HK" altLang="en-US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/>
                        <a:t>+</a:t>
                      </a:r>
                      <a:endParaRPr lang="zh-HK" altLang="en-US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+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209840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8FD5C226-7668-4D58-A75F-E6318EBD3EF4}"/>
              </a:ext>
            </a:extLst>
          </p:cNvPr>
          <p:cNvSpPr/>
          <p:nvPr/>
        </p:nvSpPr>
        <p:spPr>
          <a:xfrm>
            <a:off x="5190393" y="369315"/>
            <a:ext cx="3497546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對以下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A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的初始內容，寫出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Sub1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的傳回值。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0694B79-A1F2-4538-A9AF-5FAA9BE087E6}"/>
              </a:ext>
            </a:extLst>
          </p:cNvPr>
          <p:cNvSpPr/>
          <p:nvPr/>
        </p:nvSpPr>
        <p:spPr>
          <a:xfrm>
            <a:off x="7335807" y="68193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4</a:t>
            </a:r>
            <a:endParaRPr lang="zh-HK" altLang="en-US" dirty="0"/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EB5D1468-F81C-497C-9C52-1635D058C9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854127"/>
              </p:ext>
            </p:extLst>
          </p:nvPr>
        </p:nvGraphicFramePr>
        <p:xfrm>
          <a:off x="5376120" y="1125751"/>
          <a:ext cx="3382854" cy="5909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3809">
                  <a:extLst>
                    <a:ext uri="{9D8B030D-6E8A-4147-A177-3AD203B41FA5}">
                      <a16:colId xmlns:a16="http://schemas.microsoft.com/office/drawing/2014/main" val="3812235099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2477695387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1133310727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2304050669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1468263456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921926529"/>
                    </a:ext>
                  </a:extLst>
                </a:gridCol>
              </a:tblGrid>
              <a:tr h="295466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0608382"/>
                  </a:ext>
                </a:extLst>
              </a:tr>
              <a:tr h="295466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A[</a:t>
                      </a: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/>
                        <a:t>3</a:t>
                      </a:r>
                      <a:endParaRPr lang="zh-HK" altLang="en-US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/>
                        <a:t>+</a:t>
                      </a:r>
                      <a:endParaRPr lang="zh-HK" altLang="en-US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209840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6902AA4B-4638-4CA4-B7BD-85C379D53442}"/>
              </a:ext>
            </a:extLst>
          </p:cNvPr>
          <p:cNvSpPr/>
          <p:nvPr/>
        </p:nvSpPr>
        <p:spPr>
          <a:xfrm>
            <a:off x="449847" y="2551270"/>
            <a:ext cx="4122153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小芬重寫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Sub1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的最後一句，經修改後成為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Sub2</a:t>
            </a:r>
            <a:r>
              <a:rPr lang="zh-TW" altLang="en-US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，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如下所示：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7136BC4-4EDE-4FAA-A8B3-E45D573A9E69}"/>
              </a:ext>
            </a:extLst>
          </p:cNvPr>
          <p:cNvSpPr/>
          <p:nvPr/>
        </p:nvSpPr>
        <p:spPr>
          <a:xfrm>
            <a:off x="5190393" y="2464852"/>
            <a:ext cx="3334061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(c) (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A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的初始內容，使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Sub2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FF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-1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A47B1346-41D7-4ABF-9674-77DE51535E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29059"/>
              </p:ext>
            </p:extLst>
          </p:nvPr>
        </p:nvGraphicFramePr>
        <p:xfrm>
          <a:off x="5376120" y="3144294"/>
          <a:ext cx="3382854" cy="5909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3809">
                  <a:extLst>
                    <a:ext uri="{9D8B030D-6E8A-4147-A177-3AD203B41FA5}">
                      <a16:colId xmlns:a16="http://schemas.microsoft.com/office/drawing/2014/main" val="3812235099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2477695387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1133310727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2304050669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1468263456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921926529"/>
                    </a:ext>
                  </a:extLst>
                </a:gridCol>
              </a:tblGrid>
              <a:tr h="295466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0608382"/>
                  </a:ext>
                </a:extLst>
              </a:tr>
              <a:tr h="295466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A[</a:t>
                      </a: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1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209840"/>
                  </a:ext>
                </a:extLst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C29CDE98-FE9C-4AFC-8EE3-EC9157A58D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802072"/>
              </p:ext>
            </p:extLst>
          </p:nvPr>
        </p:nvGraphicFramePr>
        <p:xfrm>
          <a:off x="5935355" y="3416300"/>
          <a:ext cx="2829705" cy="3440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5941">
                  <a:extLst>
                    <a:ext uri="{9D8B030D-6E8A-4147-A177-3AD203B41FA5}">
                      <a16:colId xmlns:a16="http://schemas.microsoft.com/office/drawing/2014/main" val="1313070249"/>
                    </a:ext>
                  </a:extLst>
                </a:gridCol>
                <a:gridCol w="565941">
                  <a:extLst>
                    <a:ext uri="{9D8B030D-6E8A-4147-A177-3AD203B41FA5}">
                      <a16:colId xmlns:a16="http://schemas.microsoft.com/office/drawing/2014/main" val="3622747743"/>
                    </a:ext>
                  </a:extLst>
                </a:gridCol>
                <a:gridCol w="565941">
                  <a:extLst>
                    <a:ext uri="{9D8B030D-6E8A-4147-A177-3AD203B41FA5}">
                      <a16:colId xmlns:a16="http://schemas.microsoft.com/office/drawing/2014/main" val="2951134810"/>
                    </a:ext>
                  </a:extLst>
                </a:gridCol>
                <a:gridCol w="565941">
                  <a:extLst>
                    <a:ext uri="{9D8B030D-6E8A-4147-A177-3AD203B41FA5}">
                      <a16:colId xmlns:a16="http://schemas.microsoft.com/office/drawing/2014/main" val="3400620997"/>
                    </a:ext>
                  </a:extLst>
                </a:gridCol>
                <a:gridCol w="565941">
                  <a:extLst>
                    <a:ext uri="{9D8B030D-6E8A-4147-A177-3AD203B41FA5}">
                      <a16:colId xmlns:a16="http://schemas.microsoft.com/office/drawing/2014/main" val="1334428883"/>
                    </a:ext>
                  </a:extLst>
                </a:gridCol>
              </a:tblGrid>
              <a:tr h="344042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0029577"/>
                  </a:ext>
                </a:extLst>
              </a:tr>
            </a:tbl>
          </a:graphicData>
        </a:graphic>
      </p:graphicFrame>
      <p:sp>
        <p:nvSpPr>
          <p:cNvPr id="15" name="矩形 14">
            <a:extLst>
              <a:ext uri="{FF2B5EF4-FFF2-40B4-BE49-F238E27FC236}">
                <a16:creationId xmlns:a16="http://schemas.microsoft.com/office/drawing/2014/main" id="{0A8FF002-AB2C-46A5-9BD6-F656338EE9DD}"/>
              </a:ext>
            </a:extLst>
          </p:cNvPr>
          <p:cNvSpPr/>
          <p:nvPr/>
        </p:nvSpPr>
        <p:spPr>
          <a:xfrm>
            <a:off x="5169529" y="4057748"/>
            <a:ext cx="3796035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當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pop(S)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以空的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運行時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Sub2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會出現問題。完成以下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A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的初始內容，令到這個問題出現。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936E29E9-45E1-48AE-8A2B-40FD5E9A7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130900"/>
              </p:ext>
            </p:extLst>
          </p:nvPr>
        </p:nvGraphicFramePr>
        <p:xfrm>
          <a:off x="5376120" y="5103501"/>
          <a:ext cx="3382854" cy="5909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3809">
                  <a:extLst>
                    <a:ext uri="{9D8B030D-6E8A-4147-A177-3AD203B41FA5}">
                      <a16:colId xmlns:a16="http://schemas.microsoft.com/office/drawing/2014/main" val="3812235099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2477695387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1133310727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2304050669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1468263456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921926529"/>
                    </a:ext>
                  </a:extLst>
                </a:gridCol>
              </a:tblGrid>
              <a:tr h="295466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0608382"/>
                  </a:ext>
                </a:extLst>
              </a:tr>
              <a:tr h="295466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A[</a:t>
                      </a: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HK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HK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-6350" algn="ctr" defTabSz="914400" rtl="0" eaLnBrk="1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209840"/>
                  </a:ext>
                </a:extLst>
              </a:tr>
            </a:tbl>
          </a:graphicData>
        </a:graphic>
      </p:graphicFrame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5F606F93-27BC-4DD9-85B1-0A0BF7B4C0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55052"/>
              </p:ext>
            </p:extLst>
          </p:nvPr>
        </p:nvGraphicFramePr>
        <p:xfrm>
          <a:off x="6489480" y="5377697"/>
          <a:ext cx="1131882" cy="3440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5941">
                  <a:extLst>
                    <a:ext uri="{9D8B030D-6E8A-4147-A177-3AD203B41FA5}">
                      <a16:colId xmlns:a16="http://schemas.microsoft.com/office/drawing/2014/main" val="3622747743"/>
                    </a:ext>
                  </a:extLst>
                </a:gridCol>
                <a:gridCol w="565941">
                  <a:extLst>
                    <a:ext uri="{9D8B030D-6E8A-4147-A177-3AD203B41FA5}">
                      <a16:colId xmlns:a16="http://schemas.microsoft.com/office/drawing/2014/main" val="2951134810"/>
                    </a:ext>
                  </a:extLst>
                </a:gridCol>
              </a:tblGrid>
              <a:tr h="344042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0029577"/>
                  </a:ext>
                </a:extLst>
              </a:tr>
            </a:tbl>
          </a:graphicData>
        </a:graphic>
      </p:graphicFrame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A98DF3CB-E9B1-47BE-9333-44E890019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004482"/>
              </p:ext>
            </p:extLst>
          </p:nvPr>
        </p:nvGraphicFramePr>
        <p:xfrm>
          <a:off x="4738683" y="522141"/>
          <a:ext cx="4572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1671162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541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9594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zh-HK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78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zh-HK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504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zh-HK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348385"/>
                  </a:ext>
                </a:extLst>
              </a:tr>
            </a:tbl>
          </a:graphicData>
        </a:graphic>
      </p:graphicFrame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7F515E46-AD1D-4165-8E41-8D246C1B943E}"/>
              </a:ext>
            </a:extLst>
          </p:cNvPr>
          <p:cNvCxnSpPr>
            <a:cxnSpLocks/>
          </p:cNvCxnSpPr>
          <p:nvPr/>
        </p:nvCxnSpPr>
        <p:spPr>
          <a:xfrm flipV="1">
            <a:off x="4738683" y="1284318"/>
            <a:ext cx="457200" cy="31513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63C71922-CF8D-4BA4-9A9F-D72360049DED}"/>
              </a:ext>
            </a:extLst>
          </p:cNvPr>
          <p:cNvCxnSpPr>
            <a:cxnSpLocks/>
          </p:cNvCxnSpPr>
          <p:nvPr/>
        </p:nvCxnSpPr>
        <p:spPr>
          <a:xfrm flipV="1">
            <a:off x="4716912" y="1657770"/>
            <a:ext cx="457200" cy="31513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41A9050C-7F6A-4F61-883A-255AFB77BCF5}"/>
              </a:ext>
            </a:extLst>
          </p:cNvPr>
          <p:cNvSpPr/>
          <p:nvPr/>
        </p:nvSpPr>
        <p:spPr>
          <a:xfrm>
            <a:off x="4362592" y="165777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  <a:endParaRPr lang="zh-HK" altLang="en-US" dirty="0"/>
          </a:p>
        </p:txBody>
      </p:sp>
      <p:sp>
        <p:nvSpPr>
          <p:cNvPr id="22" name="橢圓 21">
            <a:extLst>
              <a:ext uri="{FF2B5EF4-FFF2-40B4-BE49-F238E27FC236}">
                <a16:creationId xmlns:a16="http://schemas.microsoft.com/office/drawing/2014/main" id="{BDCF84AE-66EA-4671-82C0-37B1CE72B928}"/>
              </a:ext>
            </a:extLst>
          </p:cNvPr>
          <p:cNvSpPr/>
          <p:nvPr/>
        </p:nvSpPr>
        <p:spPr>
          <a:xfrm>
            <a:off x="1819499" y="1300610"/>
            <a:ext cx="1593998" cy="514725"/>
          </a:xfrm>
          <a:prstGeom prst="ellipse">
            <a:avLst/>
          </a:prstGeom>
          <a:noFill/>
          <a:ln w="28575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橢圓 22">
            <a:extLst>
              <a:ext uri="{FF2B5EF4-FFF2-40B4-BE49-F238E27FC236}">
                <a16:creationId xmlns:a16="http://schemas.microsoft.com/office/drawing/2014/main" id="{6CA3A0A9-B164-4388-A1D5-1DB071405A0C}"/>
              </a:ext>
            </a:extLst>
          </p:cNvPr>
          <p:cNvSpPr/>
          <p:nvPr/>
        </p:nvSpPr>
        <p:spPr>
          <a:xfrm>
            <a:off x="6553208" y="1300610"/>
            <a:ext cx="1593998" cy="514725"/>
          </a:xfrm>
          <a:prstGeom prst="ellipse">
            <a:avLst/>
          </a:prstGeom>
          <a:noFill/>
          <a:ln w="28575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橢圓 23">
            <a:extLst>
              <a:ext uri="{FF2B5EF4-FFF2-40B4-BE49-F238E27FC236}">
                <a16:creationId xmlns:a16="http://schemas.microsoft.com/office/drawing/2014/main" id="{BFA5D683-3A17-46B9-9B51-72567C2D42A9}"/>
              </a:ext>
            </a:extLst>
          </p:cNvPr>
          <p:cNvSpPr/>
          <p:nvPr/>
        </p:nvSpPr>
        <p:spPr>
          <a:xfrm>
            <a:off x="860351" y="5224718"/>
            <a:ext cx="1593998" cy="514725"/>
          </a:xfrm>
          <a:prstGeom prst="ellipse">
            <a:avLst/>
          </a:prstGeom>
          <a:noFill/>
          <a:ln w="28575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17D5BD0-A403-48F6-95CD-C28E70523F6B}"/>
              </a:ext>
            </a:extLst>
          </p:cNvPr>
          <p:cNvSpPr/>
          <p:nvPr/>
        </p:nvSpPr>
        <p:spPr>
          <a:xfrm>
            <a:off x="7184964" y="373740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3</a:t>
            </a:r>
            <a:endParaRPr lang="zh-HK" altLang="en-US" dirty="0"/>
          </a:p>
        </p:txBody>
      </p:sp>
      <p:sp>
        <p:nvSpPr>
          <p:cNvPr id="26" name="橢圓 25">
            <a:extLst>
              <a:ext uri="{FF2B5EF4-FFF2-40B4-BE49-F238E27FC236}">
                <a16:creationId xmlns:a16="http://schemas.microsoft.com/office/drawing/2014/main" id="{7E05D55D-A1C2-4CDC-B1B5-42D8A74ED070}"/>
              </a:ext>
            </a:extLst>
          </p:cNvPr>
          <p:cNvSpPr/>
          <p:nvPr/>
        </p:nvSpPr>
        <p:spPr>
          <a:xfrm>
            <a:off x="5935354" y="5300027"/>
            <a:ext cx="1132191" cy="514725"/>
          </a:xfrm>
          <a:prstGeom prst="ellipse">
            <a:avLst/>
          </a:prstGeom>
          <a:noFill/>
          <a:ln w="28575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C88EF2E-CF1C-4A87-9136-BC9F3B9597AF}"/>
              </a:ext>
            </a:extLst>
          </p:cNvPr>
          <p:cNvSpPr/>
          <p:nvPr/>
        </p:nvSpPr>
        <p:spPr>
          <a:xfrm>
            <a:off x="2354228" y="583617"/>
            <a:ext cx="314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2000" kern="100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  <a:endParaRPr lang="zh-HK" altLang="en-US" sz="2000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1F640DE-618B-4D7E-A223-24E7AE02EDC6}"/>
              </a:ext>
            </a:extLst>
          </p:cNvPr>
          <p:cNvSpPr/>
          <p:nvPr/>
        </p:nvSpPr>
        <p:spPr>
          <a:xfrm>
            <a:off x="5231738" y="1264309"/>
            <a:ext cx="314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2000" kern="100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  <a:endParaRPr lang="zh-HK" altLang="en-US" sz="20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720D036-71FB-4D20-8572-645E5F002D95}"/>
              </a:ext>
            </a:extLst>
          </p:cNvPr>
          <p:cNvSpPr/>
          <p:nvPr/>
        </p:nvSpPr>
        <p:spPr>
          <a:xfrm>
            <a:off x="2715306" y="1912753"/>
            <a:ext cx="1144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2400" kern="100" dirty="0">
                <a:solidFill>
                  <a:srgbClr val="FF0000"/>
                </a:solidFill>
                <a:latin typeface="Calibri" panose="020F0502020204030204" pitchFamily="34" charset="0"/>
              </a:rPr>
              <a:t>1+(</a:t>
            </a:r>
            <a:r>
              <a:rPr lang="en-US" altLang="zh-HK" sz="2400" kern="100" dirty="0">
                <a:solidFill>
                  <a:srgbClr val="00B050"/>
                </a:solidFill>
                <a:latin typeface="Calibri" panose="020F0502020204030204" pitchFamily="34" charset="0"/>
              </a:rPr>
              <a:t>2+3</a:t>
            </a:r>
            <a:r>
              <a:rPr lang="en-US" altLang="zh-HK" sz="2400" kern="100" dirty="0">
                <a:solidFill>
                  <a:srgbClr val="FF0000"/>
                </a:solidFill>
                <a:latin typeface="Calibri" panose="020F0502020204030204" pitchFamily="34" charset="0"/>
              </a:rPr>
              <a:t>)</a:t>
            </a:r>
            <a:endParaRPr lang="zh-HK" altLang="en-US" sz="2400" dirty="0"/>
          </a:p>
        </p:txBody>
      </p:sp>
      <p:graphicFrame>
        <p:nvGraphicFramePr>
          <p:cNvPr id="30" name="表格 29">
            <a:extLst>
              <a:ext uri="{FF2B5EF4-FFF2-40B4-BE49-F238E27FC236}">
                <a16:creationId xmlns:a16="http://schemas.microsoft.com/office/drawing/2014/main" id="{8760FE92-43D4-4F5B-9460-500E92BDDA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275132"/>
              </p:ext>
            </p:extLst>
          </p:nvPr>
        </p:nvGraphicFramePr>
        <p:xfrm>
          <a:off x="3991782" y="2008658"/>
          <a:ext cx="45720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1671162698"/>
                    </a:ext>
                  </a:extLst>
                </a:gridCol>
              </a:tblGrid>
              <a:tr h="35712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/>
                        <a:t>6</a:t>
                      </a:r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5410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65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21" grpId="0"/>
      <p:bldP spid="22" grpId="0" animBg="1"/>
      <p:bldP spid="23" grpId="0" animBg="1"/>
      <p:bldP spid="24" grpId="0" animBg="1"/>
      <p:bldP spid="25" grpId="0"/>
      <p:bldP spid="26" grpId="0" animBg="1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6CD5B796-E70F-428B-B270-79E3ABFA8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7F3F69F6-2FD9-43F2-B4E8-3467EDF9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7</a:t>
            </a:fld>
            <a:endParaRPr lang="zh-HK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332EA7B-56DF-489C-B806-71332299C558}"/>
              </a:ext>
            </a:extLst>
          </p:cNvPr>
          <p:cNvSpPr/>
          <p:nvPr/>
        </p:nvSpPr>
        <p:spPr>
          <a:xfrm>
            <a:off x="400049" y="360278"/>
            <a:ext cx="5601357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(d)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小芬利用一個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布爾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變量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flag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，將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Sub2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修改為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Sub3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，以解決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(c)(ii)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的問題。完成以下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Sub3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12A117CF-056A-4E05-9936-F58BA2A0EE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495953"/>
              </p:ext>
            </p:extLst>
          </p:nvPr>
        </p:nvGraphicFramePr>
        <p:xfrm>
          <a:off x="1163341" y="1042852"/>
          <a:ext cx="4958059" cy="41970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58059">
                  <a:extLst>
                    <a:ext uri="{9D8B030D-6E8A-4147-A177-3AD203B41FA5}">
                      <a16:colId xmlns:a16="http://schemas.microsoft.com/office/drawing/2014/main" val="10604365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effectLst/>
                        </a:rPr>
                        <a:t>Sub3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clear(S)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FF66FF"/>
                          </a:solidFill>
                          <a:effectLst/>
                        </a:rPr>
                        <a:t>flag </a:t>
                      </a:r>
                      <a:r>
                        <a:rPr lang="en-US" sz="1800" b="1" kern="100" dirty="0">
                          <a:solidFill>
                            <a:srgbClr val="FF66FF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1" kern="100" dirty="0">
                          <a:solidFill>
                            <a:srgbClr val="FF66FF"/>
                          </a:solidFill>
                          <a:effectLst/>
                        </a:rPr>
                        <a:t> TRUE</a:t>
                      </a:r>
                      <a:endParaRPr lang="zh-TW" sz="1800" b="1" kern="100" dirty="0">
                        <a:solidFill>
                          <a:srgbClr val="FF66FF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設 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由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至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5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______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en-US" sz="1800" b="0" kern="100" dirty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// OK</a:t>
                      </a:r>
                      <a:endParaRPr lang="zh-TW" sz="1800" b="0" kern="100" dirty="0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 </a:t>
                      </a: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A[</a:t>
                      </a:r>
                      <a:r>
                        <a:rPr lang="en-US" sz="1800" b="1" kern="100" dirty="0" err="1">
                          <a:solidFill>
                            <a:srgbClr val="FF0000"/>
                          </a:solidFill>
                          <a:effectLst/>
                        </a:rPr>
                        <a:t>i</a:t>
                      </a: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] &lt;&gt; '+'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	</a:t>
                      </a:r>
                      <a:r>
                        <a:rPr lang="en-US" sz="1800" b="0" kern="100" dirty="0">
                          <a:solidFill>
                            <a:srgbClr val="00B050"/>
                          </a:solidFill>
                          <a:effectLst/>
                        </a:rPr>
                        <a:t>push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(S, A[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])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否則 如果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______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	B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pop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(S)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	C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pop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(S)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	</a:t>
                      </a:r>
                      <a:r>
                        <a:rPr lang="en-US" sz="1800" b="0" kern="100" dirty="0">
                          <a:solidFill>
                            <a:srgbClr val="00B050"/>
                          </a:solidFill>
                          <a:effectLst/>
                        </a:rPr>
                        <a:t>push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(S, B+C)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</a:t>
                      </a:r>
                      <a:r>
                        <a:rPr lang="zh-TW" alt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　　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否則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	</a:t>
                      </a:r>
                      <a:r>
                        <a:rPr lang="en-US" sz="1800" b="1" kern="100" dirty="0">
                          <a:solidFill>
                            <a:srgbClr val="FF66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flag </a:t>
                      </a:r>
                      <a:r>
                        <a:rPr lang="en-US" sz="1800" b="1" kern="100" dirty="0">
                          <a:solidFill>
                            <a:srgbClr val="FF66F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1" kern="100" dirty="0">
                          <a:solidFill>
                            <a:srgbClr val="FF66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FALSE</a:t>
                      </a:r>
                      <a:endParaRPr lang="zh-TW" altLang="en-US" sz="1800" b="1" kern="100" dirty="0">
                        <a:solidFill>
                          <a:srgbClr val="FF66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N = 1 </a:t>
                      </a:r>
                      <a:r>
                        <a:rPr lang="zh-TW" alt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及 </a:t>
                      </a:r>
                      <a:r>
                        <a:rPr lang="en-US" altLang="zh-HK" sz="1800" b="1" kern="100" dirty="0">
                          <a:solidFill>
                            <a:srgbClr val="FF66FF"/>
                          </a:solidFill>
                          <a:effectLst/>
                        </a:rPr>
                        <a:t>flag </a:t>
                      </a:r>
                      <a:r>
                        <a:rPr lang="en-US" altLang="zh-HK" sz="1800" b="1" kern="100" dirty="0">
                          <a:solidFill>
                            <a:srgbClr val="FF66FF"/>
                          </a:solidFill>
                          <a:effectLst/>
                          <a:sym typeface="Wingdings" panose="05000000000000000000" pitchFamily="2" charset="2"/>
                        </a:rPr>
                        <a:t>=</a:t>
                      </a:r>
                      <a:r>
                        <a:rPr lang="en-US" altLang="zh-HK" sz="1800" b="1" kern="100" dirty="0">
                          <a:solidFill>
                            <a:srgbClr val="FF66FF"/>
                          </a:solidFill>
                          <a:effectLst/>
                        </a:rPr>
                        <a:t> TRUE</a:t>
                      </a:r>
                      <a:r>
                        <a:rPr lang="zh-TW" alt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傳回 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pop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(S)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否則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-1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4216430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88674D24-B29F-493D-A01F-40C15F326220}"/>
              </a:ext>
            </a:extLst>
          </p:cNvPr>
          <p:cNvSpPr/>
          <p:nvPr/>
        </p:nvSpPr>
        <p:spPr>
          <a:xfrm>
            <a:off x="2673018" y="1919238"/>
            <a:ext cx="527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</a:rPr>
              <a:t>flag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1FEE008-BC1C-4928-AC7C-D181A14589D5}"/>
              </a:ext>
            </a:extLst>
          </p:cNvPr>
          <p:cNvSpPr/>
          <p:nvPr/>
        </p:nvSpPr>
        <p:spPr>
          <a:xfrm>
            <a:off x="4061470" y="2662105"/>
            <a:ext cx="681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</a:rPr>
              <a:t>N&gt;=2</a:t>
            </a:r>
            <a:endParaRPr lang="zh-HK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CB966BF5-7CAA-4BAA-8163-E6A4DC282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421401"/>
              </p:ext>
            </p:extLst>
          </p:nvPr>
        </p:nvGraphicFramePr>
        <p:xfrm>
          <a:off x="5376120" y="1240858"/>
          <a:ext cx="3382854" cy="5909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3809">
                  <a:extLst>
                    <a:ext uri="{9D8B030D-6E8A-4147-A177-3AD203B41FA5}">
                      <a16:colId xmlns:a16="http://schemas.microsoft.com/office/drawing/2014/main" val="3812235099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2477695387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1133310727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2304050669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1468263456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921926529"/>
                    </a:ext>
                  </a:extLst>
                </a:gridCol>
              </a:tblGrid>
              <a:tr h="295466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0608382"/>
                  </a:ext>
                </a:extLst>
              </a:tr>
              <a:tr h="295466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A[</a:t>
                      </a: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/>
                        <a:t>+</a:t>
                      </a:r>
                      <a:endParaRPr lang="zh-HK" altLang="en-US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209840"/>
                  </a:ext>
                </a:extLst>
              </a:tr>
            </a:tbl>
          </a:graphicData>
        </a:graphic>
      </p:graphicFrame>
      <p:sp>
        <p:nvSpPr>
          <p:cNvPr id="9" name="橢圓 8">
            <a:extLst>
              <a:ext uri="{FF2B5EF4-FFF2-40B4-BE49-F238E27FC236}">
                <a16:creationId xmlns:a16="http://schemas.microsoft.com/office/drawing/2014/main" id="{B0F73C1A-DA81-41CD-8782-54298799597C}"/>
              </a:ext>
            </a:extLst>
          </p:cNvPr>
          <p:cNvSpPr/>
          <p:nvPr/>
        </p:nvSpPr>
        <p:spPr>
          <a:xfrm>
            <a:off x="5987738" y="1396255"/>
            <a:ext cx="1593998" cy="514725"/>
          </a:xfrm>
          <a:prstGeom prst="ellipse">
            <a:avLst/>
          </a:prstGeom>
          <a:noFill/>
          <a:ln w="28575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89FE048A-B053-48AA-BEAE-EFA46BF89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758906"/>
              </p:ext>
            </p:extLst>
          </p:nvPr>
        </p:nvGraphicFramePr>
        <p:xfrm>
          <a:off x="5376120" y="2173715"/>
          <a:ext cx="3382854" cy="5909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3809">
                  <a:extLst>
                    <a:ext uri="{9D8B030D-6E8A-4147-A177-3AD203B41FA5}">
                      <a16:colId xmlns:a16="http://schemas.microsoft.com/office/drawing/2014/main" val="3812235099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2477695387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1133310727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2304050669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1468263456"/>
                    </a:ext>
                  </a:extLst>
                </a:gridCol>
                <a:gridCol w="563809">
                  <a:extLst>
                    <a:ext uri="{9D8B030D-6E8A-4147-A177-3AD203B41FA5}">
                      <a16:colId xmlns:a16="http://schemas.microsoft.com/office/drawing/2014/main" val="921926529"/>
                    </a:ext>
                  </a:extLst>
                </a:gridCol>
              </a:tblGrid>
              <a:tr h="295466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0608382"/>
                  </a:ext>
                </a:extLst>
              </a:tr>
              <a:tr h="295466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A[</a:t>
                      </a: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+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209840"/>
                  </a:ext>
                </a:extLst>
              </a:tr>
            </a:tbl>
          </a:graphicData>
        </a:graphic>
      </p:graphicFrame>
      <p:sp>
        <p:nvSpPr>
          <p:cNvPr id="11" name="橢圓 10">
            <a:extLst>
              <a:ext uri="{FF2B5EF4-FFF2-40B4-BE49-F238E27FC236}">
                <a16:creationId xmlns:a16="http://schemas.microsoft.com/office/drawing/2014/main" id="{A8F08068-8057-459D-890E-5E4D92D9CA85}"/>
              </a:ext>
            </a:extLst>
          </p:cNvPr>
          <p:cNvSpPr/>
          <p:nvPr/>
        </p:nvSpPr>
        <p:spPr>
          <a:xfrm>
            <a:off x="5972016" y="2350726"/>
            <a:ext cx="1101884" cy="514725"/>
          </a:xfrm>
          <a:prstGeom prst="ellipse">
            <a:avLst/>
          </a:prstGeom>
          <a:noFill/>
          <a:ln w="28575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CAF0ABD-281A-44A4-9601-92D68D32510F}"/>
              </a:ext>
            </a:extLst>
          </p:cNvPr>
          <p:cNvSpPr/>
          <p:nvPr/>
        </p:nvSpPr>
        <p:spPr>
          <a:xfrm>
            <a:off x="693465" y="1460981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</a:rPr>
              <a:t>OK</a:t>
            </a:r>
            <a:endParaRPr lang="zh-HK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31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F1B44B80-2B8A-4983-83E5-51490FAD1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A42A7DF8-DBB4-462C-9386-B198F1788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8</a:t>
            </a:fld>
            <a:endParaRPr lang="zh-HK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BF2B59D-84C1-4065-A824-A2AB5492B5B7}"/>
              </a:ext>
            </a:extLst>
          </p:cNvPr>
          <p:cNvSpPr/>
          <p:nvPr/>
        </p:nvSpPr>
        <p:spPr>
          <a:xfrm>
            <a:off x="321460" y="420390"/>
            <a:ext cx="472918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(e)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小芬在開發資訊系統時須執行以下任務：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CA04718-52B9-4C52-97A5-4D87D01BC2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552247"/>
              </p:ext>
            </p:extLst>
          </p:nvPr>
        </p:nvGraphicFramePr>
        <p:xfrm>
          <a:off x="4961758" y="265181"/>
          <a:ext cx="4045607" cy="24780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8180">
                  <a:extLst>
                    <a:ext uri="{9D8B030D-6E8A-4147-A177-3AD203B41FA5}">
                      <a16:colId xmlns:a16="http://schemas.microsoft.com/office/drawing/2014/main" val="4181435713"/>
                    </a:ext>
                  </a:extLst>
                </a:gridCol>
                <a:gridCol w="1694558">
                  <a:extLst>
                    <a:ext uri="{9D8B030D-6E8A-4147-A177-3AD203B41FA5}">
                      <a16:colId xmlns:a16="http://schemas.microsoft.com/office/drawing/2014/main" val="2829843970"/>
                    </a:ext>
                  </a:extLst>
                </a:gridCol>
                <a:gridCol w="1302869">
                  <a:extLst>
                    <a:ext uri="{9D8B030D-6E8A-4147-A177-3AD203B41FA5}">
                      <a16:colId xmlns:a16="http://schemas.microsoft.com/office/drawing/2014/main" val="3663509073"/>
                    </a:ext>
                  </a:extLst>
                </a:gridCol>
              </a:tblGrid>
              <a:tr h="275335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任務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持續時間</a:t>
                      </a:r>
                      <a:r>
                        <a:rPr lang="en-US" sz="1800" kern="100">
                          <a:effectLst/>
                        </a:rPr>
                        <a:t>(</a:t>
                      </a:r>
                      <a:r>
                        <a:rPr lang="zh-TW" sz="1800" kern="100">
                          <a:effectLst/>
                        </a:rPr>
                        <a:t>日</a:t>
                      </a:r>
                      <a:r>
                        <a:rPr lang="en-US" sz="1800" kern="100">
                          <a:effectLst/>
                        </a:rPr>
                        <a:t>)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依賴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1273812"/>
                  </a:ext>
                </a:extLst>
              </a:tr>
              <a:tr h="275335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-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4146586"/>
                  </a:ext>
                </a:extLst>
              </a:tr>
              <a:tr h="275335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B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-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5358383"/>
                  </a:ext>
                </a:extLst>
              </a:tr>
              <a:tr h="275335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C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-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8624503"/>
                  </a:ext>
                </a:extLst>
              </a:tr>
              <a:tr h="275335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-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2464228"/>
                  </a:ext>
                </a:extLst>
              </a:tr>
              <a:tr h="275335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FF00"/>
                          </a:solidFill>
                          <a:effectLst/>
                        </a:rPr>
                        <a:t>E</a:t>
                      </a:r>
                      <a:endParaRPr lang="zh-TW" sz="1800" kern="100" dirty="0">
                        <a:solidFill>
                          <a:srgbClr val="FFFF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A, B, C, D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8099920"/>
                  </a:ext>
                </a:extLst>
              </a:tr>
              <a:tr h="275335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FF00"/>
                          </a:solidFill>
                          <a:effectLst/>
                        </a:rPr>
                        <a:t>F</a:t>
                      </a:r>
                      <a:endParaRPr lang="zh-TW" sz="1800" kern="100" dirty="0">
                        <a:solidFill>
                          <a:srgbClr val="FFFF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E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5997226"/>
                  </a:ext>
                </a:extLst>
              </a:tr>
              <a:tr h="275335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FF00"/>
                          </a:solidFill>
                          <a:effectLst/>
                        </a:rPr>
                        <a:t>G</a:t>
                      </a:r>
                      <a:endParaRPr lang="zh-TW" sz="1800" kern="100" dirty="0">
                        <a:solidFill>
                          <a:srgbClr val="FFFF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9490548"/>
                  </a:ext>
                </a:extLst>
              </a:tr>
              <a:tr h="275335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FF00"/>
                          </a:solidFill>
                          <a:effectLst/>
                        </a:rPr>
                        <a:t>H</a:t>
                      </a:r>
                      <a:endParaRPr lang="zh-TW" sz="1800" kern="100" dirty="0">
                        <a:solidFill>
                          <a:srgbClr val="FFFF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E, F, G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915312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037EE2ED-0A90-472D-8920-39355B25AB50}"/>
              </a:ext>
            </a:extLst>
          </p:cNvPr>
          <p:cNvSpPr/>
          <p:nvPr/>
        </p:nvSpPr>
        <p:spPr>
          <a:xfrm>
            <a:off x="597524" y="1496792"/>
            <a:ext cx="3727302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她為這項開發草擬了以下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甘特圖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89ECBB21-51B1-4BEE-9487-79916CB1AB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140079" y="3103331"/>
            <a:ext cx="7010987" cy="3114484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8D2B5B1B-F16E-4244-952A-7DF6F7F6A5D9}"/>
              </a:ext>
            </a:extLst>
          </p:cNvPr>
          <p:cNvSpPr/>
          <p:nvPr/>
        </p:nvSpPr>
        <p:spPr>
          <a:xfrm>
            <a:off x="594163" y="2630025"/>
            <a:ext cx="3203137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寫出圖中的兩個主要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錯誤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及其對應的修正。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(2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F972FC5-3236-4454-AF89-E3AC4940BE27}"/>
              </a:ext>
            </a:extLst>
          </p:cNvPr>
          <p:cNvSpPr/>
          <p:nvPr/>
        </p:nvSpPr>
        <p:spPr>
          <a:xfrm>
            <a:off x="1244982" y="3970020"/>
            <a:ext cx="1309031" cy="216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en-US" sz="1100" kern="10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 </a:t>
            </a:r>
            <a:endParaRPr lang="zh-TW" sz="1100" kern="10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090533F-77B9-4E91-861F-1E904E584463}"/>
              </a:ext>
            </a:extLst>
          </p:cNvPr>
          <p:cNvSpPr/>
          <p:nvPr/>
        </p:nvSpPr>
        <p:spPr>
          <a:xfrm>
            <a:off x="3993569" y="5266800"/>
            <a:ext cx="662514" cy="216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en-US" sz="1100" kern="10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 </a:t>
            </a:r>
            <a:endParaRPr lang="zh-TW" sz="1100" kern="10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F77EAA3-9783-4865-8190-5FA493B8162F}"/>
              </a:ext>
            </a:extLst>
          </p:cNvPr>
          <p:cNvSpPr/>
          <p:nvPr/>
        </p:nvSpPr>
        <p:spPr>
          <a:xfrm>
            <a:off x="5687571" y="3833590"/>
            <a:ext cx="3157631" cy="10895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小芬決定使用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編譯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程式，而不是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解譯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程式來開發此系統。舉出一個理由以支持她的決定。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70628A58-21D9-4C08-B24B-D9F0A296F008}"/>
              </a:ext>
            </a:extLst>
          </p:cNvPr>
          <p:cNvSpPr/>
          <p:nvPr/>
        </p:nvSpPr>
        <p:spPr>
          <a:xfrm>
            <a:off x="5285098" y="504659"/>
            <a:ext cx="402473" cy="1184441"/>
          </a:xfrm>
          <a:prstGeom prst="ellipse">
            <a:avLst/>
          </a:prstGeom>
          <a:noFill/>
          <a:ln w="28575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5D6273BC-BE66-47A1-9A5F-285B7C848987}"/>
              </a:ext>
            </a:extLst>
          </p:cNvPr>
          <p:cNvSpPr/>
          <p:nvPr/>
        </p:nvSpPr>
        <p:spPr>
          <a:xfrm>
            <a:off x="7548122" y="1871256"/>
            <a:ext cx="602944" cy="356259"/>
          </a:xfrm>
          <a:prstGeom prst="ellipse">
            <a:avLst/>
          </a:prstGeom>
          <a:noFill/>
          <a:ln w="28575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CB6DFEB-517E-4746-B5C0-2C4D20520024}"/>
              </a:ext>
            </a:extLst>
          </p:cNvPr>
          <p:cNvSpPr/>
          <p:nvPr/>
        </p:nvSpPr>
        <p:spPr>
          <a:xfrm>
            <a:off x="1512682" y="5061853"/>
            <a:ext cx="6035440" cy="17543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HK" altLang="en-US" dirty="0"/>
              <a:t>執行過程中不需要翻譯。</a:t>
            </a:r>
          </a:p>
          <a:p>
            <a:r>
              <a:rPr lang="zh-HK" altLang="en-US" dirty="0"/>
              <a:t>可用目標碼。</a:t>
            </a:r>
          </a:p>
          <a:p>
            <a:r>
              <a:rPr lang="zh-HK" altLang="en-US" dirty="0"/>
              <a:t>編譯後的編碼運行速度更快。</a:t>
            </a:r>
          </a:p>
          <a:p>
            <a:r>
              <a:rPr lang="zh-HK" altLang="en-US" dirty="0"/>
              <a:t>編譯後的編碼可以獨立運行，程序執行不需要編譯程式。</a:t>
            </a:r>
          </a:p>
          <a:p>
            <a:r>
              <a:rPr lang="zh-HK" altLang="en-US" dirty="0"/>
              <a:t>只需要一次編譯，生成的編碼可以重複運行。</a:t>
            </a:r>
          </a:p>
          <a:p>
            <a:r>
              <a:rPr lang="zh-HK" altLang="en-US" dirty="0"/>
              <a:t>編譯程式處理整個源代碼並執行大量優化。</a:t>
            </a:r>
          </a:p>
        </p:txBody>
      </p:sp>
    </p:spTree>
    <p:extLst>
      <p:ext uri="{BB962C8B-B14F-4D97-AF65-F5344CB8AC3E}">
        <p14:creationId xmlns:p14="http://schemas.microsoft.com/office/powerpoint/2010/main" val="203176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416446F2-9C7A-48B3-9EBD-98FD47355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A8D3EFD2-FC64-4F79-8BB4-D3BCB49E3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9</a:t>
            </a:fld>
            <a:endParaRPr lang="zh-HK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367D0CE-D14C-4E2F-8738-16B249035A70}"/>
              </a:ext>
            </a:extLst>
          </p:cNvPr>
          <p:cNvSpPr/>
          <p:nvPr/>
        </p:nvSpPr>
        <p:spPr>
          <a:xfrm>
            <a:off x="400050" y="347305"/>
            <a:ext cx="4572000" cy="5909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3.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李小姐開發一個應用程式來管理座位表，該座位表由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5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排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組成，而每排有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8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個座位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B7270882-F3A0-4E90-AA4F-9F98E6E2E2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883368"/>
              </p:ext>
            </p:extLst>
          </p:nvPr>
        </p:nvGraphicFramePr>
        <p:xfrm>
          <a:off x="935915" y="1077916"/>
          <a:ext cx="5293135" cy="222199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35091">
                  <a:extLst>
                    <a:ext uri="{9D8B030D-6E8A-4147-A177-3AD203B41FA5}">
                      <a16:colId xmlns:a16="http://schemas.microsoft.com/office/drawing/2014/main" val="1441577455"/>
                    </a:ext>
                  </a:extLst>
                </a:gridCol>
                <a:gridCol w="971772">
                  <a:extLst>
                    <a:ext uri="{9D8B030D-6E8A-4147-A177-3AD203B41FA5}">
                      <a16:colId xmlns:a16="http://schemas.microsoft.com/office/drawing/2014/main" val="1361431685"/>
                    </a:ext>
                  </a:extLst>
                </a:gridCol>
                <a:gridCol w="971772">
                  <a:extLst>
                    <a:ext uri="{9D8B030D-6E8A-4147-A177-3AD203B41FA5}">
                      <a16:colId xmlns:a16="http://schemas.microsoft.com/office/drawing/2014/main" val="1357302669"/>
                    </a:ext>
                  </a:extLst>
                </a:gridCol>
                <a:gridCol w="970956">
                  <a:extLst>
                    <a:ext uri="{9D8B030D-6E8A-4147-A177-3AD203B41FA5}">
                      <a16:colId xmlns:a16="http://schemas.microsoft.com/office/drawing/2014/main" val="126849328"/>
                    </a:ext>
                  </a:extLst>
                </a:gridCol>
                <a:gridCol w="971772">
                  <a:extLst>
                    <a:ext uri="{9D8B030D-6E8A-4147-A177-3AD203B41FA5}">
                      <a16:colId xmlns:a16="http://schemas.microsoft.com/office/drawing/2014/main" val="1966337756"/>
                    </a:ext>
                  </a:extLst>
                </a:gridCol>
                <a:gridCol w="971772">
                  <a:extLst>
                    <a:ext uri="{9D8B030D-6E8A-4147-A177-3AD203B41FA5}">
                      <a16:colId xmlns:a16="http://schemas.microsoft.com/office/drawing/2014/main" val="3429423742"/>
                    </a:ext>
                  </a:extLst>
                </a:gridCol>
              </a:tblGrid>
              <a:tr h="196983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40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9278898"/>
                  </a:ext>
                </a:extLst>
              </a:tr>
              <a:tr h="196983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23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39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3286034"/>
                  </a:ext>
                </a:extLst>
              </a:tr>
              <a:tr h="196983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30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23034955"/>
                  </a:ext>
                </a:extLst>
              </a:tr>
              <a:tr h="196983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29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9869298"/>
                  </a:ext>
                </a:extLst>
              </a:tr>
              <a:tr h="196983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12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highlight>
                          <a:srgbClr val="00FFFF"/>
                        </a:highlight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16209008"/>
                  </a:ext>
                </a:extLst>
              </a:tr>
              <a:tr h="196983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19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59794056"/>
                  </a:ext>
                </a:extLst>
              </a:tr>
              <a:tr h="196983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10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42513929"/>
                  </a:ext>
                </a:extLst>
              </a:tr>
              <a:tr h="196983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9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56430962"/>
                  </a:ext>
                </a:extLst>
              </a:tr>
              <a:tr h="196983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第</a:t>
                      </a:r>
                      <a:r>
                        <a:rPr lang="en-US" sz="1800" kern="100" dirty="0">
                          <a:effectLst/>
                        </a:rPr>
                        <a:t>1</a:t>
                      </a:r>
                      <a:r>
                        <a:rPr lang="zh-TW" sz="1800" kern="100" dirty="0">
                          <a:effectLst/>
                        </a:rPr>
                        <a:t>排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88726748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40E2BD9C-2350-455E-A206-B5C65141C9A4}"/>
              </a:ext>
            </a:extLst>
          </p:cNvPr>
          <p:cNvSpPr/>
          <p:nvPr/>
        </p:nvSpPr>
        <p:spPr>
          <a:xfrm>
            <a:off x="758414" y="3392993"/>
            <a:ext cx="3902486" cy="183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在上面的座位表中，方格內的數字是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40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名學生的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班號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。例如，班號為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12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的學生坐在第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2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排的第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4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個座位。</a:t>
            </a:r>
            <a:endParaRPr lang="en-US" altLang="zh-TW" kern="1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8895" marR="36830" indent="-6350">
              <a:lnSpc>
                <a:spcPct val="90000"/>
              </a:lnSpc>
            </a:pPr>
            <a:endParaRPr lang="en-US" altLang="zh-TW" kern="1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李小姐使用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陣列</a:t>
            </a:r>
            <a:r>
              <a:rPr lang="zh-TW" altLang="zh-HK" kern="100" dirty="0">
                <a:solidFill>
                  <a:srgbClr val="FF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FF0000"/>
                </a:solidFill>
                <a:highlight>
                  <a:srgbClr val="00FFFF"/>
                </a:highlight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SP</a:t>
            </a:r>
            <a:r>
              <a:rPr lang="en-US" altLang="zh-HK" kern="100" dirty="0">
                <a:solidFill>
                  <a:srgbClr val="FF0000"/>
                </a:solidFill>
                <a:highlight>
                  <a:srgbClr val="00FFFF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[</a:t>
            </a:r>
            <a:r>
              <a:rPr lang="en-US" altLang="zh-HK" kern="100" dirty="0" err="1">
                <a:solidFill>
                  <a:srgbClr val="FF0000"/>
                </a:solidFill>
                <a:highlight>
                  <a:srgbClr val="00FFFF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i,j</a:t>
            </a:r>
            <a:r>
              <a:rPr lang="en-US" altLang="zh-HK" kern="100" dirty="0">
                <a:solidFill>
                  <a:srgbClr val="FF0000"/>
                </a:solidFill>
                <a:highlight>
                  <a:srgbClr val="00FFFF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]</a:t>
            </a:r>
            <a:r>
              <a:rPr lang="en-US" altLang="zh-HK" kern="100" dirty="0">
                <a:solidFill>
                  <a:srgbClr val="FF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來儲存坐在</a:t>
            </a:r>
            <a:r>
              <a:rPr lang="zh-TW" altLang="zh-HK" kern="1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第</a:t>
            </a:r>
            <a:r>
              <a:rPr lang="zh-TW" altLang="zh-HK" kern="100" dirty="0">
                <a:solidFill>
                  <a:srgbClr val="00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 err="1">
                <a:solidFill>
                  <a:srgbClr val="00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排</a:t>
            </a:r>
            <a:r>
              <a:rPr lang="zh-TW" altLang="zh-HK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第</a:t>
            </a:r>
            <a:r>
              <a:rPr lang="zh-TW" altLang="zh-HK" kern="100" dirty="0">
                <a:solidFill>
                  <a:srgbClr val="000000"/>
                </a:solidFill>
                <a:highlight>
                  <a:srgbClr val="00FFFF"/>
                </a:highlight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00FFFF"/>
                </a:highlight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j </a:t>
            </a:r>
            <a:r>
              <a:rPr lang="zh-TW" altLang="zh-HK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個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座位的學生班號，因此</a:t>
            </a:r>
            <a:r>
              <a:rPr lang="en-US" altLang="zh-HK" kern="100" dirty="0">
                <a:solidFill>
                  <a:srgbClr val="7030A0"/>
                </a:solidFill>
                <a:highlight>
                  <a:srgbClr val="FF99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SP[2,4] 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= 12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1CE81B6-812A-4BD1-B1B7-5285BCC9966E}"/>
              </a:ext>
            </a:extLst>
          </p:cNvPr>
          <p:cNvSpPr/>
          <p:nvPr/>
        </p:nvSpPr>
        <p:spPr>
          <a:xfrm>
            <a:off x="1260064" y="5249623"/>
            <a:ext cx="3311936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(a)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寫出在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SP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中儲存班號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23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的元素索引。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(1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SP[__,__]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0A5671E-C0E3-4B84-90CB-FF3D1FC7F5A1}"/>
              </a:ext>
            </a:extLst>
          </p:cNvPr>
          <p:cNvSpPr/>
          <p:nvPr/>
        </p:nvSpPr>
        <p:spPr>
          <a:xfrm>
            <a:off x="5278419" y="3299908"/>
            <a:ext cx="3675081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(b) 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AssignCN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是一個子程式，根據上述座位表，將班號儲存在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SP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內。完成以下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 err="1">
                <a:solidFill>
                  <a:srgbClr val="00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AssignCN</a:t>
            </a:r>
            <a:r>
              <a:rPr lang="en-US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63D579F-43C8-4661-940E-A7A67347AAC0}"/>
              </a:ext>
            </a:extLst>
          </p:cNvPr>
          <p:cNvSpPr/>
          <p:nvPr/>
        </p:nvSpPr>
        <p:spPr>
          <a:xfrm>
            <a:off x="5048250" y="4352575"/>
            <a:ext cx="4009241" cy="10895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8895" marR="36830" indent="-6350" defTabSz="723900">
              <a:lnSpc>
                <a:spcPct val="90000"/>
              </a:lnSpc>
            </a:pP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AssignCN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defTabSz="72390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b="1" kern="100" dirty="0" err="1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5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defTabSz="72390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b="1" kern="100" dirty="0">
                <a:solidFill>
                  <a:srgbClr val="00B05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j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8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defTabSz="72390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	SP</a:t>
            </a:r>
            <a:r>
              <a:rPr lang="en-US" altLang="zh-HK" kern="100" dirty="0">
                <a:solidFill>
                  <a:srgbClr val="000000"/>
                </a:solidFill>
                <a:latin typeface="Consolas" panose="020B0609020204030204" pitchFamily="49" charset="0"/>
                <a:cs typeface="微軟正黑體" panose="020B0604030504040204" pitchFamily="34" charset="-120"/>
              </a:rPr>
              <a:t>[</a:t>
            </a:r>
            <a:r>
              <a:rPr lang="en-US" altLang="zh-HK" kern="100" dirty="0" err="1">
                <a:solidFill>
                  <a:srgbClr val="000000"/>
                </a:solidFill>
                <a:latin typeface="Consolas" panose="020B0609020204030204" pitchFamily="49" charset="0"/>
                <a:cs typeface="微軟正黑體" panose="020B0604030504040204" pitchFamily="34" charset="-120"/>
              </a:rPr>
              <a:t>i,j</a:t>
            </a:r>
            <a:r>
              <a:rPr lang="en-US" altLang="zh-HK" kern="100" dirty="0">
                <a:solidFill>
                  <a:srgbClr val="000000"/>
                </a:solidFill>
                <a:latin typeface="Consolas" panose="020B0609020204030204" pitchFamily="49" charset="0"/>
                <a:cs typeface="微軟正黑體" panose="020B0604030504040204" pitchFamily="34" charset="-120"/>
              </a:rPr>
              <a:t>]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____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7A5FEE4-CB73-49B1-8BD0-07BC0C239265}"/>
              </a:ext>
            </a:extLst>
          </p:cNvPr>
          <p:cNvSpPr/>
          <p:nvPr/>
        </p:nvSpPr>
        <p:spPr>
          <a:xfrm>
            <a:off x="2740248" y="5695138"/>
            <a:ext cx="577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3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  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7</a:t>
            </a:r>
            <a:endParaRPr lang="zh-HK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E805D13-4F67-4CE3-8AF4-F4BCF3CFE146}"/>
              </a:ext>
            </a:extLst>
          </p:cNvPr>
          <p:cNvSpPr/>
          <p:nvPr/>
        </p:nvSpPr>
        <p:spPr>
          <a:xfrm>
            <a:off x="7739601" y="5008139"/>
            <a:ext cx="1324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微軟正黑體" panose="020B0604030504040204" pitchFamily="34" charset="-120"/>
              </a:rPr>
              <a:t>8*(</a:t>
            </a:r>
            <a:r>
              <a:rPr lang="en-US" altLang="zh-HK" b="1" kern="100" dirty="0">
                <a:solidFill>
                  <a:srgbClr val="FF0000"/>
                </a:solidFill>
                <a:highlight>
                  <a:srgbClr val="00FFFF"/>
                </a:highlight>
                <a:latin typeface="Consolas" panose="020B0609020204030204" pitchFamily="49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微軟正黑體" panose="020B0604030504040204" pitchFamily="34" charset="-120"/>
              </a:rPr>
              <a:t>-1)</a:t>
            </a:r>
            <a:r>
              <a:rPr lang="en-US" altLang="zh-HK" kern="100" dirty="0">
                <a:solidFill>
                  <a:srgbClr val="00B050"/>
                </a:solidFill>
                <a:latin typeface="Consolas" panose="020B0609020204030204" pitchFamily="49" charset="0"/>
                <a:cs typeface="微軟正黑體" panose="020B0604030504040204" pitchFamily="34" charset="-120"/>
              </a:rPr>
              <a:t>+</a:t>
            </a:r>
            <a:r>
              <a:rPr lang="en-US" altLang="zh-HK" b="1" kern="100" dirty="0">
                <a:solidFill>
                  <a:srgbClr val="00B050"/>
                </a:solidFill>
                <a:highlight>
                  <a:srgbClr val="00FFFF"/>
                </a:highlight>
                <a:latin typeface="Consolas" panose="020B0609020204030204" pitchFamily="49" charset="0"/>
                <a:cs typeface="微軟正黑體" panose="020B0604030504040204" pitchFamily="34" charset="-120"/>
              </a:rPr>
              <a:t>j</a:t>
            </a:r>
            <a:endParaRPr lang="zh-HK" altLang="en-US" dirty="0">
              <a:highlight>
                <a:srgbClr val="00FFFF"/>
              </a:highlight>
              <a:latin typeface="Consolas" panose="020B0609020204030204" pitchFamily="49" charset="0"/>
            </a:endParaRP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DD7F1120-2D78-4F47-8F96-CB812EB886AA}"/>
              </a:ext>
            </a:extLst>
          </p:cNvPr>
          <p:cNvGrpSpPr/>
          <p:nvPr/>
        </p:nvGrpSpPr>
        <p:grpSpPr>
          <a:xfrm>
            <a:off x="2228850" y="880368"/>
            <a:ext cx="3429721" cy="369332"/>
            <a:chOff x="2152650" y="1020068"/>
            <a:chExt cx="3429721" cy="36933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2447DBD6-742C-4755-9AB3-2997ECDD9E19}"/>
                </a:ext>
              </a:extLst>
            </p:cNvPr>
            <p:cNvSpPr/>
            <p:nvPr/>
          </p:nvSpPr>
          <p:spPr>
            <a:xfrm>
              <a:off x="2152650" y="1020068"/>
              <a:ext cx="4171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K" b="1" kern="100" dirty="0">
                  <a:solidFill>
                    <a:srgbClr val="FF0000"/>
                  </a:solidFill>
                  <a:latin typeface="Calibri" panose="020F0502020204030204" pitchFamily="34" charset="0"/>
                  <a:cs typeface="微軟正黑體" panose="020B0604030504040204" pitchFamily="34" charset="-120"/>
                </a:rPr>
                <a:t>+8</a:t>
              </a:r>
              <a:endParaRPr lang="zh-HK" altLang="en-US" b="1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32F89AF-4C12-4961-AE7D-B704A0A27FE3}"/>
                </a:ext>
              </a:extLst>
            </p:cNvPr>
            <p:cNvSpPr/>
            <p:nvPr/>
          </p:nvSpPr>
          <p:spPr>
            <a:xfrm>
              <a:off x="3109099" y="1020068"/>
              <a:ext cx="5341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K" b="1" kern="100" dirty="0">
                  <a:solidFill>
                    <a:srgbClr val="FF0000"/>
                  </a:solidFill>
                  <a:latin typeface="Calibri" panose="020F0502020204030204" pitchFamily="34" charset="0"/>
                  <a:cs typeface="微軟正黑體" panose="020B0604030504040204" pitchFamily="34" charset="-120"/>
                </a:rPr>
                <a:t>+16</a:t>
              </a:r>
              <a:endParaRPr lang="zh-HK" altLang="en-US" b="1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97EE9EA-A399-4C12-8D35-1069B046D6B5}"/>
                </a:ext>
              </a:extLst>
            </p:cNvPr>
            <p:cNvSpPr/>
            <p:nvPr/>
          </p:nvSpPr>
          <p:spPr>
            <a:xfrm>
              <a:off x="4012116" y="1020068"/>
              <a:ext cx="5341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K" b="1" kern="100" dirty="0">
                  <a:solidFill>
                    <a:srgbClr val="FF0000"/>
                  </a:solidFill>
                  <a:latin typeface="Calibri" panose="020F0502020204030204" pitchFamily="34" charset="0"/>
                  <a:cs typeface="微軟正黑體" panose="020B0604030504040204" pitchFamily="34" charset="-120"/>
                </a:rPr>
                <a:t>+24</a:t>
              </a:r>
              <a:endParaRPr lang="zh-HK" altLang="en-US" b="1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8179322F-A167-45BA-87AB-3A468A3AC080}"/>
                </a:ext>
              </a:extLst>
            </p:cNvPr>
            <p:cNvSpPr/>
            <p:nvPr/>
          </p:nvSpPr>
          <p:spPr>
            <a:xfrm>
              <a:off x="5048250" y="1020068"/>
              <a:ext cx="5341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K" b="1" kern="100" dirty="0">
                  <a:solidFill>
                    <a:srgbClr val="FF0000"/>
                  </a:solidFill>
                  <a:latin typeface="Calibri" panose="020F0502020204030204" pitchFamily="34" charset="0"/>
                  <a:cs typeface="微軟正黑體" panose="020B0604030504040204" pitchFamily="34" charset="-120"/>
                </a:rPr>
                <a:t>+32</a:t>
              </a:r>
              <a:endParaRPr lang="zh-HK" altLang="en-US" b="1" dirty="0"/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854BE096-76F1-4019-99AA-58AB116A3E24}"/>
              </a:ext>
            </a:extLst>
          </p:cNvPr>
          <p:cNvSpPr/>
          <p:nvPr/>
        </p:nvSpPr>
        <p:spPr>
          <a:xfrm>
            <a:off x="602762" y="2705746"/>
            <a:ext cx="437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highlight>
                  <a:srgbClr val="00FFFF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j=</a:t>
            </a:r>
            <a:endParaRPr lang="zh-HK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970D01A-48EA-4C6F-B072-E3CE83FA33B6}"/>
              </a:ext>
            </a:extLst>
          </p:cNvPr>
          <p:cNvSpPr/>
          <p:nvPr/>
        </p:nvSpPr>
        <p:spPr>
          <a:xfrm>
            <a:off x="2334999" y="2977119"/>
            <a:ext cx="437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 err="1">
                <a:solidFill>
                  <a:srgbClr val="FF0000"/>
                </a:solidFill>
                <a:highlight>
                  <a:srgbClr val="00FFFF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i</a:t>
            </a:r>
            <a:r>
              <a:rPr lang="en-US" altLang="zh-HK" kern="100" dirty="0">
                <a:solidFill>
                  <a:srgbClr val="FF0000"/>
                </a:solidFill>
                <a:highlight>
                  <a:srgbClr val="00FFFF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=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93895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372D39E5-5D97-4CA1-9743-A8D374F14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AB6D7D5E-7555-48D0-B277-3EC02EEA6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10</a:t>
            </a:fld>
            <a:endParaRPr lang="zh-HK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7C1BDB7-D006-40B0-B581-9423E0D32777}"/>
              </a:ext>
            </a:extLst>
          </p:cNvPr>
          <p:cNvSpPr/>
          <p:nvPr/>
        </p:nvSpPr>
        <p:spPr>
          <a:xfrm>
            <a:off x="299544" y="348294"/>
            <a:ext cx="7712911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李小姐編寫子程式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 err="1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ArrangeSeat</a:t>
            </a:r>
            <a:r>
              <a:rPr lang="en-US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的偽代碼，為學生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隨機地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重新安排座位。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7F0AECC4-57B2-4F58-9DF1-B242D665BB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042198"/>
              </p:ext>
            </p:extLst>
          </p:nvPr>
        </p:nvGraphicFramePr>
        <p:xfrm>
          <a:off x="840827" y="688425"/>
          <a:ext cx="7462345" cy="18060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7337">
                  <a:extLst>
                    <a:ext uri="{9D8B030D-6E8A-4147-A177-3AD203B41FA5}">
                      <a16:colId xmlns:a16="http://schemas.microsoft.com/office/drawing/2014/main" val="4078537306"/>
                    </a:ext>
                  </a:extLst>
                </a:gridCol>
                <a:gridCol w="6665008">
                  <a:extLst>
                    <a:ext uri="{9D8B030D-6E8A-4147-A177-3AD203B41FA5}">
                      <a16:colId xmlns:a16="http://schemas.microsoft.com/office/drawing/2014/main" val="3689876171"/>
                    </a:ext>
                  </a:extLst>
                </a:gridCol>
              </a:tblGrid>
              <a:tr h="258004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行號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內容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1238198"/>
                  </a:ext>
                </a:extLst>
              </a:tr>
              <a:tr h="1548026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ArrangeSeat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</a:t>
                      </a:r>
                      <a:r>
                        <a:rPr lang="zh-TW" sz="1800" kern="100" dirty="0">
                          <a:effectLst/>
                        </a:rPr>
                        <a:t>設 </a:t>
                      </a:r>
                      <a:r>
                        <a:rPr lang="en-US" sz="1800" kern="100" dirty="0" err="1">
                          <a:effectLst/>
                          <a:highlight>
                            <a:srgbClr val="00FFFF"/>
                          </a:highlight>
                        </a:rPr>
                        <a:t>i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zh-TW" sz="1800" kern="100" dirty="0">
                          <a:effectLst/>
                        </a:rPr>
                        <a:t>由</a:t>
                      </a:r>
                      <a:r>
                        <a:rPr lang="en-US" sz="1800" kern="100" dirty="0">
                          <a:effectLst/>
                        </a:rPr>
                        <a:t>1 </a:t>
                      </a:r>
                      <a:r>
                        <a:rPr lang="zh-TW" sz="1800" kern="100" dirty="0">
                          <a:effectLst/>
                        </a:rPr>
                        <a:t>至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5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zh-TW" sz="1800" kern="100" dirty="0">
                          <a:effectLst/>
                        </a:rPr>
                        <a:t>執行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</a:t>
                      </a:r>
                      <a:r>
                        <a:rPr lang="zh-TW" sz="1800" kern="100" dirty="0">
                          <a:effectLst/>
                        </a:rPr>
                        <a:t>設 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j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zh-TW" sz="1800" kern="100" dirty="0">
                          <a:effectLst/>
                        </a:rPr>
                        <a:t>由</a:t>
                      </a:r>
                      <a:r>
                        <a:rPr lang="en-US" sz="1800" kern="100" dirty="0">
                          <a:effectLst/>
                        </a:rPr>
                        <a:t>1 </a:t>
                      </a:r>
                      <a:r>
                        <a:rPr lang="zh-TW" sz="1800" kern="100" dirty="0">
                          <a:effectLst/>
                        </a:rPr>
                        <a:t>至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8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zh-TW" sz="1800" kern="100" dirty="0">
                          <a:effectLst/>
                        </a:rPr>
                        <a:t>執行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	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r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zh-TW" sz="1800" kern="100" dirty="0">
                          <a:effectLst/>
                        </a:rPr>
                        <a:t>一個由</a:t>
                      </a:r>
                      <a:r>
                        <a:rPr lang="en-US" sz="1800" kern="100" dirty="0">
                          <a:effectLst/>
                        </a:rPr>
                        <a:t>1 </a:t>
                      </a:r>
                      <a:r>
                        <a:rPr lang="zh-TW" sz="1800" kern="100" dirty="0">
                          <a:effectLst/>
                        </a:rPr>
                        <a:t>至</a:t>
                      </a:r>
                      <a:r>
                        <a:rPr lang="en-US" sz="1800" kern="100" dirty="0">
                          <a:effectLst/>
                        </a:rPr>
                        <a:t>5 </a:t>
                      </a:r>
                      <a:r>
                        <a:rPr lang="zh-TW" sz="1800" kern="100" dirty="0">
                          <a:effectLst/>
                        </a:rPr>
                        <a:t>的</a:t>
                      </a:r>
                      <a:r>
                        <a:rPr lang="zh-TW" sz="1800" kern="100" dirty="0">
                          <a:effectLst/>
                          <a:highlight>
                            <a:srgbClr val="00FFFF"/>
                          </a:highlight>
                        </a:rPr>
                        <a:t>隨機整數</a:t>
                      </a:r>
                      <a:r>
                        <a:rPr lang="zh-TW" sz="1800" kern="100" dirty="0">
                          <a:effectLst/>
                        </a:rPr>
                        <a:t>，包括首尾兩數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	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s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zh-TW" sz="1800" kern="100" dirty="0">
                          <a:effectLst/>
                        </a:rPr>
                        <a:t>一個由</a:t>
                      </a:r>
                      <a:r>
                        <a:rPr lang="en-US" sz="1800" kern="100" dirty="0">
                          <a:effectLst/>
                        </a:rPr>
                        <a:t>1 </a:t>
                      </a:r>
                      <a:r>
                        <a:rPr lang="zh-TW" sz="1800" kern="100" dirty="0">
                          <a:effectLst/>
                        </a:rPr>
                        <a:t>至</a:t>
                      </a:r>
                      <a:r>
                        <a:rPr lang="en-US" sz="1800" kern="100" dirty="0">
                          <a:effectLst/>
                        </a:rPr>
                        <a:t>8 </a:t>
                      </a:r>
                      <a:r>
                        <a:rPr lang="zh-TW" sz="1800" kern="100" dirty="0">
                          <a:effectLst/>
                        </a:rPr>
                        <a:t>的</a:t>
                      </a:r>
                      <a:r>
                        <a:rPr lang="zh-TW" sz="1800" kern="100" dirty="0">
                          <a:effectLst/>
                          <a:highlight>
                            <a:srgbClr val="00FFFF"/>
                          </a:highlight>
                        </a:rPr>
                        <a:t>隨機整數</a:t>
                      </a:r>
                      <a:r>
                        <a:rPr lang="zh-TW" sz="1800" kern="100" dirty="0">
                          <a:effectLst/>
                        </a:rPr>
                        <a:t>，包括首尾兩數</a:t>
                      </a:r>
                    </a:p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	</a:t>
                      </a:r>
                      <a:r>
                        <a:rPr lang="zh-TW" sz="1800" kern="100" dirty="0">
                          <a:effectLst/>
                        </a:rPr>
                        <a:t>將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SP[</a:t>
                      </a:r>
                      <a:r>
                        <a:rPr lang="en-US" sz="1800" kern="100" dirty="0" err="1">
                          <a:effectLst/>
                          <a:highlight>
                            <a:srgbClr val="00FFFF"/>
                          </a:highlight>
                        </a:rPr>
                        <a:t>i,j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]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zh-TW" sz="1800" kern="100" dirty="0">
                          <a:effectLst/>
                        </a:rPr>
                        <a:t>和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SP[</a:t>
                      </a:r>
                      <a:r>
                        <a:rPr lang="en-US" sz="1800" kern="100" dirty="0" err="1">
                          <a:effectLst/>
                          <a:highlight>
                            <a:srgbClr val="00FFFF"/>
                          </a:highlight>
                        </a:rPr>
                        <a:t>r,s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] </a:t>
                      </a:r>
                      <a:r>
                        <a:rPr lang="zh-TW" sz="1800" kern="100" dirty="0">
                          <a:effectLst/>
                        </a:rPr>
                        <a:t>互換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2408151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DB77DF54-1CB6-4B0C-91D8-303D00583B68}"/>
              </a:ext>
            </a:extLst>
          </p:cNvPr>
          <p:cNvSpPr/>
          <p:nvPr/>
        </p:nvSpPr>
        <p:spPr>
          <a:xfrm>
            <a:off x="299545" y="2548455"/>
            <a:ext cx="7198535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(c) </a:t>
            </a:r>
            <a:r>
              <a:rPr lang="zh-TW" altLang="zh-HK" kern="100" dirty="0">
                <a:solidFill>
                  <a:srgbClr val="000000"/>
                </a:solidFill>
                <a:cs typeface="Calibri" panose="020F0502020204030204" pitchFamily="34" charset="0"/>
              </a:rPr>
              <a:t>假設函數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FFFF00"/>
                </a:highlight>
                <a:cs typeface="微軟正黑體" panose="020B0604030504040204" pitchFamily="34" charset="-120"/>
              </a:rPr>
              <a:t>rand</a:t>
            </a:r>
            <a:r>
              <a:rPr lang="zh-TW" altLang="zh-HK" kern="100" dirty="0">
                <a:solidFill>
                  <a:srgbClr val="000000"/>
                </a:solidFill>
                <a:cs typeface="Calibri" panose="020F0502020204030204" pitchFamily="34" charset="0"/>
              </a:rPr>
              <a:t>傳回一個介乎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FFFF00"/>
                </a:highlight>
                <a:cs typeface="微軟正黑體" panose="020B0604030504040204" pitchFamily="34" charset="-120"/>
              </a:rPr>
              <a:t>0</a:t>
            </a:r>
            <a:r>
              <a:rPr lang="zh-TW" altLang="zh-HK" kern="100" dirty="0">
                <a:solidFill>
                  <a:srgbClr val="000000"/>
                </a:solidFill>
                <a:highlight>
                  <a:srgbClr val="FFFF00"/>
                </a:highlight>
                <a:cs typeface="Calibri" panose="020F0502020204030204" pitchFamily="34" charset="0"/>
              </a:rPr>
              <a:t>到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FFFF00"/>
                </a:highlight>
                <a:cs typeface="微軟正黑體" panose="020B0604030504040204" pitchFamily="34" charset="-120"/>
              </a:rPr>
              <a:t>0.99</a:t>
            </a:r>
            <a:r>
              <a:rPr lang="zh-TW" altLang="zh-HK" kern="100" dirty="0">
                <a:solidFill>
                  <a:srgbClr val="000000"/>
                </a:solidFill>
                <a:cs typeface="Calibri" panose="020F0502020204030204" pitchFamily="34" charset="0"/>
              </a:rPr>
              <a:t>之間的隨機數，包括首尾兩數。使用</a:t>
            </a:r>
            <a:r>
              <a:rPr lang="en-US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rand</a:t>
            </a:r>
            <a:r>
              <a:rPr lang="zh-TW" altLang="zh-HK" kern="100" dirty="0">
                <a:solidFill>
                  <a:srgbClr val="000000"/>
                </a:solidFill>
                <a:cs typeface="Calibri" panose="020F0502020204030204" pitchFamily="34" charset="0"/>
              </a:rPr>
              <a:t>重寫第</a:t>
            </a:r>
            <a:r>
              <a:rPr lang="en-US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5</a:t>
            </a:r>
            <a:r>
              <a:rPr lang="zh-TW" altLang="zh-HK" kern="100" dirty="0">
                <a:solidFill>
                  <a:srgbClr val="000000"/>
                </a:solidFill>
                <a:cs typeface="Calibri" panose="020F0502020204030204" pitchFamily="34" charset="0"/>
              </a:rPr>
              <a:t>行。</a:t>
            </a:r>
            <a:r>
              <a:rPr lang="zh-TW" altLang="zh-HK" kern="100" dirty="0">
                <a:solidFill>
                  <a:srgbClr val="00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00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(2</a:t>
            </a:r>
            <a:r>
              <a:rPr lang="zh-TW" altLang="zh-HK" kern="100" dirty="0">
                <a:solidFill>
                  <a:srgbClr val="000000"/>
                </a:solidFill>
                <a:cs typeface="Calibri" panose="020F0502020204030204" pitchFamily="34" charset="0"/>
              </a:rPr>
              <a:t>分</a:t>
            </a:r>
            <a:r>
              <a:rPr lang="en-US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)</a:t>
            </a:r>
            <a:endParaRPr lang="zh-TW" altLang="zh-HK" kern="100" dirty="0">
              <a:solidFill>
                <a:srgbClr val="000000"/>
              </a:solidFill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en-US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S  </a:t>
            </a:r>
            <a:r>
              <a:rPr lang="en-US" altLang="zh-HK" kern="100" dirty="0">
                <a:solidFill>
                  <a:srgbClr val="000000"/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r>
              <a:rPr lang="en-US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 _____</a:t>
            </a:r>
            <a:endParaRPr lang="zh-TW" altLang="zh-HK" kern="100" dirty="0">
              <a:solidFill>
                <a:srgbClr val="000000"/>
              </a:solidFill>
              <a:effectLst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93B8FF4-0D78-487B-968C-8D9C1B3C6BC7}"/>
              </a:ext>
            </a:extLst>
          </p:cNvPr>
          <p:cNvSpPr/>
          <p:nvPr/>
        </p:nvSpPr>
        <p:spPr>
          <a:xfrm>
            <a:off x="299545" y="3425812"/>
            <a:ext cx="839251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(d) (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李小姐編寫了一個子程式</a:t>
            </a:r>
            <a:r>
              <a:rPr lang="en-US" altLang="zh-HK" kern="100" dirty="0" err="1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FindStudent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(k)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，使用</a:t>
            </a:r>
            <a:r>
              <a:rPr lang="zh-TW" altLang="zh-HK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線性檢索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來查找班號為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k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的學生的排號和座位編號。完成以下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FindStudent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(k)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(1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4BB1B4D-11BA-41C0-AEED-A43EE3B8DD62}"/>
              </a:ext>
            </a:extLst>
          </p:cNvPr>
          <p:cNvSpPr/>
          <p:nvPr/>
        </p:nvSpPr>
        <p:spPr>
          <a:xfrm>
            <a:off x="1255987" y="4004043"/>
            <a:ext cx="4482661" cy="13388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FindStudent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(k)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en-US" altLang="zh-HK" kern="100" dirty="0" err="1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5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j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8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	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_________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則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		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輸出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 err="1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, j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FEFFF57-BFF6-4408-A3C1-416F82C07753}"/>
              </a:ext>
            </a:extLst>
          </p:cNvPr>
          <p:cNvSpPr/>
          <p:nvPr/>
        </p:nvSpPr>
        <p:spPr>
          <a:xfrm>
            <a:off x="687879" y="5500987"/>
            <a:ext cx="3884120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FindStudent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(k)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中的「如果」語句會被執行固定的次數。建議算法內的一項改進，以提高其效率。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(2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DE371F6-786F-4AE8-BA79-306A2C06996D}"/>
              </a:ext>
            </a:extLst>
          </p:cNvPr>
          <p:cNvSpPr/>
          <p:nvPr/>
        </p:nvSpPr>
        <p:spPr>
          <a:xfrm>
            <a:off x="4588342" y="5485094"/>
            <a:ext cx="381950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533400"/>
            <a:r>
              <a:rPr lang="en-US" altLang="zh-HK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found </a:t>
            </a:r>
            <a:r>
              <a:rPr lang="en-US" altLang="zh-HK" kern="1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= FALSE</a:t>
            </a:r>
          </a:p>
          <a:p>
            <a:pPr defTabSz="533400"/>
            <a:r>
              <a:rPr lang="en-US" altLang="zh-HK" kern="100" dirty="0">
                <a:solidFill>
                  <a:srgbClr val="FF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while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</a:t>
            </a:r>
            <a:r>
              <a:rPr lang="en-US" altLang="zh-HK" kern="100" dirty="0" err="1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&lt;=5 and NOT </a:t>
            </a:r>
            <a:r>
              <a:rPr lang="en-US" altLang="zh-HK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found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</a:p>
          <a:p>
            <a:pPr defTabSz="533400"/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</a:t>
            </a:r>
            <a:r>
              <a:rPr lang="en-US" altLang="zh-HK" kern="100" dirty="0">
                <a:solidFill>
                  <a:srgbClr val="FF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for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(j=1; j&lt;=8 and NOT </a:t>
            </a:r>
            <a:r>
              <a:rPr lang="en-US" altLang="zh-HK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found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; </a:t>
            </a:r>
            <a:r>
              <a:rPr lang="en-US" altLang="zh-HK" kern="100" dirty="0" err="1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j++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</a:p>
          <a:p>
            <a:pPr defTabSz="533400"/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if(…) </a:t>
            </a:r>
            <a:r>
              <a:rPr lang="en-US" altLang="zh-HK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found </a:t>
            </a:r>
            <a:r>
              <a:rPr lang="en-US" altLang="zh-HK" kern="1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= TRUE</a:t>
            </a:r>
            <a:endParaRPr lang="zh-HK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C579E84-C680-4301-AEAA-23890BF0CB09}"/>
              </a:ext>
            </a:extLst>
          </p:cNvPr>
          <p:cNvSpPr/>
          <p:nvPr/>
        </p:nvSpPr>
        <p:spPr>
          <a:xfrm>
            <a:off x="3868332" y="2925824"/>
            <a:ext cx="2410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int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(</a:t>
            </a:r>
            <a:r>
              <a:rPr lang="en-US" altLang="zh-HK" kern="1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rand()*8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)+1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  //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整數</a:t>
            </a:r>
            <a:endParaRPr lang="zh-HK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8347B4D-5192-4068-8C34-7643F4BE0447}"/>
              </a:ext>
            </a:extLst>
          </p:cNvPr>
          <p:cNvSpPr/>
          <p:nvPr/>
        </p:nvSpPr>
        <p:spPr>
          <a:xfrm>
            <a:off x="3736264" y="4673457"/>
            <a:ext cx="934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SP[</a:t>
            </a:r>
            <a:r>
              <a:rPr lang="en-US" altLang="zh-HK" kern="100" dirty="0" err="1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i,j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]=k</a:t>
            </a:r>
            <a:endParaRPr lang="zh-HK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3EAAAB3-B42C-4A81-B1A8-E849C1AC6AE8}"/>
              </a:ext>
            </a:extLst>
          </p:cNvPr>
          <p:cNvSpPr/>
          <p:nvPr/>
        </p:nvSpPr>
        <p:spPr>
          <a:xfrm>
            <a:off x="7214894" y="5134826"/>
            <a:ext cx="1192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00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1  2  3  4  5</a:t>
            </a:r>
            <a:endParaRPr lang="zh-HK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B8EC856-084A-4E05-9199-79BF0A9C2043}"/>
              </a:ext>
            </a:extLst>
          </p:cNvPr>
          <p:cNvSpPr/>
          <p:nvPr/>
        </p:nvSpPr>
        <p:spPr>
          <a:xfrm>
            <a:off x="6959374" y="3819356"/>
            <a:ext cx="30168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00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8</a:t>
            </a:r>
          </a:p>
          <a:p>
            <a:r>
              <a:rPr lang="en-US" altLang="zh-HK" kern="100" dirty="0">
                <a:solidFill>
                  <a:srgbClr val="000000"/>
                </a:solidFill>
              </a:rPr>
              <a:t>7</a:t>
            </a:r>
          </a:p>
          <a:p>
            <a:r>
              <a:rPr lang="en-US" altLang="zh-HK" kern="100" dirty="0">
                <a:solidFill>
                  <a:srgbClr val="000000"/>
                </a:solidFill>
              </a:rPr>
              <a:t>:</a:t>
            </a:r>
          </a:p>
          <a:p>
            <a:r>
              <a:rPr lang="en-US" altLang="zh-HK" kern="100" dirty="0">
                <a:solidFill>
                  <a:srgbClr val="000000"/>
                </a:solidFill>
              </a:rPr>
              <a:t>2</a:t>
            </a:r>
          </a:p>
          <a:p>
            <a:r>
              <a:rPr lang="en-US" altLang="zh-HK" kern="100" dirty="0">
                <a:solidFill>
                  <a:srgbClr val="0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6447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0DB1459B-E37C-42BA-817C-437C576B6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7B04A654-A0C4-40AD-BD96-CCE46956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11</a:t>
            </a:fld>
            <a:endParaRPr lang="zh-HK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FB14F05-DD5E-4E56-9E80-D7DDDFD6DD6B}"/>
              </a:ext>
            </a:extLst>
          </p:cNvPr>
          <p:cNvSpPr/>
          <p:nvPr/>
        </p:nvSpPr>
        <p:spPr>
          <a:xfrm>
            <a:off x="400050" y="474418"/>
            <a:ext cx="664845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(iii)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在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(d)(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中，李小姐不選用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對分檢索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。為什麼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?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簡略說明。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9C40434-9E89-403E-B70F-81BAC1617660}"/>
              </a:ext>
            </a:extLst>
          </p:cNvPr>
          <p:cNvSpPr/>
          <p:nvPr/>
        </p:nvSpPr>
        <p:spPr>
          <a:xfrm>
            <a:off x="400050" y="966647"/>
            <a:ext cx="60579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(e)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李小姐編寫了一個子程式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 err="1">
                <a:solidFill>
                  <a:srgbClr val="000000"/>
                </a:solidFill>
                <a:highlight>
                  <a:srgbClr val="00FFFF"/>
                </a:highlight>
                <a:ea typeface="Calibri" panose="020F0502020204030204" pitchFamily="34" charset="0"/>
                <a:cs typeface="微軟正黑體" panose="020B0604030504040204" pitchFamily="34" charset="-120"/>
              </a:rPr>
              <a:t>CheckNeighbour</a:t>
            </a:r>
            <a:r>
              <a:rPr lang="en-US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來檢查是否有兩個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相連班號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的學生坐在：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54038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1. 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相同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的排號和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相連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的座位編號，或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54038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2. 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相連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的排號和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相同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的座位編號</a:t>
            </a:r>
            <a:endParaRPr lang="en-US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6350" marR="36830" indent="-6350">
              <a:lnSpc>
                <a:spcPct val="90000"/>
              </a:lnSpc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HK" kern="100" dirty="0" err="1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CheckNeighbour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en-US" altLang="zh-TW" kern="1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0FF11B3-AAE9-4D6B-9B66-A275D7EA6D10}"/>
              </a:ext>
            </a:extLst>
          </p:cNvPr>
          <p:cNvSpPr/>
          <p:nvPr/>
        </p:nvSpPr>
        <p:spPr>
          <a:xfrm>
            <a:off x="738351" y="2418188"/>
            <a:ext cx="7667298" cy="233602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CheckNeighbour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defTabSz="630238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en-US" altLang="zh-HK" kern="100" dirty="0" err="1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5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defTabSz="630238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8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defTabSz="630238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	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j &lt;= _____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則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defTabSz="630238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		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(SP[</a:t>
            </a:r>
            <a:r>
              <a:rPr lang="en-US" altLang="zh-HK" kern="100" dirty="0" err="1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, 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j+1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] - SP[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, j] 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= 1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or (SP[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, 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j+1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] - SP[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, j] 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= -1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則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defTabSz="630238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			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輸出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'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排號相同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'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defTabSz="630238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	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&lt;= _____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則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defTabSz="630238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		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_____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則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defTabSz="630238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			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輸出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'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座位編號相同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'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8" name="文字方塊 25">
            <a:extLst>
              <a:ext uri="{FF2B5EF4-FFF2-40B4-BE49-F238E27FC236}">
                <a16:creationId xmlns:a16="http://schemas.microsoft.com/office/drawing/2014/main" id="{4A2B4F49-A1CC-410E-872C-33C1A69491EC}"/>
              </a:ext>
            </a:extLst>
          </p:cNvPr>
          <p:cNvSpPr txBox="1"/>
          <p:nvPr/>
        </p:nvSpPr>
        <p:spPr>
          <a:xfrm>
            <a:off x="5449178" y="2449520"/>
            <a:ext cx="2577222" cy="606080"/>
          </a:xfrm>
          <a:prstGeom prst="borderCallout1">
            <a:avLst>
              <a:gd name="adj1" fmla="val 18750"/>
              <a:gd name="adj2" fmla="val -2866"/>
              <a:gd name="adj3" fmla="val 313541"/>
              <a:gd name="adj4" fmla="val -72843"/>
            </a:avLst>
          </a:prstGeom>
          <a:solidFill>
            <a:srgbClr val="FFFF00"/>
          </a:solidFill>
          <a:ln w="6350"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8895" marR="36830" indent="-6350">
              <a:lnSpc>
                <a:spcPct val="90000"/>
              </a:lnSpc>
              <a:spcAft>
                <a:spcPts val="0"/>
              </a:spcAft>
            </a:pPr>
            <a:r>
              <a:rPr lang="en-US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微軟正黑體" panose="020B0604030504040204" pitchFamily="34" charset="-120"/>
              </a:rPr>
              <a:t>(SP[</a:t>
            </a:r>
            <a:r>
              <a:rPr lang="en-US" kern="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微軟正黑體" panose="020B0604030504040204" pitchFamily="34" charset="-120"/>
              </a:rPr>
              <a:t>i,j</a:t>
            </a:r>
            <a:r>
              <a:rPr lang="en-US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微軟正黑體" panose="020B0604030504040204" pitchFamily="34" charset="-120"/>
              </a:rPr>
              <a:t>] - SP[i</a:t>
            </a:r>
            <a:r>
              <a:rPr lang="en-US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微軟正黑體" panose="020B0604030504040204" pitchFamily="34" charset="-120"/>
              </a:rPr>
              <a:t>+1</a:t>
            </a:r>
            <a:r>
              <a:rPr lang="en-US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微軟正黑體" panose="020B0604030504040204" pitchFamily="34" charset="-120"/>
              </a:rPr>
              <a:t>, j] </a:t>
            </a:r>
            <a:r>
              <a:rPr lang="en-US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微軟正黑體" panose="020B0604030504040204" pitchFamily="34" charset="-120"/>
              </a:rPr>
              <a:t>= 1</a:t>
            </a:r>
            <a:r>
              <a:rPr lang="en-US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微軟正黑體" panose="020B0604030504040204" pitchFamily="34" charset="-120"/>
              </a:rPr>
              <a:t>) or (SP[</a:t>
            </a:r>
            <a:r>
              <a:rPr lang="en-US" kern="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微軟正黑體" panose="020B0604030504040204" pitchFamily="34" charset="-120"/>
              </a:rPr>
              <a:t>i,j</a:t>
            </a:r>
            <a:r>
              <a:rPr lang="en-US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微軟正黑體" panose="020B0604030504040204" pitchFamily="34" charset="-120"/>
              </a:rPr>
              <a:t>] - SP[i</a:t>
            </a:r>
            <a:r>
              <a:rPr lang="en-US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微軟正黑體" panose="020B0604030504040204" pitchFamily="34" charset="-120"/>
              </a:rPr>
              <a:t>+1</a:t>
            </a:r>
            <a:r>
              <a:rPr lang="en-US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微軟正黑體" panose="020B0604030504040204" pitchFamily="34" charset="-120"/>
              </a:rPr>
              <a:t>, j] </a:t>
            </a:r>
            <a:r>
              <a:rPr lang="en-US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微軟正黑體" panose="020B0604030504040204" pitchFamily="34" charset="-120"/>
              </a:rPr>
              <a:t>= -1</a:t>
            </a:r>
            <a:r>
              <a:rPr lang="en-US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微軟正黑體" panose="020B0604030504040204" pitchFamily="34" charset="-120"/>
              </a:rPr>
              <a:t>)</a:t>
            </a:r>
            <a:endParaRPr lang="zh-TW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2D2D63E-A102-4964-A6F9-262F44388E7D}"/>
              </a:ext>
            </a:extLst>
          </p:cNvPr>
          <p:cNvSpPr/>
          <p:nvPr/>
        </p:nvSpPr>
        <p:spPr>
          <a:xfrm>
            <a:off x="400050" y="4866925"/>
            <a:ext cx="4572000" cy="8402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(f)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李小姐計劃在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100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所學校實施此應用程式。但是，她決定先在數所學校實施一個學年。舉出兩個理由以支持她的決定。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5D3CFA0-6B10-4179-BEF1-C8E3A0A7AC23}"/>
              </a:ext>
            </a:extLst>
          </p:cNvPr>
          <p:cNvSpPr/>
          <p:nvPr/>
        </p:nvSpPr>
        <p:spPr>
          <a:xfrm>
            <a:off x="6726288" y="446718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資料</a:t>
            </a:r>
            <a:r>
              <a:rPr lang="zh-TW" altLang="en-US" kern="100" dirty="0">
                <a:solidFill>
                  <a:srgbClr val="7030A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並</a:t>
            </a:r>
            <a:r>
              <a:rPr lang="zh-TW" altLang="zh-HK" kern="100" dirty="0">
                <a:solidFill>
                  <a:srgbClr val="7030A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沒有</a:t>
            </a:r>
            <a:r>
              <a:rPr lang="zh-TW" altLang="zh-HK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排序</a:t>
            </a:r>
            <a:endParaRPr lang="zh-HK" altLang="en-US" dirty="0">
              <a:highlight>
                <a:srgbClr val="00FFFF"/>
              </a:highlight>
            </a:endParaRPr>
          </a:p>
        </p:txBody>
      </p: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5920463B-2CBF-4A97-8B1E-69B736AB3FFE}"/>
              </a:ext>
            </a:extLst>
          </p:cNvPr>
          <p:cNvGrpSpPr/>
          <p:nvPr/>
        </p:nvGrpSpPr>
        <p:grpSpPr>
          <a:xfrm>
            <a:off x="6874510" y="1100337"/>
            <a:ext cx="1803274" cy="835570"/>
            <a:chOff x="6874510" y="1100337"/>
            <a:chExt cx="1803274" cy="83557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FB2E280-A4D2-40F0-9762-A97F29702AF0}"/>
                </a:ext>
              </a:extLst>
            </p:cNvPr>
            <p:cNvSpPr/>
            <p:nvPr/>
          </p:nvSpPr>
          <p:spPr>
            <a:xfrm>
              <a:off x="7919243" y="1100337"/>
              <a:ext cx="758541" cy="3693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HK" kern="100" dirty="0">
                  <a:solidFill>
                    <a:srgbClr val="FF0000"/>
                  </a:solidFill>
                  <a:latin typeface="Calibri" panose="020F0502020204030204" pitchFamily="34" charset="0"/>
                  <a:cs typeface="微軟正黑體" panose="020B0604030504040204" pitchFamily="34" charset="-120"/>
                </a:rPr>
                <a:t>25  26</a:t>
              </a:r>
              <a:endParaRPr lang="zh-HK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85E61F0A-B394-46DA-BA45-67630220EF5D}"/>
                </a:ext>
              </a:extLst>
            </p:cNvPr>
            <p:cNvSpPr/>
            <p:nvPr/>
          </p:nvSpPr>
          <p:spPr>
            <a:xfrm>
              <a:off x="7919243" y="1566575"/>
              <a:ext cx="758541" cy="3693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HK" kern="100" dirty="0">
                  <a:solidFill>
                    <a:srgbClr val="FF0000"/>
                  </a:solidFill>
                  <a:latin typeface="Calibri" panose="020F0502020204030204" pitchFamily="34" charset="0"/>
                  <a:cs typeface="微軟正黑體" panose="020B0604030504040204" pitchFamily="34" charset="-120"/>
                </a:rPr>
                <a:t>16  15</a:t>
              </a:r>
              <a:endParaRPr lang="zh-HK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1BB5ECE5-2C98-430C-8084-0921AFD7FD79}"/>
                </a:ext>
              </a:extLst>
            </p:cNvPr>
            <p:cNvSpPr/>
            <p:nvPr/>
          </p:nvSpPr>
          <p:spPr>
            <a:xfrm>
              <a:off x="6874510" y="1172841"/>
              <a:ext cx="418704" cy="64633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HK" kern="100" dirty="0">
                  <a:solidFill>
                    <a:srgbClr val="FF0000"/>
                  </a:solidFill>
                  <a:latin typeface="Calibri" panose="020F0502020204030204" pitchFamily="34" charset="0"/>
                  <a:cs typeface="微軟正黑體" panose="020B0604030504040204" pitchFamily="34" charset="-120"/>
                </a:rPr>
                <a:t>25</a:t>
              </a:r>
            </a:p>
            <a:p>
              <a:r>
                <a:rPr lang="en-US" altLang="zh-HK" kern="100" dirty="0">
                  <a:solidFill>
                    <a:srgbClr val="FF0000"/>
                  </a:solidFill>
                  <a:latin typeface="Calibri" panose="020F0502020204030204" pitchFamily="34" charset="0"/>
                  <a:cs typeface="微軟正黑體" panose="020B0604030504040204" pitchFamily="34" charset="-120"/>
                </a:rPr>
                <a:t>26</a:t>
              </a:r>
              <a:endParaRPr lang="zh-HK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D29305E-F9AA-481F-9161-62001B809392}"/>
                </a:ext>
              </a:extLst>
            </p:cNvPr>
            <p:cNvSpPr/>
            <p:nvPr/>
          </p:nvSpPr>
          <p:spPr>
            <a:xfrm>
              <a:off x="7377012" y="1172841"/>
              <a:ext cx="418704" cy="64633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HK" kern="100" dirty="0">
                  <a:solidFill>
                    <a:srgbClr val="FF0000"/>
                  </a:solidFill>
                  <a:latin typeface="Calibri" panose="020F0502020204030204" pitchFamily="34" charset="0"/>
                  <a:cs typeface="微軟正黑體" panose="020B0604030504040204" pitchFamily="34" charset="-120"/>
                </a:rPr>
                <a:t>16</a:t>
              </a:r>
            </a:p>
            <a:p>
              <a:r>
                <a:rPr lang="en-US" altLang="zh-HK" kern="100" dirty="0">
                  <a:solidFill>
                    <a:srgbClr val="FF0000"/>
                  </a:solidFill>
                  <a:latin typeface="Calibri" panose="020F0502020204030204" pitchFamily="34" charset="0"/>
                  <a:cs typeface="微軟正黑體" panose="020B0604030504040204" pitchFamily="34" charset="-120"/>
                </a:rPr>
                <a:t>15</a:t>
              </a:r>
              <a:endParaRPr lang="zh-HK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C7085682-D3C8-4583-A046-50E5DF5DD991}"/>
              </a:ext>
            </a:extLst>
          </p:cNvPr>
          <p:cNvSpPr/>
          <p:nvPr/>
        </p:nvSpPr>
        <p:spPr>
          <a:xfrm>
            <a:off x="6726288" y="2066378"/>
            <a:ext cx="16161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000000"/>
                </a:solidFill>
                <a:highlight>
                  <a:srgbClr val="00FFFF"/>
                </a:highlight>
                <a:ea typeface="Calibri" panose="020F0502020204030204" pitchFamily="34" charset="0"/>
                <a:cs typeface="微軟正黑體" panose="020B0604030504040204" pitchFamily="34" charset="-120"/>
              </a:rPr>
              <a:t>1    2    3    4    5</a:t>
            </a:r>
            <a:endParaRPr lang="zh-HK" altLang="en-US" dirty="0">
              <a:highlight>
                <a:srgbClr val="00FFFF"/>
              </a:highlight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5F67AC9-CB02-4FC4-8756-763EF1D61FD2}"/>
              </a:ext>
            </a:extLst>
          </p:cNvPr>
          <p:cNvSpPr/>
          <p:nvPr/>
        </p:nvSpPr>
        <p:spPr>
          <a:xfrm>
            <a:off x="6470768" y="750908"/>
            <a:ext cx="301686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00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8</a:t>
            </a:r>
          </a:p>
          <a:p>
            <a:r>
              <a:rPr lang="en-US" altLang="zh-HK" kern="100" dirty="0">
                <a:solidFill>
                  <a:srgbClr val="000000"/>
                </a:solidFill>
              </a:rPr>
              <a:t>7</a:t>
            </a:r>
          </a:p>
          <a:p>
            <a:r>
              <a:rPr lang="en-US" altLang="zh-HK" kern="100" dirty="0">
                <a:solidFill>
                  <a:srgbClr val="000000"/>
                </a:solidFill>
              </a:rPr>
              <a:t>:</a:t>
            </a:r>
          </a:p>
          <a:p>
            <a:r>
              <a:rPr lang="en-US" altLang="zh-HK" kern="100" dirty="0">
                <a:solidFill>
                  <a:srgbClr val="000000"/>
                </a:solidFill>
              </a:rPr>
              <a:t>2</a:t>
            </a:r>
          </a:p>
          <a:p>
            <a:r>
              <a:rPr lang="en-US" altLang="zh-HK" kern="10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E7BD60C-D8BC-480A-A008-60C934094B9E}"/>
              </a:ext>
            </a:extLst>
          </p:cNvPr>
          <p:cNvSpPr/>
          <p:nvPr/>
        </p:nvSpPr>
        <p:spPr>
          <a:xfrm>
            <a:off x="3044882" y="311733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7</a:t>
            </a:r>
            <a:endParaRPr lang="zh-HK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C9756C1-D897-4624-9663-7BA49BCCAB87}"/>
              </a:ext>
            </a:extLst>
          </p:cNvPr>
          <p:cNvSpPr/>
          <p:nvPr/>
        </p:nvSpPr>
        <p:spPr>
          <a:xfrm>
            <a:off x="3044882" y="384188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4</a:t>
            </a:r>
            <a:endParaRPr lang="zh-HK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F6F404F-CDD6-44BF-B2C3-3F77D5D6F556}"/>
              </a:ext>
            </a:extLst>
          </p:cNvPr>
          <p:cNvSpPr/>
          <p:nvPr/>
        </p:nvSpPr>
        <p:spPr>
          <a:xfrm>
            <a:off x="1621255" y="5819868"/>
            <a:ext cx="28472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kern="100" dirty="0">
                <a:solidFill>
                  <a:srgbClr val="FF0000"/>
                </a:solidFill>
                <a:latin typeface="Verdana" panose="020B0604030504040204" pitchFamily="34" charset="0"/>
                <a:ea typeface="華康仿宋體W4"/>
                <a:cs typeface="Times New Roman" panose="02020603050405020304" pitchFamily="18" charset="0"/>
              </a:rPr>
              <a:t>實驗</a:t>
            </a:r>
            <a:r>
              <a:rPr lang="zh-TW" altLang="zh-HK" kern="100" dirty="0">
                <a:solidFill>
                  <a:srgbClr val="FF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轉換</a:t>
            </a:r>
            <a:r>
              <a:rPr lang="en-US" altLang="zh-HK" kern="100" dirty="0">
                <a:solidFill>
                  <a:srgbClr val="FF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pilot(</a:t>
            </a:r>
            <a:r>
              <a:rPr lang="zh-TW" altLang="zh-HK" kern="100" dirty="0">
                <a:solidFill>
                  <a:srgbClr val="FF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先導</a:t>
            </a:r>
            <a:r>
              <a:rPr lang="en-US" altLang="zh-HK" kern="100" dirty="0">
                <a:solidFill>
                  <a:srgbClr val="FF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/</a:t>
            </a:r>
            <a:r>
              <a:rPr lang="zh-TW" altLang="zh-HK" kern="100" dirty="0">
                <a:solidFill>
                  <a:srgbClr val="FF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試點</a:t>
            </a:r>
            <a:r>
              <a:rPr lang="en-US" altLang="zh-HK" kern="100" dirty="0">
                <a:solidFill>
                  <a:srgbClr val="FF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)</a:t>
            </a:r>
            <a:endParaRPr lang="zh-HK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20" name="表格 19">
            <a:extLst>
              <a:ext uri="{FF2B5EF4-FFF2-40B4-BE49-F238E27FC236}">
                <a16:creationId xmlns:a16="http://schemas.microsoft.com/office/drawing/2014/main" id="{532AC941-3F13-4A7C-B121-548F33AF16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772570"/>
              </p:ext>
            </p:extLst>
          </p:nvPr>
        </p:nvGraphicFramePr>
        <p:xfrm>
          <a:off x="5124788" y="4885533"/>
          <a:ext cx="3847423" cy="1470817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3847423">
                  <a:extLst>
                    <a:ext uri="{9D8B030D-6E8A-4147-A177-3AD203B41FA5}">
                      <a16:colId xmlns:a16="http://schemas.microsoft.com/office/drawing/2014/main" val="3400643769"/>
                    </a:ext>
                  </a:extLst>
                </a:gridCol>
              </a:tblGrid>
              <a:tr h="14708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優點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: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錯誤只發生在實驗場地，不會對整個機構造成有害影響。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SzPts val="1200"/>
                        <a:buFont typeface="Wingdings" panose="05000000000000000000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其它場地可從實驗場地的經驗中學習，尤其是操作方面的經驗。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5740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2046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7" grpId="0"/>
      <p:bldP spid="18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650C921D-3BAA-421C-B05A-9A1FD05454AA}"/>
              </a:ext>
            </a:extLst>
          </p:cNvPr>
          <p:cNvSpPr/>
          <p:nvPr/>
        </p:nvSpPr>
        <p:spPr>
          <a:xfrm>
            <a:off x="3026228" y="4265054"/>
            <a:ext cx="3399327" cy="19749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E7BA885C-18E1-4745-8F3C-D2C2FD225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12</a:t>
            </a:fld>
            <a:endParaRPr lang="zh-HK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67FB5EA-1B74-4357-9BA8-4189C9D14970}"/>
              </a:ext>
            </a:extLst>
          </p:cNvPr>
          <p:cNvSpPr/>
          <p:nvPr/>
        </p:nvSpPr>
        <p:spPr>
          <a:xfrm>
            <a:off x="278523" y="319712"/>
            <a:ext cx="7803931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4. </a:t>
            </a:r>
            <a:r>
              <a:rPr lang="zh-TW" altLang="zh-HK" kern="100" dirty="0">
                <a:solidFill>
                  <a:srgbClr val="000000"/>
                </a:solidFill>
                <a:cs typeface="Calibri" panose="020F0502020204030204" pitchFamily="34" charset="0"/>
              </a:rPr>
              <a:t>子程式</a:t>
            </a:r>
            <a:r>
              <a:rPr lang="en-US" altLang="zh-HK" kern="100" dirty="0" err="1">
                <a:solidFill>
                  <a:srgbClr val="000000"/>
                </a:solidFill>
                <a:highlight>
                  <a:srgbClr val="00FFFF"/>
                </a:highlight>
                <a:cs typeface="微軟正黑體" panose="020B0604030504040204" pitchFamily="34" charset="-120"/>
              </a:rPr>
              <a:t>FillNo</a:t>
            </a:r>
            <a:r>
              <a:rPr lang="en-US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cs typeface="Calibri" panose="020F0502020204030204" pitchFamily="34" charset="0"/>
              </a:rPr>
              <a:t>將數字</a:t>
            </a:r>
            <a:r>
              <a:rPr lang="en-US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1 </a:t>
            </a:r>
            <a:r>
              <a:rPr lang="zh-TW" altLang="zh-HK" kern="100" dirty="0">
                <a:solidFill>
                  <a:srgbClr val="000000"/>
                </a:solidFill>
                <a:cs typeface="Calibri" panose="020F0502020204030204" pitchFamily="34" charset="0"/>
              </a:rPr>
              <a:t>至</a:t>
            </a:r>
            <a:r>
              <a:rPr lang="en-US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9 </a:t>
            </a:r>
            <a:r>
              <a:rPr lang="zh-TW" altLang="zh-HK" kern="100" dirty="0">
                <a:solidFill>
                  <a:srgbClr val="000000"/>
                </a:solidFill>
                <a:cs typeface="Calibri" panose="020F0502020204030204" pitchFamily="34" charset="0"/>
              </a:rPr>
              <a:t>按順時針方向</a:t>
            </a:r>
            <a:r>
              <a:rPr lang="zh-TW" altLang="zh-HK" kern="100" dirty="0">
                <a:solidFill>
                  <a:srgbClr val="FF0000"/>
                </a:solidFill>
                <a:cs typeface="Calibri" panose="020F0502020204030204" pitchFamily="34" charset="0"/>
              </a:rPr>
              <a:t>螺旋地</a:t>
            </a:r>
            <a:r>
              <a:rPr lang="zh-TW" altLang="zh-HK" kern="100" dirty="0">
                <a:solidFill>
                  <a:srgbClr val="000000"/>
                </a:solidFill>
                <a:cs typeface="Calibri" panose="020F0502020204030204" pitchFamily="34" charset="0"/>
              </a:rPr>
              <a:t>分配到二維陣列</a:t>
            </a:r>
            <a:r>
              <a:rPr lang="zh-TW" altLang="zh-HK" kern="100" dirty="0">
                <a:solidFill>
                  <a:srgbClr val="00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00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A[</a:t>
            </a:r>
            <a:r>
              <a:rPr lang="en-US" altLang="zh-HK" kern="100" dirty="0" err="1">
                <a:solidFill>
                  <a:srgbClr val="00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, j] </a:t>
            </a:r>
            <a:r>
              <a:rPr lang="zh-TW" altLang="zh-HK" kern="100" dirty="0">
                <a:solidFill>
                  <a:srgbClr val="000000"/>
                </a:solidFill>
                <a:cs typeface="Calibri" panose="020F0502020204030204" pitchFamily="34" charset="0"/>
              </a:rPr>
              <a:t>內，如下所示：</a:t>
            </a:r>
            <a:endParaRPr lang="zh-TW" altLang="zh-HK" sz="1600" kern="100" dirty="0">
              <a:solidFill>
                <a:srgbClr val="000000"/>
              </a:solidFill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9BCDF5E-4181-4BBC-914E-5D2D5BB0F5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865419"/>
              </p:ext>
            </p:extLst>
          </p:nvPr>
        </p:nvGraphicFramePr>
        <p:xfrm>
          <a:off x="903890" y="1086372"/>
          <a:ext cx="7409792" cy="567842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83319">
                  <a:extLst>
                    <a:ext uri="{9D8B030D-6E8A-4147-A177-3AD203B41FA5}">
                      <a16:colId xmlns:a16="http://schemas.microsoft.com/office/drawing/2014/main" val="3733820986"/>
                    </a:ext>
                  </a:extLst>
                </a:gridCol>
                <a:gridCol w="6626473">
                  <a:extLst>
                    <a:ext uri="{9D8B030D-6E8A-4147-A177-3AD203B41FA5}">
                      <a16:colId xmlns:a16="http://schemas.microsoft.com/office/drawing/2014/main" val="30323969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行號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內容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74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8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9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10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11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12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13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14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15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16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17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18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19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20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21</a:t>
                      </a:r>
                      <a:endParaRPr lang="zh-TW" sz="1800" kern="100">
                        <a:effectLst/>
                      </a:endParaRPr>
                    </a:p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將</a:t>
                      </a:r>
                      <a:r>
                        <a:rPr lang="en-US" sz="1800" kern="100" dirty="0">
                          <a:effectLst/>
                        </a:rPr>
                        <a:t>A</a:t>
                      </a:r>
                      <a:r>
                        <a:rPr lang="zh-TW" sz="1800" kern="100" dirty="0">
                          <a:effectLst/>
                        </a:rPr>
                        <a:t>中的所有元素初始化為</a:t>
                      </a: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X 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</a:rPr>
                        <a:t> 1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Y 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</a:rPr>
                        <a:t> 1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FF9900"/>
                          </a:highlight>
                        </a:rPr>
                        <a:t>D </a:t>
                      </a:r>
                      <a:r>
                        <a:rPr lang="en-US" sz="1800" kern="100" dirty="0">
                          <a:effectLst/>
                          <a:highlight>
                            <a:srgbClr val="FF9900"/>
                          </a:highlight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  <a:highlight>
                            <a:srgbClr val="FF9900"/>
                          </a:highlight>
                        </a:rPr>
                        <a:t> 0</a:t>
                      </a:r>
                      <a:endParaRPr lang="zh-TW" sz="1800" kern="100" dirty="0">
                        <a:effectLst/>
                        <a:highlight>
                          <a:srgbClr val="FF9900"/>
                        </a:highlight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DX 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</a:rPr>
                        <a:t> 1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DY 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</a:rPr>
                        <a:t> 0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設</a:t>
                      </a:r>
                      <a:r>
                        <a:rPr lang="en-US" altLang="zh-TW" sz="1800" kern="100" dirty="0">
                          <a:effectLst/>
                        </a:rPr>
                        <a:t> </a:t>
                      </a: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k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zh-TW" sz="1800" kern="100" dirty="0">
                          <a:effectLst/>
                        </a:rPr>
                        <a:t>由</a:t>
                      </a:r>
                      <a:r>
                        <a:rPr lang="en-US" altLang="zh-TW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zh-TW" sz="1800" kern="100" dirty="0">
                          <a:effectLst/>
                        </a:rPr>
                        <a:t>至</a:t>
                      </a:r>
                      <a:r>
                        <a:rPr lang="en-US" altLang="zh-TW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zh-TW" sz="1800" kern="100" dirty="0">
                          <a:effectLst/>
                        </a:rPr>
                        <a:t>執行</a:t>
                      </a: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</a:t>
                      </a:r>
                      <a:r>
                        <a:rPr lang="en-US" sz="1800" kern="100" dirty="0">
                          <a:effectLst/>
                          <a:highlight>
                            <a:srgbClr val="C0C0C0"/>
                          </a:highlight>
                        </a:rPr>
                        <a:t>A[X, Y]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k</a:t>
                      </a:r>
                      <a:endParaRPr lang="zh-TW" sz="1800" b="1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</a:t>
                      </a:r>
                      <a:r>
                        <a:rPr lang="zh-TW" sz="1800" kern="100" dirty="0">
                          <a:effectLst/>
                        </a:rPr>
                        <a:t>如果 </a:t>
                      </a:r>
                      <a:r>
                        <a:rPr lang="en-US" sz="1800" kern="100" dirty="0">
                          <a:effectLst/>
                        </a:rPr>
                        <a:t>(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X+DX </a:t>
                      </a:r>
                      <a:r>
                        <a:rPr lang="en-US" sz="1800" kern="100" dirty="0">
                          <a:effectLst/>
                        </a:rPr>
                        <a:t>= 0) or (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X+DX </a:t>
                      </a:r>
                      <a:r>
                        <a:rPr lang="en-US" sz="1800" kern="100" dirty="0">
                          <a:effectLst/>
                        </a:rPr>
                        <a:t>&gt;3) or (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Y+DY </a:t>
                      </a:r>
                      <a:r>
                        <a:rPr lang="en-US" sz="1800" kern="100" dirty="0">
                          <a:effectLst/>
                        </a:rPr>
                        <a:t>= 0) or 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	(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Y+DY </a:t>
                      </a:r>
                      <a:r>
                        <a:rPr lang="en-US" sz="1800" kern="100" dirty="0">
                          <a:effectLst/>
                        </a:rPr>
                        <a:t>&gt;3) or (A[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X+DX </a:t>
                      </a:r>
                      <a:r>
                        <a:rPr lang="en-US" sz="1800" kern="100" dirty="0">
                          <a:effectLst/>
                        </a:rPr>
                        <a:t>, 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Y+DY</a:t>
                      </a:r>
                      <a:r>
                        <a:rPr lang="en-US" sz="1800" kern="100" dirty="0">
                          <a:effectLst/>
                        </a:rPr>
                        <a:t>] &gt;0) </a:t>
                      </a:r>
                      <a:r>
                        <a:rPr lang="zh-TW" sz="1800" kern="100" dirty="0">
                          <a:effectLst/>
                        </a:rPr>
                        <a:t>則</a:t>
                      </a: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	</a:t>
                      </a:r>
                      <a:r>
                        <a:rPr lang="en-US" sz="1800" kern="100" dirty="0">
                          <a:effectLst/>
                          <a:highlight>
                            <a:srgbClr val="FF9900"/>
                          </a:highlight>
                        </a:rPr>
                        <a:t>D </a:t>
                      </a:r>
                      <a:r>
                        <a:rPr lang="en-US" sz="1800" kern="100" dirty="0">
                          <a:effectLst/>
                          <a:highlight>
                            <a:srgbClr val="FF9900"/>
                          </a:highlight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  <a:highlight>
                            <a:srgbClr val="FF9900"/>
                          </a:highlight>
                        </a:rPr>
                        <a:t> D+1</a:t>
                      </a:r>
                      <a:endParaRPr lang="zh-TW" sz="1800" kern="100" dirty="0">
                        <a:effectLst/>
                        <a:highlight>
                          <a:srgbClr val="FF9900"/>
                        </a:highlight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	D 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(D/4) 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的餘數 </a:t>
                      </a:r>
                      <a:r>
                        <a:rPr lang="en-US" sz="1800" kern="100" dirty="0">
                          <a:effectLst/>
                        </a:rPr>
                        <a:t>(0,1,2,3)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	</a:t>
                      </a:r>
                      <a:r>
                        <a:rPr lang="zh-TW" sz="1800" kern="100" dirty="0">
                          <a:effectLst/>
                        </a:rPr>
                        <a:t>如果</a:t>
                      </a:r>
                      <a:r>
                        <a:rPr lang="en-US" sz="1800" kern="100" dirty="0">
                          <a:effectLst/>
                        </a:rPr>
                        <a:t>D = 0 </a:t>
                      </a:r>
                      <a:r>
                        <a:rPr lang="zh-TW" sz="1800" kern="100" dirty="0">
                          <a:effectLst/>
                        </a:rPr>
                        <a:t>則</a:t>
                      </a:r>
                      <a:r>
                        <a:rPr lang="en-US" altLang="zh-TW" sz="1800" kern="100" dirty="0">
                          <a:effectLst/>
                        </a:rPr>
                        <a:t>	</a:t>
                      </a:r>
                      <a:r>
                        <a:rPr lang="en-US" sz="1800" kern="100" dirty="0">
                          <a:effectLst/>
                        </a:rPr>
                        <a:t>DX 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1</a:t>
                      </a:r>
                      <a:endParaRPr lang="zh-TW" sz="1800" kern="100" dirty="0">
                        <a:effectLst/>
                        <a:highlight>
                          <a:srgbClr val="00FFFF"/>
                        </a:highlight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			DY 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</a:rPr>
                        <a:t> 0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	</a:t>
                      </a:r>
                      <a:r>
                        <a:rPr lang="zh-TW" sz="1800" kern="100" dirty="0">
                          <a:effectLst/>
                        </a:rPr>
                        <a:t>否則 如果</a:t>
                      </a:r>
                      <a:r>
                        <a:rPr lang="en-US" sz="1800" kern="100" dirty="0">
                          <a:effectLst/>
                        </a:rPr>
                        <a:t>D = 1 </a:t>
                      </a:r>
                      <a:r>
                        <a:rPr lang="zh-TW" sz="1800" kern="100" dirty="0">
                          <a:effectLst/>
                        </a:rPr>
                        <a:t>則</a:t>
                      </a:r>
                      <a:r>
                        <a:rPr lang="en-US" altLang="zh-TW" sz="1800" kern="100" dirty="0">
                          <a:effectLst/>
                        </a:rPr>
                        <a:t>	</a:t>
                      </a:r>
                      <a:r>
                        <a:rPr lang="en-US" sz="1800" kern="100" dirty="0">
                          <a:effectLst/>
                        </a:rPr>
                        <a:t>DX 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</a:rPr>
                        <a:t> 0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				DY 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1</a:t>
                      </a:r>
                      <a:endParaRPr lang="zh-TW" sz="1800" kern="100" dirty="0">
                        <a:effectLst/>
                        <a:highlight>
                          <a:srgbClr val="00FFFF"/>
                        </a:highlight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	</a:t>
                      </a:r>
                      <a:r>
                        <a:rPr lang="zh-TW" sz="1800" kern="100" dirty="0">
                          <a:effectLst/>
                        </a:rPr>
                        <a:t>否則 如果</a:t>
                      </a:r>
                      <a:r>
                        <a:rPr lang="en-US" sz="1800" kern="100" dirty="0">
                          <a:effectLst/>
                        </a:rPr>
                        <a:t>D = 2 </a:t>
                      </a:r>
                      <a:r>
                        <a:rPr lang="zh-TW" sz="1800" kern="100" dirty="0">
                          <a:effectLst/>
                        </a:rPr>
                        <a:t>則</a:t>
                      </a:r>
                      <a:r>
                        <a:rPr lang="en-US" altLang="zh-TW" sz="1800" kern="100" dirty="0">
                          <a:effectLst/>
                        </a:rPr>
                        <a:t>	</a:t>
                      </a:r>
                      <a:r>
                        <a:rPr lang="en-US" sz="1800" kern="100" dirty="0">
                          <a:effectLst/>
                        </a:rPr>
                        <a:t>DX 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-1</a:t>
                      </a:r>
                      <a:endParaRPr lang="zh-TW" sz="1800" kern="100" dirty="0"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				DY 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</a:rPr>
                        <a:t> 0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	</a:t>
                      </a:r>
                      <a:r>
                        <a:rPr lang="zh-TW" sz="1800" kern="100" dirty="0">
                          <a:effectLst/>
                        </a:rPr>
                        <a:t>否則</a:t>
                      </a:r>
                      <a:r>
                        <a:rPr lang="en-US" altLang="zh-TW" sz="1800" kern="100" dirty="0">
                          <a:effectLst/>
                        </a:rPr>
                        <a:t>	</a:t>
                      </a:r>
                      <a:r>
                        <a:rPr lang="en-US" sz="1800" kern="100" dirty="0">
                          <a:effectLst/>
                        </a:rPr>
                        <a:t>DX 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</a:rPr>
                        <a:t> 0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		DY 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-1</a:t>
                      </a:r>
                      <a:endParaRPr lang="zh-TW" sz="1800" kern="100" dirty="0"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X 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X + DX</a:t>
                      </a:r>
                      <a:endParaRPr lang="zh-TW" sz="1800" kern="100" dirty="0">
                        <a:effectLst/>
                        <a:highlight>
                          <a:srgbClr val="00FFFF"/>
                        </a:highlight>
                      </a:endParaRPr>
                    </a:p>
                    <a:p>
                      <a:pPr marL="48895" marR="36830" indent="-6350" algn="l" defTabSz="71437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Y 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Y + DY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5708752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D2D7ED53-DDFB-49E9-AEB6-A7D430A0B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753724"/>
              </p:ext>
            </p:extLst>
          </p:nvPr>
        </p:nvGraphicFramePr>
        <p:xfrm>
          <a:off x="6698409" y="4592017"/>
          <a:ext cx="2368835" cy="13686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5231">
                  <a:extLst>
                    <a:ext uri="{9D8B030D-6E8A-4147-A177-3AD203B41FA5}">
                      <a16:colId xmlns:a16="http://schemas.microsoft.com/office/drawing/2014/main" val="1319453709"/>
                    </a:ext>
                  </a:extLst>
                </a:gridCol>
                <a:gridCol w="755319">
                  <a:extLst>
                    <a:ext uri="{9D8B030D-6E8A-4147-A177-3AD203B41FA5}">
                      <a16:colId xmlns:a16="http://schemas.microsoft.com/office/drawing/2014/main" val="1756040768"/>
                    </a:ext>
                  </a:extLst>
                </a:gridCol>
                <a:gridCol w="748285">
                  <a:extLst>
                    <a:ext uri="{9D8B030D-6E8A-4147-A177-3AD203B41FA5}">
                      <a16:colId xmlns:a16="http://schemas.microsoft.com/office/drawing/2014/main" val="1145320821"/>
                    </a:ext>
                  </a:extLst>
                </a:gridCol>
              </a:tblGrid>
              <a:tr h="273735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FF9900"/>
                          </a:highlight>
                        </a:rPr>
                        <a:t>D</a:t>
                      </a:r>
                      <a:r>
                        <a:rPr lang="en-US" sz="1800" kern="100" dirty="0">
                          <a:effectLst/>
                        </a:rPr>
                        <a:t>%4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DX</a:t>
                      </a:r>
                      <a:r>
                        <a:rPr lang="en-US" sz="1800" kern="100" dirty="0">
                          <a:effectLst/>
                        </a:rPr>
                        <a:t>(</a:t>
                      </a: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r>
                        <a:rPr lang="en-US" sz="1800" kern="100" dirty="0">
                          <a:effectLst/>
                        </a:rPr>
                        <a:t>)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DY</a:t>
                      </a:r>
                      <a:r>
                        <a:rPr lang="en-US" sz="1800" kern="100" dirty="0">
                          <a:effectLst/>
                        </a:rPr>
                        <a:t>(j)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1641956"/>
                  </a:ext>
                </a:extLst>
              </a:tr>
              <a:tr h="273735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9054187"/>
                  </a:ext>
                </a:extLst>
              </a:tr>
              <a:tr h="273735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r>
                        <a:rPr lang="en-US" sz="1800" kern="100">
                          <a:effectLst/>
                          <a:sym typeface="Wingdings" panose="05000000000000000000" pitchFamily="2" charset="2"/>
                        </a:rPr>
                        <a:t>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6957038"/>
                  </a:ext>
                </a:extLst>
              </a:tr>
              <a:tr h="273735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r>
                        <a:rPr lang="en-US" sz="1800" kern="10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-1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571597"/>
                  </a:ext>
                </a:extLst>
              </a:tr>
              <a:tr h="273735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r>
                        <a:rPr lang="en-US" sz="1800" kern="1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-1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2872032"/>
                  </a:ext>
                </a:extLst>
              </a:tr>
            </a:tbl>
          </a:graphicData>
        </a:graphic>
      </p:graphicFrame>
      <p:pic>
        <p:nvPicPr>
          <p:cNvPr id="7" name="圖片 6">
            <a:extLst>
              <a:ext uri="{FF2B5EF4-FFF2-40B4-BE49-F238E27FC236}">
                <a16:creationId xmlns:a16="http://schemas.microsoft.com/office/drawing/2014/main" id="{7F1C5107-ECB3-47E5-B94A-D4BACD9EECB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555" y="1397009"/>
            <a:ext cx="1656136" cy="1698904"/>
          </a:xfrm>
          <a:prstGeom prst="rect">
            <a:avLst/>
          </a:prstGeom>
        </p:spPr>
      </p:pic>
      <p:sp>
        <p:nvSpPr>
          <p:cNvPr id="8" name="箭號: 向左 7">
            <a:extLst>
              <a:ext uri="{FF2B5EF4-FFF2-40B4-BE49-F238E27FC236}">
                <a16:creationId xmlns:a16="http://schemas.microsoft.com/office/drawing/2014/main" id="{52F24911-053B-4815-BD57-1295FE0432B6}"/>
              </a:ext>
            </a:extLst>
          </p:cNvPr>
          <p:cNvSpPr/>
          <p:nvPr/>
        </p:nvSpPr>
        <p:spPr>
          <a:xfrm>
            <a:off x="2571256" y="1932034"/>
            <a:ext cx="766138" cy="518795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zh-TW" kern="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軟正黑體" panose="020B0604030504040204" pitchFamily="34" charset="-120"/>
                <a:ea typeface="新細明體" panose="02020500000000000000" pitchFamily="18" charset="-120"/>
                <a:cs typeface="微軟正黑體" panose="020B0604030504040204" pitchFamily="34" charset="-120"/>
              </a:rPr>
              <a:t>方向</a:t>
            </a:r>
            <a:endParaRPr lang="zh-TW" kern="1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9" name="箭號: 向下 8">
            <a:extLst>
              <a:ext uri="{FF2B5EF4-FFF2-40B4-BE49-F238E27FC236}">
                <a16:creationId xmlns:a16="http://schemas.microsoft.com/office/drawing/2014/main" id="{F058D496-DBAB-4F6C-BCE3-20CDD498EA30}"/>
              </a:ext>
            </a:extLst>
          </p:cNvPr>
          <p:cNvSpPr/>
          <p:nvPr/>
        </p:nvSpPr>
        <p:spPr>
          <a:xfrm>
            <a:off x="5512671" y="2606569"/>
            <a:ext cx="541020" cy="693932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zh-TW" kern="1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微軟正黑體" panose="020B0604030504040204" pitchFamily="34" charset="-120"/>
              </a:rPr>
              <a:t>出界</a:t>
            </a:r>
            <a:endParaRPr lang="zh-TW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0" name="箭號: 向左 9">
            <a:extLst>
              <a:ext uri="{FF2B5EF4-FFF2-40B4-BE49-F238E27FC236}">
                <a16:creationId xmlns:a16="http://schemas.microsoft.com/office/drawing/2014/main" id="{0ABE2EE2-8A8F-4FB6-ADCE-521F99260FF5}"/>
              </a:ext>
            </a:extLst>
          </p:cNvPr>
          <p:cNvSpPr/>
          <p:nvPr/>
        </p:nvSpPr>
        <p:spPr>
          <a:xfrm rot="2458410">
            <a:off x="5806537" y="3867098"/>
            <a:ext cx="822537" cy="518795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zh-TW" kern="10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微軟正黑體" panose="020B0604030504040204" pitchFamily="34" charset="-120"/>
              </a:rPr>
              <a:t>非空</a:t>
            </a:r>
            <a:endParaRPr lang="zh-TW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6E060C2-3F89-45D0-99B3-11E6724C94F8}"/>
              </a:ext>
            </a:extLst>
          </p:cNvPr>
          <p:cNvSpPr/>
          <p:nvPr/>
        </p:nvSpPr>
        <p:spPr>
          <a:xfrm>
            <a:off x="5335566" y="431653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右</a:t>
            </a:r>
            <a:endParaRPr lang="zh-HK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B1ADE9F-D4D4-461B-BFB0-530038312BF3}"/>
              </a:ext>
            </a:extLst>
          </p:cNvPr>
          <p:cNvSpPr/>
          <p:nvPr/>
        </p:nvSpPr>
        <p:spPr>
          <a:xfrm>
            <a:off x="6010057" y="4980951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下</a:t>
            </a:r>
            <a:endParaRPr lang="zh-HK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1D05397-A593-49D9-A1A4-1B7F728BD9D4}"/>
              </a:ext>
            </a:extLst>
          </p:cNvPr>
          <p:cNvSpPr/>
          <p:nvPr/>
        </p:nvSpPr>
        <p:spPr>
          <a:xfrm>
            <a:off x="6017837" y="549010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左</a:t>
            </a:r>
            <a:endParaRPr lang="zh-HK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4FA545F-4998-4FF4-B4F6-ED76EC6D19AE}"/>
              </a:ext>
            </a:extLst>
          </p:cNvPr>
          <p:cNvSpPr/>
          <p:nvPr/>
        </p:nvSpPr>
        <p:spPr>
          <a:xfrm>
            <a:off x="4637348" y="602513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上</a:t>
            </a:r>
            <a:endParaRPr lang="zh-HK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47C6FA2-DA99-4D1C-93BA-1EA9FC1951A6}"/>
              </a:ext>
            </a:extLst>
          </p:cNvPr>
          <p:cNvSpPr/>
          <p:nvPr/>
        </p:nvSpPr>
        <p:spPr>
          <a:xfrm>
            <a:off x="2686050" y="768115"/>
            <a:ext cx="293061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志偉編寫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FillNo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的偽代碼：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6" name="橢圓 15">
            <a:extLst>
              <a:ext uri="{FF2B5EF4-FFF2-40B4-BE49-F238E27FC236}">
                <a16:creationId xmlns:a16="http://schemas.microsoft.com/office/drawing/2014/main" id="{831775E0-3035-4436-8CCA-A6EA15BE0C8B}"/>
              </a:ext>
            </a:extLst>
          </p:cNvPr>
          <p:cNvSpPr/>
          <p:nvPr/>
        </p:nvSpPr>
        <p:spPr>
          <a:xfrm>
            <a:off x="6878132" y="1906634"/>
            <a:ext cx="360000" cy="360000"/>
          </a:xfrm>
          <a:prstGeom prst="ellipse">
            <a:avLst/>
          </a:prstGeom>
          <a:noFill/>
          <a:ln w="28575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5C03E54-0D0D-4F68-9155-EA03071E8CC9}"/>
              </a:ext>
            </a:extLst>
          </p:cNvPr>
          <p:cNvSpPr/>
          <p:nvPr/>
        </p:nvSpPr>
        <p:spPr>
          <a:xfrm rot="1906871">
            <a:off x="6999315" y="3372719"/>
            <a:ext cx="8236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2400" b="1" kern="100" dirty="0">
                <a:solidFill>
                  <a:srgbClr val="FF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Error</a:t>
            </a:r>
            <a:endParaRPr lang="zh-HK" altLang="en-US" sz="2400" b="1" dirty="0">
              <a:solidFill>
                <a:srgbClr val="FF0000"/>
              </a:solidFill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393E39A9-BFDD-442E-B74C-6833462DCBED}"/>
              </a:ext>
            </a:extLst>
          </p:cNvPr>
          <p:cNvGrpSpPr/>
          <p:nvPr/>
        </p:nvGrpSpPr>
        <p:grpSpPr>
          <a:xfrm>
            <a:off x="4610100" y="1315785"/>
            <a:ext cx="1540741" cy="1220872"/>
            <a:chOff x="4882648" y="1259401"/>
            <a:chExt cx="1540741" cy="1220872"/>
          </a:xfrm>
        </p:grpSpPr>
        <p:sp>
          <p:nvSpPr>
            <p:cNvPr id="18" name="箭號: 全向 17">
              <a:extLst>
                <a:ext uri="{FF2B5EF4-FFF2-40B4-BE49-F238E27FC236}">
                  <a16:creationId xmlns:a16="http://schemas.microsoft.com/office/drawing/2014/main" id="{9BA4B317-23C2-4FB0-AB6E-17D7FE1840CC}"/>
                </a:ext>
              </a:extLst>
            </p:cNvPr>
            <p:cNvSpPr/>
            <p:nvPr/>
          </p:nvSpPr>
          <p:spPr>
            <a:xfrm>
              <a:off x="5326863" y="1581747"/>
              <a:ext cx="619147" cy="628334"/>
            </a:xfrm>
            <a:prstGeom prst="quadArrow">
              <a:avLst>
                <a:gd name="adj1" fmla="val 10193"/>
                <a:gd name="adj2" fmla="val 12244"/>
                <a:gd name="adj3" fmla="val 16346"/>
              </a:avLst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23944CC-9BFF-45C7-ACAC-8AD83CC024F9}"/>
                </a:ext>
              </a:extLst>
            </p:cNvPr>
            <p:cNvSpPr/>
            <p:nvPr/>
          </p:nvSpPr>
          <p:spPr>
            <a:xfrm>
              <a:off x="5377355" y="1259401"/>
              <a:ext cx="52146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HK" kern="100" dirty="0">
                  <a:solidFill>
                    <a:srgbClr val="FF0000"/>
                  </a:solidFill>
                </a:rPr>
                <a:t>y-1</a:t>
              </a:r>
              <a:endParaRPr lang="zh-HK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706B714A-7F4A-4CB7-9190-5E04CD3786A6}"/>
                </a:ext>
              </a:extLst>
            </p:cNvPr>
            <p:cNvSpPr/>
            <p:nvPr/>
          </p:nvSpPr>
          <p:spPr>
            <a:xfrm>
              <a:off x="5357430" y="2110941"/>
              <a:ext cx="54102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HK" kern="100" dirty="0">
                  <a:solidFill>
                    <a:srgbClr val="FF0000"/>
                  </a:solidFill>
                </a:rPr>
                <a:t>y+1</a:t>
              </a:r>
              <a:endParaRPr lang="zh-HK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DD57C5A-028B-42E5-B328-E1ECFA662732}"/>
                </a:ext>
              </a:extLst>
            </p:cNvPr>
            <p:cNvSpPr/>
            <p:nvPr/>
          </p:nvSpPr>
          <p:spPr>
            <a:xfrm>
              <a:off x="5882368" y="1717302"/>
              <a:ext cx="54102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HK" kern="100" dirty="0">
                  <a:solidFill>
                    <a:srgbClr val="FF0000"/>
                  </a:solidFill>
                </a:rPr>
                <a:t>x+1</a:t>
              </a:r>
              <a:endParaRPr lang="zh-HK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2035AA56-9042-4E2A-A64F-05A54DF12844}"/>
                </a:ext>
              </a:extLst>
            </p:cNvPr>
            <p:cNvSpPr/>
            <p:nvPr/>
          </p:nvSpPr>
          <p:spPr>
            <a:xfrm>
              <a:off x="4882648" y="1717302"/>
              <a:ext cx="54102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HK" kern="100" dirty="0">
                  <a:solidFill>
                    <a:srgbClr val="FF0000"/>
                  </a:solidFill>
                </a:rPr>
                <a:t>x-1</a:t>
              </a:r>
              <a:endParaRPr lang="zh-HK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8765D4D6-5536-4F14-B732-6E605B2D0EA2}"/>
              </a:ext>
            </a:extLst>
          </p:cNvPr>
          <p:cNvSpPr/>
          <p:nvPr/>
        </p:nvSpPr>
        <p:spPr>
          <a:xfrm>
            <a:off x="2453640" y="3296491"/>
            <a:ext cx="4054995" cy="2943489"/>
          </a:xfrm>
          <a:prstGeom prst="rect">
            <a:avLst/>
          </a:prstGeom>
          <a:solidFill>
            <a:schemeClr val="accent6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dirty="0">
                <a:solidFill>
                  <a:srgbClr val="FF0000"/>
                </a:solidFill>
                <a:latin typeface="方正行楷" panose="02000000000000000000" pitchFamily="2" charset="-120"/>
                <a:ea typeface="方正行楷" panose="02000000000000000000" pitchFamily="2" charset="-120"/>
              </a:rPr>
              <a:t>改變</a:t>
            </a:r>
            <a:r>
              <a:rPr lang="en-US" altLang="zh-TW" sz="4400" b="1" dirty="0">
                <a:solidFill>
                  <a:srgbClr val="00B050"/>
                </a:solidFill>
                <a:latin typeface="Ink Free" panose="03080402000500000000" pitchFamily="66" charset="0"/>
              </a:rPr>
              <a:t>DX</a:t>
            </a:r>
            <a:r>
              <a:rPr lang="zh-TW" altLang="en-US" sz="4400" dirty="0">
                <a:solidFill>
                  <a:srgbClr val="FF0000"/>
                </a:solidFill>
                <a:latin typeface="Ink Free" panose="03080402000500000000" pitchFamily="66" charset="0"/>
              </a:rPr>
              <a:t>、</a:t>
            </a:r>
            <a:r>
              <a:rPr lang="en-US" altLang="zh-TW" sz="4400" b="1" dirty="0">
                <a:solidFill>
                  <a:srgbClr val="00B0F0"/>
                </a:solidFill>
                <a:latin typeface="Ink Free" panose="03080402000500000000" pitchFamily="66" charset="0"/>
              </a:rPr>
              <a:t>DY</a:t>
            </a:r>
          </a:p>
          <a:p>
            <a:pPr algn="ctr"/>
            <a:r>
              <a:rPr lang="en-US" altLang="zh-HK" sz="4400" dirty="0">
                <a:solidFill>
                  <a:srgbClr val="FF0000"/>
                </a:solidFill>
                <a:highlight>
                  <a:srgbClr val="FFFF00"/>
                </a:highlight>
                <a:latin typeface="Ink Free" panose="03080402000500000000" pitchFamily="66" charset="0"/>
              </a:rPr>
              <a:t>-1</a:t>
            </a:r>
            <a:r>
              <a:rPr lang="en-US" altLang="zh-HK" sz="4400" dirty="0">
                <a:solidFill>
                  <a:srgbClr val="FF0000"/>
                </a:solidFill>
                <a:latin typeface="Ink Free" panose="03080402000500000000" pitchFamily="66" charset="0"/>
              </a:rPr>
              <a:t>,</a:t>
            </a:r>
            <a:r>
              <a:rPr lang="en-US" altLang="zh-HK" sz="4400" dirty="0">
                <a:solidFill>
                  <a:srgbClr val="FF0000"/>
                </a:solidFill>
                <a:highlight>
                  <a:srgbClr val="C0C0C0"/>
                </a:highlight>
                <a:latin typeface="Ink Free" panose="03080402000500000000" pitchFamily="66" charset="0"/>
              </a:rPr>
              <a:t>0</a:t>
            </a:r>
            <a:r>
              <a:rPr lang="en-US" altLang="zh-HK" sz="4400" dirty="0">
                <a:solidFill>
                  <a:srgbClr val="FF0000"/>
                </a:solidFill>
                <a:latin typeface="Ink Free" panose="03080402000500000000" pitchFamily="66" charset="0"/>
              </a:rPr>
              <a:t>,</a:t>
            </a:r>
            <a:r>
              <a:rPr lang="en-US" altLang="zh-HK" sz="4400" dirty="0">
                <a:solidFill>
                  <a:srgbClr val="FF0000"/>
                </a:solidFill>
                <a:highlight>
                  <a:srgbClr val="00FFFF"/>
                </a:highlight>
                <a:latin typeface="Ink Free" panose="03080402000500000000" pitchFamily="66" charset="0"/>
              </a:rPr>
              <a:t>1</a:t>
            </a:r>
            <a:endParaRPr lang="zh-HK" altLang="en-US" sz="4400" dirty="0">
              <a:solidFill>
                <a:srgbClr val="FF0000"/>
              </a:solidFill>
              <a:highlight>
                <a:srgbClr val="00FFFF"/>
              </a:highlight>
              <a:latin typeface="Ink Free" panose="03080402000500000000" pitchFamily="66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36705A2-945F-4051-A4D7-1984AA7553D5}"/>
              </a:ext>
            </a:extLst>
          </p:cNvPr>
          <p:cNvSpPr/>
          <p:nvPr/>
        </p:nvSpPr>
        <p:spPr>
          <a:xfrm>
            <a:off x="7024990" y="1109239"/>
            <a:ext cx="907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DX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00FFFF"/>
                </a:highlight>
                <a:cs typeface="微軟正黑體" panose="020B0604030504040204" pitchFamily="34" charset="-120"/>
              </a:rPr>
              <a:t>+1</a:t>
            </a:r>
            <a:r>
              <a:rPr lang="en-US" altLang="zh-HK" kern="100" dirty="0">
                <a:solidFill>
                  <a:srgbClr val="FF0000"/>
                </a:solidFill>
                <a:cs typeface="微軟正黑體" panose="020B0604030504040204" pitchFamily="34" charset="-120"/>
                <a:sym typeface="Wingdings" panose="05000000000000000000" pitchFamily="2" charset="2"/>
              </a:rPr>
              <a:t>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76B2139-97E9-4D62-874D-60EF3D0F8D12}"/>
              </a:ext>
            </a:extLst>
          </p:cNvPr>
          <p:cNvSpPr/>
          <p:nvPr/>
        </p:nvSpPr>
        <p:spPr>
          <a:xfrm>
            <a:off x="8100479" y="2246461"/>
            <a:ext cx="6675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DY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00FFFF"/>
                </a:highlight>
                <a:cs typeface="微軟正黑體" panose="020B0604030504040204" pitchFamily="34" charset="-120"/>
              </a:rPr>
              <a:t>+1</a:t>
            </a:r>
          </a:p>
          <a:p>
            <a:r>
              <a:rPr lang="en-US" altLang="zh-HK" kern="100" dirty="0">
                <a:solidFill>
                  <a:srgbClr val="FF0000"/>
                </a:solidFill>
                <a:cs typeface="微軟正黑體" panose="020B0604030504040204" pitchFamily="34" charset="-120"/>
                <a:sym typeface="Wingdings" panose="05000000000000000000" pitchFamily="2" charset="2"/>
              </a:rPr>
              <a:t></a:t>
            </a:r>
            <a:endParaRPr lang="zh-HK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29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658461C6-2E95-4B11-8DE5-24175C0AF4F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061" y="38703"/>
            <a:ext cx="1656136" cy="1698904"/>
          </a:xfrm>
          <a:prstGeom prst="rect">
            <a:avLst/>
          </a:prstGeom>
        </p:spPr>
      </p:pic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D20FD063-CEB9-4875-A89E-F44E40CF3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825E1741-CC8E-4731-BF94-7E637E016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13</a:t>
            </a:fld>
            <a:endParaRPr lang="zh-HK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C676448-5C99-4B35-9804-BC5C4654B2CC}"/>
              </a:ext>
            </a:extLst>
          </p:cNvPr>
          <p:cNvSpPr/>
          <p:nvPr/>
        </p:nvSpPr>
        <p:spPr>
          <a:xfrm>
            <a:off x="5633705" y="1605809"/>
            <a:ext cx="759034" cy="71628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4-</a:t>
            </a:r>
            <a:r>
              <a:rPr lang="en-US" b="1" kern="10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1</a:t>
            </a: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=</a:t>
            </a:r>
            <a:r>
              <a:rPr lang="en-US" b="1" kern="100" dirty="0">
                <a:solidFill>
                  <a:srgbClr val="00B05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3</a:t>
            </a:r>
            <a:endParaRPr lang="zh-TW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4-</a:t>
            </a:r>
            <a:r>
              <a:rPr lang="en-US" b="1" kern="10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2</a:t>
            </a: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=</a:t>
            </a:r>
            <a:r>
              <a:rPr lang="en-US" b="1" kern="100" dirty="0">
                <a:solidFill>
                  <a:srgbClr val="00B0F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2</a:t>
            </a:r>
            <a:endParaRPr lang="zh-TW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4-</a:t>
            </a:r>
            <a:r>
              <a:rPr lang="en-US" b="1" kern="10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3</a:t>
            </a: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=</a:t>
            </a:r>
            <a:r>
              <a:rPr lang="en-US" b="1" kern="100" dirty="0">
                <a:solidFill>
                  <a:srgbClr val="00B05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1</a:t>
            </a:r>
            <a:endParaRPr lang="zh-TW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4D89E17-D69D-4CB0-BC3D-1CB7FA0C0838}"/>
              </a:ext>
            </a:extLst>
          </p:cNvPr>
          <p:cNvSpPr/>
          <p:nvPr/>
        </p:nvSpPr>
        <p:spPr>
          <a:xfrm>
            <a:off x="6514362" y="1605809"/>
            <a:ext cx="919699" cy="71628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en-US" b="1" kern="10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1</a:t>
            </a: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,</a:t>
            </a:r>
            <a:r>
              <a:rPr lang="en-US" b="1" kern="10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1</a:t>
            </a: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=</a:t>
            </a:r>
            <a:r>
              <a:rPr lang="en-US" b="1" kern="100" dirty="0">
                <a:solidFill>
                  <a:srgbClr val="00B05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3</a:t>
            </a: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,</a:t>
            </a:r>
            <a:r>
              <a:rPr lang="en-US" b="1" kern="100" dirty="0">
                <a:solidFill>
                  <a:srgbClr val="00B05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3</a:t>
            </a:r>
            <a:endParaRPr lang="zh-TW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en-US" b="1" kern="10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1</a:t>
            </a: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,</a:t>
            </a:r>
            <a:r>
              <a:rPr lang="en-US" b="1" kern="100" dirty="0">
                <a:solidFill>
                  <a:srgbClr val="00B0F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2</a:t>
            </a: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=</a:t>
            </a:r>
            <a:r>
              <a:rPr lang="en-US" b="1" kern="100" dirty="0">
                <a:solidFill>
                  <a:srgbClr val="00B05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3</a:t>
            </a: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,</a:t>
            </a:r>
            <a:r>
              <a:rPr lang="en-US" b="1" kern="100" dirty="0">
                <a:solidFill>
                  <a:srgbClr val="00B0F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2</a:t>
            </a:r>
            <a:endParaRPr lang="zh-TW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en-US" b="1" kern="10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1</a:t>
            </a: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,</a:t>
            </a:r>
            <a:r>
              <a:rPr lang="en-US" b="1" kern="100" dirty="0">
                <a:solidFill>
                  <a:srgbClr val="00B05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3</a:t>
            </a: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=</a:t>
            </a:r>
            <a:r>
              <a:rPr lang="en-US" b="1" kern="100" dirty="0">
                <a:solidFill>
                  <a:srgbClr val="00B05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3</a:t>
            </a: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,</a:t>
            </a:r>
            <a:r>
              <a:rPr lang="en-US" b="1" kern="10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1</a:t>
            </a:r>
            <a:endParaRPr lang="zh-TW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781FF69-5460-43B5-A6B9-9FAF6854E8BB}"/>
              </a:ext>
            </a:extLst>
          </p:cNvPr>
          <p:cNvSpPr/>
          <p:nvPr/>
        </p:nvSpPr>
        <p:spPr>
          <a:xfrm>
            <a:off x="400049" y="351929"/>
            <a:ext cx="7188419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(a)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若對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FillNo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作出以下</a:t>
            </a:r>
            <a:r>
              <a:rPr lang="zh-TW" altLang="zh-HK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修改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，寫出執行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FillNo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後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A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內所儲存的數字。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270510" marR="36830" indent="-6350">
              <a:lnSpc>
                <a:spcPct val="90000"/>
              </a:lnSpc>
              <a:tabLst>
                <a:tab pos="1710690" algn="l"/>
              </a:tabLst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第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08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行改為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A [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4-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X, 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4-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Y] 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k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270510" marR="36830" indent="-6350">
              <a:lnSpc>
                <a:spcPct val="90000"/>
              </a:lnSpc>
              <a:tabLst>
                <a:tab pos="1710690" algn="l"/>
              </a:tabLst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第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10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行改為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(Y+DY &gt; 3) or (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A[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4</a:t>
            </a:r>
            <a:r>
              <a:rPr lang="en-US" altLang="zh-HK" kern="100" dirty="0">
                <a:solidFill>
                  <a:srgbClr val="FF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-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X-DX , 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4</a:t>
            </a:r>
            <a:r>
              <a:rPr lang="en-US" altLang="zh-HK" kern="100" dirty="0">
                <a:solidFill>
                  <a:srgbClr val="FF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-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Y-DY]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&gt; 0)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則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D243DBD8-F261-4342-9722-FA54D3E97B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40120"/>
              </p:ext>
            </p:extLst>
          </p:nvPr>
        </p:nvGraphicFramePr>
        <p:xfrm>
          <a:off x="1482714" y="1379483"/>
          <a:ext cx="3599180" cy="98755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99795">
                  <a:extLst>
                    <a:ext uri="{9D8B030D-6E8A-4147-A177-3AD203B41FA5}">
                      <a16:colId xmlns:a16="http://schemas.microsoft.com/office/drawing/2014/main" val="3572060431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3989699122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576449153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3171176404"/>
                    </a:ext>
                  </a:extLst>
                </a:gridCol>
              </a:tblGrid>
              <a:tr h="183985">
                <a:tc>
                  <a:txBody>
                    <a:bodyPr/>
                    <a:lstStyle/>
                    <a:p>
                      <a:pPr marL="48895" marR="36830" indent="-6350" algn="r" latinLnBrk="1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A[ ]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i=1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i=2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i=3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7680859"/>
                  </a:ext>
                </a:extLst>
              </a:tr>
              <a:tr h="183985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9575043"/>
                  </a:ext>
                </a:extLst>
              </a:tr>
              <a:tr h="183985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j=2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5682629"/>
                  </a:ext>
                </a:extLst>
              </a:tr>
              <a:tr h="183985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1487690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639BE2BA-8F78-4648-AC44-72CD9F34F8FF}"/>
              </a:ext>
            </a:extLst>
          </p:cNvPr>
          <p:cNvSpPr/>
          <p:nvPr/>
        </p:nvSpPr>
        <p:spPr>
          <a:xfrm>
            <a:off x="400050" y="2513910"/>
            <a:ext cx="811530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(b)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按以下每個情況，將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FillNo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作出</a:t>
            </a:r>
            <a:r>
              <a:rPr lang="zh-TW" altLang="zh-HK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修改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，使它能將以下數字分配到陣列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A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內。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修改第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8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和第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10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行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D92842C5-C8AB-4693-A1C0-669BB38B41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859322"/>
              </p:ext>
            </p:extLst>
          </p:nvPr>
        </p:nvGraphicFramePr>
        <p:xfrm>
          <a:off x="1482714" y="3143322"/>
          <a:ext cx="3599180" cy="98755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99795">
                  <a:extLst>
                    <a:ext uri="{9D8B030D-6E8A-4147-A177-3AD203B41FA5}">
                      <a16:colId xmlns:a16="http://schemas.microsoft.com/office/drawing/2014/main" val="3572060431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3989699122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576449153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3171176404"/>
                    </a:ext>
                  </a:extLst>
                </a:gridCol>
              </a:tblGrid>
              <a:tr h="183985">
                <a:tc>
                  <a:txBody>
                    <a:bodyPr/>
                    <a:lstStyle/>
                    <a:p>
                      <a:pPr marL="48895" marR="36830" indent="-6350" algn="r" latinLnBrk="1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A[ ]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i=1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i=2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i=3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7680859"/>
                  </a:ext>
                </a:extLst>
              </a:tr>
              <a:tr h="183985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9575043"/>
                  </a:ext>
                </a:extLst>
              </a:tr>
              <a:tr h="183985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j=2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9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5682629"/>
                  </a:ext>
                </a:extLst>
              </a:tr>
              <a:tr h="183985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1487690"/>
                  </a:ext>
                </a:extLst>
              </a:tr>
            </a:tbl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09BF5A8F-DAA4-4290-8ED4-7E3597D87C38}"/>
              </a:ext>
            </a:extLst>
          </p:cNvPr>
          <p:cNvSpPr/>
          <p:nvPr/>
        </p:nvSpPr>
        <p:spPr>
          <a:xfrm>
            <a:off x="879922" y="4141520"/>
            <a:ext cx="1747853" cy="878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150000"/>
              </a:lnSpc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第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08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行：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____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150000"/>
              </a:lnSpc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第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10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行：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____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F740622-96A1-48E1-A8CB-FBF748E417AF}"/>
              </a:ext>
            </a:extLst>
          </p:cNvPr>
          <p:cNvSpPr/>
          <p:nvPr/>
        </p:nvSpPr>
        <p:spPr>
          <a:xfrm>
            <a:off x="392511" y="5117817"/>
            <a:ext cx="2180405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只</a:t>
            </a:r>
            <a:r>
              <a:rPr lang="zh-TW" altLang="zh-HK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修改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其中</a:t>
            </a:r>
            <a:r>
              <a:rPr lang="zh-TW" altLang="zh-HK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一行</a:t>
            </a:r>
            <a:endParaRPr lang="zh-TW" altLang="zh-HK" sz="1600" kern="100" dirty="0">
              <a:solidFill>
                <a:srgbClr val="000000"/>
              </a:solidFill>
              <a:effectLst/>
              <a:highlight>
                <a:srgbClr val="00FFFF"/>
              </a:highlight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27B67584-76EF-4FF9-A2D9-4288D9AD26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943972"/>
              </p:ext>
            </p:extLst>
          </p:nvPr>
        </p:nvGraphicFramePr>
        <p:xfrm>
          <a:off x="1482713" y="5427473"/>
          <a:ext cx="3599180" cy="98755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99795">
                  <a:extLst>
                    <a:ext uri="{9D8B030D-6E8A-4147-A177-3AD203B41FA5}">
                      <a16:colId xmlns:a16="http://schemas.microsoft.com/office/drawing/2014/main" val="3572060431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3989699122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576449153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3171176404"/>
                    </a:ext>
                  </a:extLst>
                </a:gridCol>
              </a:tblGrid>
              <a:tr h="183985">
                <a:tc>
                  <a:txBody>
                    <a:bodyPr/>
                    <a:lstStyle/>
                    <a:p>
                      <a:pPr marL="48895" marR="36830" indent="-6350" algn="r" latinLnBrk="1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A[ ]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i=1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i=2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i=3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7680859"/>
                  </a:ext>
                </a:extLst>
              </a:tr>
              <a:tr h="183985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9575043"/>
                  </a:ext>
                </a:extLst>
              </a:tr>
              <a:tr h="183985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j=2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5682629"/>
                  </a:ext>
                </a:extLst>
              </a:tr>
              <a:tr h="183985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1487690"/>
                  </a:ext>
                </a:extLst>
              </a:tr>
            </a:tbl>
          </a:graphicData>
        </a:graphic>
      </p:graphicFrame>
      <p:sp>
        <p:nvSpPr>
          <p:cNvPr id="15" name="矩形 14">
            <a:extLst>
              <a:ext uri="{FF2B5EF4-FFF2-40B4-BE49-F238E27FC236}">
                <a16:creationId xmlns:a16="http://schemas.microsoft.com/office/drawing/2014/main" id="{7E177C3D-1E6F-4F33-A191-7B7B1EE6BA66}"/>
              </a:ext>
            </a:extLst>
          </p:cNvPr>
          <p:cNvSpPr/>
          <p:nvPr/>
        </p:nvSpPr>
        <p:spPr>
          <a:xfrm>
            <a:off x="5250271" y="5836657"/>
            <a:ext cx="1880643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95" marR="36830" indent="-6350">
              <a:lnSpc>
                <a:spcPct val="90000"/>
              </a:lnSpc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第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____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行：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____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D0C6177D-E690-4FC8-8914-2CCD2C961C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148269"/>
              </p:ext>
            </p:extLst>
          </p:nvPr>
        </p:nvGraphicFramePr>
        <p:xfrm>
          <a:off x="2382508" y="1625400"/>
          <a:ext cx="2699385" cy="74066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99795">
                  <a:extLst>
                    <a:ext uri="{9D8B030D-6E8A-4147-A177-3AD203B41FA5}">
                      <a16:colId xmlns:a16="http://schemas.microsoft.com/office/drawing/2014/main" val="2904013109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260873188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1426294173"/>
                    </a:ext>
                  </a:extLst>
                </a:gridCol>
              </a:tblGrid>
              <a:tr h="183985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zh-TW" sz="1800" kern="10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3708376"/>
                  </a:ext>
                </a:extLst>
              </a:tr>
              <a:tr h="183985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39238131"/>
                  </a:ext>
                </a:extLst>
              </a:tr>
              <a:tr h="183985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10466651"/>
                  </a:ext>
                </a:extLst>
              </a:tr>
            </a:tbl>
          </a:graphicData>
        </a:graphic>
      </p:graphicFrame>
      <p:sp>
        <p:nvSpPr>
          <p:cNvPr id="17" name="矩形 16">
            <a:extLst>
              <a:ext uri="{FF2B5EF4-FFF2-40B4-BE49-F238E27FC236}">
                <a16:creationId xmlns:a16="http://schemas.microsoft.com/office/drawing/2014/main" id="{7EE354ED-2841-4491-904D-1B953DAF2667}"/>
              </a:ext>
            </a:extLst>
          </p:cNvPr>
          <p:cNvSpPr/>
          <p:nvPr/>
        </p:nvSpPr>
        <p:spPr>
          <a:xfrm>
            <a:off x="877310" y="4148411"/>
            <a:ext cx="4419086" cy="878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150000"/>
              </a:lnSpc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第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08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行：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A[</a:t>
            </a:r>
            <a:r>
              <a:rPr lang="en-US" altLang="zh-HK" kern="100" dirty="0">
                <a:solidFill>
                  <a:srgbClr val="00B05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Y</a:t>
            </a:r>
            <a:r>
              <a:rPr lang="en-US" altLang="zh-HK" kern="100" dirty="0">
                <a:solidFill>
                  <a:srgbClr val="00B05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, </a:t>
            </a:r>
            <a:r>
              <a:rPr lang="en-US" altLang="zh-HK" kern="100" dirty="0">
                <a:solidFill>
                  <a:srgbClr val="00B050"/>
                </a:solidFill>
                <a:highlight>
                  <a:srgbClr val="FF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X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] 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k</a:t>
            </a:r>
            <a:endParaRPr lang="zh-TW" altLang="zh-HK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150000"/>
              </a:lnSpc>
            </a:pP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第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10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行：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(Y+DY &gt;3) or (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A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[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Y+</a:t>
            </a:r>
            <a:r>
              <a:rPr lang="en-US" altLang="zh-HK" kern="100" dirty="0">
                <a:solidFill>
                  <a:srgbClr val="FF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DY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, </a:t>
            </a:r>
            <a:r>
              <a:rPr lang="en-US" altLang="zh-HK" kern="1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X+</a:t>
            </a:r>
            <a:r>
              <a:rPr lang="en-US" altLang="zh-HK" kern="1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DX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] &gt;0)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則</a:t>
            </a:r>
            <a:endParaRPr lang="zh-TW" altLang="zh-HK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3" name="手繪多邊形: 圖案 12">
            <a:extLst>
              <a:ext uri="{FF2B5EF4-FFF2-40B4-BE49-F238E27FC236}">
                <a16:creationId xmlns:a16="http://schemas.microsoft.com/office/drawing/2014/main" id="{F04A89E7-E97E-4C84-9275-95AEC10B069E}"/>
              </a:ext>
            </a:extLst>
          </p:cNvPr>
          <p:cNvSpPr/>
          <p:nvPr/>
        </p:nvSpPr>
        <p:spPr>
          <a:xfrm>
            <a:off x="3656360" y="4441466"/>
            <a:ext cx="638068" cy="208945"/>
          </a:xfrm>
          <a:custGeom>
            <a:avLst/>
            <a:gdLst>
              <a:gd name="connsiteX0" fmla="*/ 0 w 762000"/>
              <a:gd name="connsiteY0" fmla="*/ 317521 h 317521"/>
              <a:gd name="connsiteX1" fmla="*/ 393700 w 762000"/>
              <a:gd name="connsiteY1" fmla="*/ 21 h 317521"/>
              <a:gd name="connsiteX2" fmla="*/ 762000 w 762000"/>
              <a:gd name="connsiteY2" fmla="*/ 304821 h 317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2000" h="317521">
                <a:moveTo>
                  <a:pt x="0" y="317521"/>
                </a:moveTo>
                <a:cubicBezTo>
                  <a:pt x="133350" y="159829"/>
                  <a:pt x="266700" y="2138"/>
                  <a:pt x="393700" y="21"/>
                </a:cubicBezTo>
                <a:cubicBezTo>
                  <a:pt x="520700" y="-2096"/>
                  <a:pt x="641350" y="151362"/>
                  <a:pt x="762000" y="304821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CCB135A-63AB-436F-BEF3-B48865CC1AD5}"/>
              </a:ext>
            </a:extLst>
          </p:cNvPr>
          <p:cNvSpPr/>
          <p:nvPr/>
        </p:nvSpPr>
        <p:spPr>
          <a:xfrm>
            <a:off x="6450668" y="5815083"/>
            <a:ext cx="1628972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95" marR="36830" indent="-6350" defTabSz="714375">
              <a:lnSpc>
                <a:spcPct val="90000"/>
              </a:lnSpc>
            </a:pPr>
            <a:r>
              <a:rPr lang="en-US" altLang="zh-HK" kern="100" dirty="0">
                <a:highlight>
                  <a:srgbClr val="C0C0C0"/>
                </a:highlight>
              </a:rPr>
              <a:t>A[X, Y]</a:t>
            </a:r>
            <a:r>
              <a:rPr lang="en-US" altLang="zh-HK" kern="100" dirty="0"/>
              <a:t> </a:t>
            </a:r>
            <a:r>
              <a:rPr lang="en-US" altLang="zh-HK" kern="100" dirty="0">
                <a:sym typeface="Wingdings" panose="05000000000000000000" pitchFamily="2" charset="2"/>
              </a:rPr>
              <a:t></a:t>
            </a:r>
            <a:r>
              <a:rPr lang="en-US" altLang="zh-HK" kern="100" dirty="0"/>
              <a:t> </a:t>
            </a:r>
            <a:r>
              <a:rPr lang="en-US" altLang="zh-HK" kern="100" dirty="0">
                <a:highlight>
                  <a:srgbClr val="00FFFF"/>
                </a:highlight>
              </a:rPr>
              <a:t>10-</a:t>
            </a:r>
            <a:r>
              <a:rPr lang="en-US" altLang="zh-HK" b="1" kern="100" dirty="0">
                <a:solidFill>
                  <a:srgbClr val="00B050"/>
                </a:solidFill>
                <a:highlight>
                  <a:srgbClr val="FFFF00"/>
                </a:highlight>
              </a:rPr>
              <a:t>k</a:t>
            </a:r>
            <a:endParaRPr lang="zh-TW" altLang="zh-HK" b="1" kern="100" dirty="0">
              <a:solidFill>
                <a:srgbClr val="00B050"/>
              </a:solidFill>
              <a:highlight>
                <a:srgbClr val="FFFF00"/>
              </a:highlight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3F72BF2-FFEE-41B0-9269-3613E49E0F7B}"/>
              </a:ext>
            </a:extLst>
          </p:cNvPr>
          <p:cNvSpPr/>
          <p:nvPr/>
        </p:nvSpPr>
        <p:spPr>
          <a:xfrm>
            <a:off x="5673436" y="5787383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8</a:t>
            </a:r>
            <a:endParaRPr lang="zh-HK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AF766D4-57E8-4AAB-A8DF-253E95FF0035}"/>
              </a:ext>
            </a:extLst>
          </p:cNvPr>
          <p:cNvSpPr/>
          <p:nvPr/>
        </p:nvSpPr>
        <p:spPr>
          <a:xfrm>
            <a:off x="7289789" y="4358746"/>
            <a:ext cx="8835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9+</a:t>
            </a:r>
            <a:r>
              <a:rPr lang="en-US" altLang="zh-HK" kern="100" dirty="0">
                <a:solidFill>
                  <a:srgbClr val="00B050"/>
                </a:solidFill>
                <a:highlight>
                  <a:srgbClr val="FF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1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=10</a:t>
            </a:r>
          </a:p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</a:rPr>
              <a:t>8+</a:t>
            </a:r>
            <a:r>
              <a:rPr lang="en-US" altLang="zh-HK" kern="100" dirty="0">
                <a:solidFill>
                  <a:srgbClr val="00B05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2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</a:rPr>
              <a:t>=10</a:t>
            </a:r>
          </a:p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</a:rPr>
              <a:t>7+</a:t>
            </a:r>
            <a:r>
              <a:rPr lang="en-US" altLang="zh-HK" kern="100" dirty="0">
                <a:solidFill>
                  <a:srgbClr val="00B05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3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</a:rPr>
              <a:t>=10</a:t>
            </a:r>
          </a:p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</a:rPr>
              <a:t>:</a:t>
            </a:r>
            <a:endParaRPr lang="zh-HK" altLang="en-US" dirty="0"/>
          </a:p>
        </p:txBody>
      </p: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2E691A38-A0F3-40F2-97D2-E3C01D35C70F}"/>
              </a:ext>
            </a:extLst>
          </p:cNvPr>
          <p:cNvGrpSpPr/>
          <p:nvPr/>
        </p:nvGrpSpPr>
        <p:grpSpPr>
          <a:xfrm>
            <a:off x="2819400" y="723308"/>
            <a:ext cx="5968372" cy="5108300"/>
            <a:chOff x="2819400" y="723308"/>
            <a:chExt cx="5968372" cy="5108300"/>
          </a:xfrm>
        </p:grpSpPr>
        <p:cxnSp>
          <p:nvCxnSpPr>
            <p:cNvPr id="21" name="直線單箭頭接點 20">
              <a:extLst>
                <a:ext uri="{FF2B5EF4-FFF2-40B4-BE49-F238E27FC236}">
                  <a16:creationId xmlns:a16="http://schemas.microsoft.com/office/drawing/2014/main" id="{61B7F08A-192A-4BE2-80EB-B84678A5163E}"/>
                </a:ext>
              </a:extLst>
            </p:cNvPr>
            <p:cNvCxnSpPr/>
            <p:nvPr/>
          </p:nvCxnSpPr>
          <p:spPr>
            <a:xfrm flipV="1">
              <a:off x="2819400" y="772044"/>
              <a:ext cx="5260240" cy="5015339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單箭頭接點 22">
              <a:extLst>
                <a:ext uri="{FF2B5EF4-FFF2-40B4-BE49-F238E27FC236}">
                  <a16:creationId xmlns:a16="http://schemas.microsoft.com/office/drawing/2014/main" id="{7E46E614-592D-497C-A699-18ED29C02E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59590" y="766994"/>
              <a:ext cx="4782941" cy="5064614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單箭頭接點 24">
              <a:extLst>
                <a:ext uri="{FF2B5EF4-FFF2-40B4-BE49-F238E27FC236}">
                  <a16:creationId xmlns:a16="http://schemas.microsoft.com/office/drawing/2014/main" id="{97F0F15C-51CF-4757-903F-1898353F59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96853" y="723308"/>
              <a:ext cx="4190919" cy="5069663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C22624FC-A0C5-49BB-B096-87C7701327D9}"/>
              </a:ext>
            </a:extLst>
          </p:cNvPr>
          <p:cNvSpPr/>
          <p:nvPr/>
        </p:nvSpPr>
        <p:spPr>
          <a:xfrm>
            <a:off x="5633705" y="3371692"/>
            <a:ext cx="919699" cy="71628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en-US" b="1" kern="10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1</a:t>
            </a: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,</a:t>
            </a:r>
            <a:r>
              <a:rPr lang="en-US" b="1" kern="10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1</a:t>
            </a: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=</a:t>
            </a:r>
            <a:r>
              <a:rPr lang="en-US" altLang="zh-HK" b="1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1</a:t>
            </a:r>
            <a:r>
              <a:rPr lang="en-US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,</a:t>
            </a:r>
            <a:r>
              <a:rPr lang="en-US" altLang="zh-HK" b="1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1</a:t>
            </a:r>
            <a:endParaRPr lang="zh-TW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en-US" b="1" kern="10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1</a:t>
            </a: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,</a:t>
            </a:r>
            <a:r>
              <a:rPr lang="en-US" b="1" kern="100" dirty="0">
                <a:solidFill>
                  <a:srgbClr val="00B0F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2</a:t>
            </a: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=</a:t>
            </a:r>
            <a:r>
              <a:rPr lang="en-US" b="1" kern="100" dirty="0">
                <a:solidFill>
                  <a:srgbClr val="00B0F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2</a:t>
            </a:r>
            <a:r>
              <a:rPr lang="en-US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,</a:t>
            </a:r>
            <a:r>
              <a:rPr lang="en-US" altLang="zh-HK" b="1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1</a:t>
            </a:r>
            <a:endParaRPr lang="zh-TW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en-US" b="1" kern="10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1</a:t>
            </a: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,</a:t>
            </a:r>
            <a:r>
              <a:rPr lang="en-US" b="1" kern="100" dirty="0">
                <a:solidFill>
                  <a:srgbClr val="00B05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3</a:t>
            </a:r>
            <a:r>
              <a:rPr lang="en-US" kern="10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=</a:t>
            </a:r>
            <a:r>
              <a:rPr lang="en-US" b="1" kern="100" dirty="0">
                <a:solidFill>
                  <a:srgbClr val="00B050"/>
                </a:solidFill>
                <a:effectLst/>
                <a:ea typeface="新細明體" panose="02020500000000000000" pitchFamily="18" charset="-120"/>
                <a:cs typeface="微軟正黑體" panose="020B0604030504040204" pitchFamily="34" charset="-120"/>
              </a:rPr>
              <a:t>3</a:t>
            </a:r>
            <a:r>
              <a:rPr lang="en-US" altLang="zh-HK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,</a:t>
            </a:r>
            <a:r>
              <a:rPr lang="en-US" altLang="zh-HK" b="1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1</a:t>
            </a:r>
            <a:endParaRPr lang="zh-TW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6CAE264-77DB-4002-87F5-85053719D46C}"/>
              </a:ext>
            </a:extLst>
          </p:cNvPr>
          <p:cNvSpPr/>
          <p:nvPr/>
        </p:nvSpPr>
        <p:spPr>
          <a:xfrm>
            <a:off x="2487204" y="-46481"/>
            <a:ext cx="1290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A [X, Y] 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k</a:t>
            </a:r>
            <a:endParaRPr lang="zh-HK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6F342AB-0648-4EEE-A57D-AE7A07678BED}"/>
              </a:ext>
            </a:extLst>
          </p:cNvPr>
          <p:cNvSpPr/>
          <p:nvPr/>
        </p:nvSpPr>
        <p:spPr>
          <a:xfrm>
            <a:off x="4772849" y="-48142"/>
            <a:ext cx="2541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… or (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A[X+DX , Y+DY]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&gt; 0)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14215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7" grpId="0"/>
      <p:bldP spid="13" grpId="0" animBg="1"/>
      <p:bldP spid="18" grpId="0"/>
      <p:bldP spid="19" grpId="0"/>
      <p:bldP spid="22" grpId="0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3776016-0FAA-474A-87DF-A43BDFBE7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ICT2022</a:t>
            </a:r>
            <a:endParaRPr lang="zh-HK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70DCC538-8F39-442E-A4A7-85D6ED18D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14</a:t>
            </a:fld>
            <a:endParaRPr lang="zh-HK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A22E9D6-1794-4EF2-BF91-CD6CA5BD0513}"/>
              </a:ext>
            </a:extLst>
          </p:cNvPr>
          <p:cNvSpPr/>
          <p:nvPr/>
        </p:nvSpPr>
        <p:spPr>
          <a:xfrm>
            <a:off x="400050" y="499675"/>
            <a:ext cx="6517986" cy="1294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15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(c)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志偉計劃使用</a:t>
            </a:r>
            <a:r>
              <a:rPr lang="zh-TW" altLang="zh-HK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過程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語言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或</a:t>
            </a:r>
            <a:r>
              <a:rPr lang="zh-TW" altLang="zh-HK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物件導向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語言來實現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FillNo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15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建議</a:t>
            </a:r>
            <a:r>
              <a:rPr lang="zh-TW" altLang="zh-HK" kern="1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選擇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程式編寫語言的兩項</a:t>
            </a:r>
            <a:r>
              <a:rPr lang="zh-TW" altLang="zh-HK" kern="1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準則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(2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15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除物件的概念外，舉出物件導向語言的兩項</a:t>
            </a:r>
            <a:r>
              <a:rPr lang="zh-TW" altLang="zh-HK" kern="1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特徵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r>
              <a:rPr lang="zh-TW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HK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(2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 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767EED1-4DFE-4E29-BA46-228001D13700}"/>
              </a:ext>
            </a:extLst>
          </p:cNvPr>
          <p:cNvSpPr/>
          <p:nvPr/>
        </p:nvSpPr>
        <p:spPr>
          <a:xfrm>
            <a:off x="400050" y="3085856"/>
            <a:ext cx="8566150" cy="1294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15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(d)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志偉將子程式</a:t>
            </a:r>
            <a:r>
              <a:rPr lang="zh-TW" altLang="zh-HK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整合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至資訊系統。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15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</a:t>
            </a:r>
            <a:r>
              <a:rPr lang="en-US" altLang="zh-HK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志偉已完成</a:t>
            </a:r>
            <a:r>
              <a:rPr lang="zh-TW" altLang="zh-HK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系統測試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，為什麼他還要進行</a:t>
            </a:r>
            <a:r>
              <a:rPr lang="zh-TW" altLang="zh-HK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用戶驗收測試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呢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?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舉出兩個原因。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(2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  <a:endParaRPr lang="zh-TW" altLang="zh-HK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>
              <a:lnSpc>
                <a:spcPct val="150000"/>
              </a:lnSpc>
            </a:pP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為什麼</a:t>
            </a:r>
            <a:r>
              <a:rPr lang="zh-TW" altLang="zh-HK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系統文件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編製在系統開發時是十分重要的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? 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舉出兩個原因。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(2</a:t>
            </a:r>
            <a:r>
              <a:rPr lang="zh-TW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HK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  <a:endParaRPr lang="zh-TW" altLang="zh-HK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47133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2991</TotalTime>
  <Words>3597</Words>
  <Application>Microsoft Office PowerPoint</Application>
  <PresentationFormat>如螢幕大小 (4:3)</PresentationFormat>
  <Paragraphs>825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9" baseType="lpstr">
      <vt:lpstr>方正行楷</vt:lpstr>
      <vt:lpstr>華康仿宋體W4</vt:lpstr>
      <vt:lpstr>微軟正黑體</vt:lpstr>
      <vt:lpstr>新細明體</vt:lpstr>
      <vt:lpstr>Arial</vt:lpstr>
      <vt:lpstr>Calibri</vt:lpstr>
      <vt:lpstr>Calibri Light</vt:lpstr>
      <vt:lpstr>Consolas</vt:lpstr>
      <vt:lpstr>Courier New</vt:lpstr>
      <vt:lpstr>Ink Free</vt:lpstr>
      <vt:lpstr>Symbol</vt:lpstr>
      <vt:lpstr>Times New Roman</vt:lpstr>
      <vt:lpstr>Verdana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Chi-yuen Szeto</dc:creator>
  <cp:lastModifiedBy>Mr. SZETO Chi Yuen 司徒志源先生</cp:lastModifiedBy>
  <cp:revision>471</cp:revision>
  <dcterms:created xsi:type="dcterms:W3CDTF">2020-12-09T10:44:10Z</dcterms:created>
  <dcterms:modified xsi:type="dcterms:W3CDTF">2022-12-28T12:20:27Z</dcterms:modified>
</cp:coreProperties>
</file>