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5435D2-A216-4441-B14E-A8F07C2CC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57F607D-8BAB-4ED3-A961-82311C34F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DEDFFFF-DDB6-4C37-A9FA-7318B3ED5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F4D1ADB-A1ED-41E1-8DC1-3A9B2EEE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460D51-62B3-4595-B8E8-904CDC5E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845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82085A-1308-4696-8AF1-7396AA325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C34F40-1C9E-4D32-84B7-5A322DB71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9796D4-BC89-4A2E-BE9E-1E573525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E7E15F-F23D-42ED-A5D3-1D82DA3D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7E590F-D6B1-498F-94C5-9C7C2077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274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9D53F9-BC98-43A7-9BD6-5148C6A6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EA726C-1D9E-4E37-AE2B-351D859E0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1677DF-6BE2-4073-AEA0-4FF4A4EDB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5F606F-3CE8-4151-8F2D-4D20AFCA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B7EFAE-7960-430D-80F9-C1855EEC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7138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A33866-2325-4197-9D4A-8946102E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9D86E6-A893-4B59-8377-9201D7D4A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8432F0-2E73-4364-8BA6-3DAC6BAF8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130082-FF87-4D16-A3B9-AA487269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F1AFB5C-997E-46F4-BF70-67FCE127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D73C3A3-5543-4431-A8D2-BA1F50F6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35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3763A-EBBB-4DE8-A427-07E7A8E9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74C15B-E91E-48DF-B51A-6062EF713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CA696FC-83C8-42E9-BF7A-288EAA1D1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FE665D-0334-4427-B033-4B75A7664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48C79B7-85C5-4767-850D-D0F915199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04F5D49-C75D-4EE6-91C0-B02BD42F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89C9546-7734-4396-B986-188CCEFE3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E8D31CF-6676-41B6-9D25-139413D0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0364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C46315-7F37-4577-8455-156AC365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1447E18-2F48-47C8-8619-3C16E6CA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AA2774A-526E-4188-81F0-DC3AFCFF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E4F79FD-F445-4A9B-A5AE-EEEAEA49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3470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D06E186-D18D-4001-B140-BD5F34B3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A8D1595-3899-4AA8-9644-475A1BDB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BE6EE9-AF3B-4478-AC7E-139A7775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136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57B65B-8B75-4B51-90A7-9C5F3FB6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B1863C-D3BB-4672-94AD-C381272C8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BAECAE-88ED-494F-BD61-54D7B0A9F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31E5A14-A370-499A-A2F2-9FE32F32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41DF4F4-A71D-4C22-84C2-C3CD039A6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2470E2-4569-4558-85AC-A76C0B34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74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D5F1C-8315-4E65-9D06-A750ABD4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E6FD08F-E011-44A9-93CF-C50857889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2CEDDEA-3036-4AC7-8B82-3A45B382E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8F129EE-CF58-4782-8E55-83977005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7C9370-9F35-4AC0-8725-495D0D45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469C5F0-C9FB-4AB1-9865-3B1F182EC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434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1D53B6-518C-482A-95E0-EE0D6D3A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119FA7-D3F5-4380-BB40-8EF6A752A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2A69FC-3375-4F02-905E-531BF461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5FE8A3-A49D-4021-866C-6037A323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2B1898D-A3E3-45E3-9582-D3F5F346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873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EFED74F-738C-4B07-8211-BE98835A1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0D029F8-3B42-4D45-BE68-C42CC233C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2C4F3B-114F-4C0B-81DD-C3DA61D9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C53FBA-79EA-456B-BDFF-9FD772EC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352A5B-0342-41E3-975F-450AC1A3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358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D70212B-0070-4761-BC22-FEFB1016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F6319EC-FA4A-4974-AC0D-68A5FB9AB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F04B2A-E506-44A2-9D07-706EA473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62D11-EA26-43D2-8ACB-D3B6CF2A10FC}" type="datetimeFigureOut">
              <a:rPr lang="zh-HK" altLang="en-US" smtClean="0"/>
              <a:t>19/12/2020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FC81B9-97AD-4215-B45B-FD73064D6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096C04C-BC05-407B-A54B-EDC7DB2B7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C91-9336-4501-89AB-535C50F3F60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342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GRE2geBOcw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9E8A6FD2-0900-4039-8ADE-1267BB747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980845"/>
              </p:ext>
            </p:extLst>
          </p:nvPr>
        </p:nvGraphicFramePr>
        <p:xfrm>
          <a:off x="929640" y="1244600"/>
          <a:ext cx="4023362" cy="34340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4766">
                  <a:extLst>
                    <a:ext uri="{9D8B030D-6E8A-4147-A177-3AD203B41FA5}">
                      <a16:colId xmlns:a16="http://schemas.microsoft.com/office/drawing/2014/main" val="30650765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4268239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203567743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15909274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865621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4071087484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350433645"/>
                    </a:ext>
                  </a:extLst>
                </a:gridCol>
              </a:tblGrid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7087003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274230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69338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7297414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5549751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887275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702161"/>
                  </a:ext>
                </a:extLst>
              </a:tr>
            </a:tbl>
          </a:graphicData>
        </a:graphic>
      </p:graphicFrame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5E3D6384-4598-4780-AA71-3371D585E943}"/>
              </a:ext>
            </a:extLst>
          </p:cNvPr>
          <p:cNvSpPr/>
          <p:nvPr/>
        </p:nvSpPr>
        <p:spPr>
          <a:xfrm>
            <a:off x="1668210" y="2781640"/>
            <a:ext cx="288000" cy="36000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6DB4D6-0701-4C41-9447-5C556F9AB28A}"/>
              </a:ext>
            </a:extLst>
          </p:cNvPr>
          <p:cNvGrpSpPr/>
          <p:nvPr/>
        </p:nvGrpSpPr>
        <p:grpSpPr>
          <a:xfrm>
            <a:off x="5838734" y="420398"/>
            <a:ext cx="2874471" cy="2541242"/>
            <a:chOff x="0" y="-49745"/>
            <a:chExt cx="2207745" cy="1951712"/>
          </a:xfrm>
        </p:grpSpPr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5F296431-717E-41A7-A9CA-6B1251C49BE8}"/>
                </a:ext>
              </a:extLst>
            </p:cNvPr>
            <p:cNvGrpSpPr/>
            <p:nvPr/>
          </p:nvGrpSpPr>
          <p:grpSpPr>
            <a:xfrm>
              <a:off x="222352" y="163830"/>
              <a:ext cx="1847850" cy="1590675"/>
              <a:chOff x="-161925" y="0"/>
              <a:chExt cx="1847850" cy="1590675"/>
            </a:xfrm>
          </p:grpSpPr>
          <p:grpSp>
            <p:nvGrpSpPr>
              <p:cNvPr id="14" name="群組 13">
                <a:extLst>
                  <a:ext uri="{FF2B5EF4-FFF2-40B4-BE49-F238E27FC236}">
                    <a16:creationId xmlns:a16="http://schemas.microsoft.com/office/drawing/2014/main" id="{EBFD72E0-A419-4A83-A8A5-5A4598C3C3A1}"/>
                  </a:ext>
                </a:extLst>
              </p:cNvPr>
              <p:cNvGrpSpPr/>
              <p:nvPr/>
            </p:nvGrpSpPr>
            <p:grpSpPr>
              <a:xfrm>
                <a:off x="361950" y="247650"/>
                <a:ext cx="756000" cy="1076325"/>
                <a:chOff x="0" y="0"/>
                <a:chExt cx="756000" cy="1076325"/>
              </a:xfrm>
            </p:grpSpPr>
            <p:cxnSp>
              <p:nvCxnSpPr>
                <p:cNvPr id="19" name="直線單箭頭接點 18">
                  <a:extLst>
                    <a:ext uri="{FF2B5EF4-FFF2-40B4-BE49-F238E27FC236}">
                      <a16:creationId xmlns:a16="http://schemas.microsoft.com/office/drawing/2014/main" id="{E415E93A-6A89-456C-866D-F3C46EA76EAA}"/>
                    </a:ext>
                  </a:extLst>
                </p:cNvPr>
                <p:cNvCxnSpPr/>
                <p:nvPr/>
              </p:nvCxnSpPr>
              <p:spPr>
                <a:xfrm flipV="1">
                  <a:off x="400050" y="0"/>
                  <a:ext cx="0" cy="107632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單箭頭接點 19">
                  <a:extLst>
                    <a:ext uri="{FF2B5EF4-FFF2-40B4-BE49-F238E27FC236}">
                      <a16:creationId xmlns:a16="http://schemas.microsoft.com/office/drawing/2014/main" id="{59AE8A79-7DD9-4552-BB1B-36BEBAE52B62}"/>
                    </a:ext>
                  </a:extLst>
                </p:cNvPr>
                <p:cNvCxnSpPr/>
                <p:nvPr/>
              </p:nvCxnSpPr>
              <p:spPr>
                <a:xfrm flipH="1">
                  <a:off x="0" y="552450"/>
                  <a:ext cx="756000" cy="0"/>
                </a:xfrm>
                <a:prstGeom prst="straightConnector1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文字方塊 6">
                <a:extLst>
                  <a:ext uri="{FF2B5EF4-FFF2-40B4-BE49-F238E27FC236}">
                    <a16:creationId xmlns:a16="http://schemas.microsoft.com/office/drawing/2014/main" id="{AA2A6ADD-FD3D-4C9E-858D-512D675136D8}"/>
                  </a:ext>
                </a:extLst>
              </p:cNvPr>
              <p:cNvSpPr txBox="1"/>
              <p:nvPr/>
            </p:nvSpPr>
            <p:spPr>
              <a:xfrm>
                <a:off x="-161925" y="676275"/>
                <a:ext cx="581025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西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W(</a:t>
                </a:r>
                <a:r>
                  <a:rPr lang="en-US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3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文字方塊 7">
                <a:extLst>
                  <a:ext uri="{FF2B5EF4-FFF2-40B4-BE49-F238E27FC236}">
                    <a16:creationId xmlns:a16="http://schemas.microsoft.com/office/drawing/2014/main" id="{967F0BFC-E0B7-46A6-9F4A-C05C762EEE46}"/>
                  </a:ext>
                </a:extLst>
              </p:cNvPr>
              <p:cNvSpPr txBox="1"/>
              <p:nvPr/>
            </p:nvSpPr>
            <p:spPr>
              <a:xfrm>
                <a:off x="676275" y="0"/>
                <a:ext cx="552450" cy="2476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N(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0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7" name="文字方塊 8">
                <a:extLst>
                  <a:ext uri="{FF2B5EF4-FFF2-40B4-BE49-F238E27FC236}">
                    <a16:creationId xmlns:a16="http://schemas.microsoft.com/office/drawing/2014/main" id="{ED70127E-5BD4-4FE6-8414-9D8F5175E834}"/>
                  </a:ext>
                </a:extLst>
              </p:cNvPr>
              <p:cNvSpPr txBox="1"/>
              <p:nvPr/>
            </p:nvSpPr>
            <p:spPr>
              <a:xfrm>
                <a:off x="685800" y="1314450"/>
                <a:ext cx="552450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S(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2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文字方塊 13">
                <a:extLst>
                  <a:ext uri="{FF2B5EF4-FFF2-40B4-BE49-F238E27FC236}">
                    <a16:creationId xmlns:a16="http://schemas.microsoft.com/office/drawing/2014/main" id="{B422141B-3674-42AB-9AD9-4D17B21885E6}"/>
                  </a:ext>
                </a:extLst>
              </p:cNvPr>
              <p:cNvSpPr txBox="1"/>
              <p:nvPr/>
            </p:nvSpPr>
            <p:spPr>
              <a:xfrm>
                <a:off x="1152525" y="676275"/>
                <a:ext cx="533400" cy="25717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東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E(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1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B5AB5220-3EBD-4F28-B31B-E8F94FE8148A}"/>
                </a:ext>
              </a:extLst>
            </p:cNvPr>
            <p:cNvGrpSpPr/>
            <p:nvPr/>
          </p:nvGrpSpPr>
          <p:grpSpPr>
            <a:xfrm>
              <a:off x="0" y="-49745"/>
              <a:ext cx="2207745" cy="1951712"/>
              <a:chOff x="0" y="-49745"/>
              <a:chExt cx="2207745" cy="1951712"/>
            </a:xfrm>
          </p:grpSpPr>
          <p:grpSp>
            <p:nvGrpSpPr>
              <p:cNvPr id="8" name="群組 7">
                <a:extLst>
                  <a:ext uri="{FF2B5EF4-FFF2-40B4-BE49-F238E27FC236}">
                    <a16:creationId xmlns:a16="http://schemas.microsoft.com/office/drawing/2014/main" id="{35417492-3318-4976-A698-9468FD89F753}"/>
                  </a:ext>
                </a:extLst>
              </p:cNvPr>
              <p:cNvGrpSpPr/>
              <p:nvPr/>
            </p:nvGrpSpPr>
            <p:grpSpPr>
              <a:xfrm>
                <a:off x="1070915" y="-49745"/>
                <a:ext cx="151315" cy="1951712"/>
                <a:chOff x="0" y="-49745"/>
                <a:chExt cx="151315" cy="1951712"/>
              </a:xfrm>
            </p:grpSpPr>
            <p:sp>
              <p:nvSpPr>
                <p:cNvPr id="12" name="圖說文字: 向上箭號 11">
                  <a:extLst>
                    <a:ext uri="{FF2B5EF4-FFF2-40B4-BE49-F238E27FC236}">
                      <a16:creationId xmlns:a16="http://schemas.microsoft.com/office/drawing/2014/main" id="{D57BC5BE-1F34-4A52-966A-8CBF886B6D36}"/>
                    </a:ext>
                  </a:extLst>
                </p:cNvPr>
                <p:cNvSpPr/>
                <p:nvPr/>
              </p:nvSpPr>
              <p:spPr>
                <a:xfrm>
                  <a:off x="0" y="-49745"/>
                  <a:ext cx="143510" cy="179705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3" name="圖說文字: 向上箭號 12">
                  <a:extLst>
                    <a:ext uri="{FF2B5EF4-FFF2-40B4-BE49-F238E27FC236}">
                      <a16:creationId xmlns:a16="http://schemas.microsoft.com/office/drawing/2014/main" id="{DE803CCD-9E23-4446-83F6-63152E7C9989}"/>
                    </a:ext>
                  </a:extLst>
                </p:cNvPr>
                <p:cNvSpPr/>
                <p:nvPr/>
              </p:nvSpPr>
              <p:spPr>
                <a:xfrm rot="10800000">
                  <a:off x="7315" y="1721967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" name="群組 8">
                <a:extLst>
                  <a:ext uri="{FF2B5EF4-FFF2-40B4-BE49-F238E27FC236}">
                    <a16:creationId xmlns:a16="http://schemas.microsoft.com/office/drawing/2014/main" id="{E820EAA8-B015-46D6-A669-735C791E19A1}"/>
                  </a:ext>
                </a:extLst>
              </p:cNvPr>
              <p:cNvGrpSpPr/>
              <p:nvPr/>
            </p:nvGrpSpPr>
            <p:grpSpPr>
              <a:xfrm>
                <a:off x="0" y="888035"/>
                <a:ext cx="2207745" cy="144000"/>
                <a:chOff x="0" y="0"/>
                <a:chExt cx="2207745" cy="144000"/>
              </a:xfrm>
            </p:grpSpPr>
            <p:sp>
              <p:nvSpPr>
                <p:cNvPr id="10" name="圖說文字: 向上箭號 9">
                  <a:extLst>
                    <a:ext uri="{FF2B5EF4-FFF2-40B4-BE49-F238E27FC236}">
                      <a16:creationId xmlns:a16="http://schemas.microsoft.com/office/drawing/2014/main" id="{DB7341D4-3BF0-44FD-B3F7-1A1BE0AD210A}"/>
                    </a:ext>
                  </a:extLst>
                </p:cNvPr>
                <p:cNvSpPr/>
                <p:nvPr/>
              </p:nvSpPr>
              <p:spPr>
                <a:xfrm rot="5400000">
                  <a:off x="2045745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" name="圖說文字: 向上箭號 10">
                  <a:extLst>
                    <a:ext uri="{FF2B5EF4-FFF2-40B4-BE49-F238E27FC236}">
                      <a16:creationId xmlns:a16="http://schemas.microsoft.com/office/drawing/2014/main" id="{D1330AE0-7D7E-42C6-8E2F-3A0629A96688}"/>
                    </a:ext>
                  </a:extLst>
                </p:cNvPr>
                <p:cNvSpPr/>
                <p:nvPr/>
              </p:nvSpPr>
              <p:spPr>
                <a:xfrm rot="16200000">
                  <a:off x="18000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</p:grp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A2AABA8-CAAC-411C-ACF1-A54415B8B3AE}"/>
              </a:ext>
            </a:extLst>
          </p:cNvPr>
          <p:cNvSpPr txBox="1"/>
          <p:nvPr/>
        </p:nvSpPr>
        <p:spPr>
          <a:xfrm>
            <a:off x="3090756" y="4488924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X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D0B3852-760B-4425-B2E2-21FEEA9CA5D7}"/>
              </a:ext>
            </a:extLst>
          </p:cNvPr>
          <p:cNvSpPr txBox="1"/>
          <p:nvPr/>
        </p:nvSpPr>
        <p:spPr>
          <a:xfrm>
            <a:off x="733182" y="2542604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Y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A06D62C-685D-4B17-90DA-25139AF93232}"/>
              </a:ext>
            </a:extLst>
          </p:cNvPr>
          <p:cNvSpPr txBox="1"/>
          <p:nvPr/>
        </p:nvSpPr>
        <p:spPr>
          <a:xfrm>
            <a:off x="381001" y="331218"/>
            <a:ext cx="6388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1. 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家健開發一個流動應用程式，以控制在下列地圖上位於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(X,Y)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的玩具車。玩具車位於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(1,3)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及面向北方：</a:t>
            </a:r>
            <a:endParaRPr lang="zh-HK" altLang="en-US" dirty="0"/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A615B28E-F629-4F2F-9BBE-681B6A0B2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752374"/>
              </p:ext>
            </p:extLst>
          </p:nvPr>
        </p:nvGraphicFramePr>
        <p:xfrm>
          <a:off x="5638529" y="3670787"/>
          <a:ext cx="3267108" cy="2492475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968224">
                  <a:extLst>
                    <a:ext uri="{9D8B030D-6E8A-4147-A177-3AD203B41FA5}">
                      <a16:colId xmlns:a16="http://schemas.microsoft.com/office/drawing/2014/main" val="781245272"/>
                    </a:ext>
                  </a:extLst>
                </a:gridCol>
                <a:gridCol w="2298884">
                  <a:extLst>
                    <a:ext uri="{9D8B030D-6E8A-4147-A177-3AD203B41FA5}">
                      <a16:colId xmlns:a16="http://schemas.microsoft.com/office/drawing/2014/main" val="95172147"/>
                    </a:ext>
                  </a:extLst>
                </a:gridCol>
              </a:tblGrid>
              <a:tr h="339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變量 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77865"/>
                  </a:ext>
                </a:extLst>
              </a:tr>
              <a:tr h="2036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dir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儲存玩具車面向方向的整數變量：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0=</a:t>
                      </a:r>
                      <a:r>
                        <a:rPr lang="zh-TW" sz="1800" kern="100" dirty="0">
                          <a:effectLst/>
                        </a:rPr>
                        <a:t>北</a:t>
                      </a:r>
                      <a:r>
                        <a:rPr lang="en-US" sz="1800" kern="100" dirty="0">
                          <a:effectLst/>
                        </a:rPr>
                        <a:t>N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1=</a:t>
                      </a:r>
                      <a:r>
                        <a:rPr lang="zh-TW" sz="1800" kern="100" dirty="0">
                          <a:effectLst/>
                        </a:rPr>
                        <a:t>東</a:t>
                      </a:r>
                      <a:r>
                        <a:rPr lang="en-US" sz="1800" kern="100" dirty="0">
                          <a:effectLst/>
                        </a:rPr>
                        <a:t>E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2=</a:t>
                      </a:r>
                      <a:r>
                        <a:rPr lang="zh-TW" sz="1800" kern="100" dirty="0">
                          <a:effectLst/>
                        </a:rPr>
                        <a:t>南</a:t>
                      </a:r>
                      <a:r>
                        <a:rPr lang="en-US" sz="1800" kern="100" dirty="0">
                          <a:effectLst/>
                        </a:rPr>
                        <a:t>S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3=</a:t>
                      </a:r>
                      <a:r>
                        <a:rPr lang="zh-TW" sz="1800" kern="100" dirty="0">
                          <a:effectLst/>
                        </a:rPr>
                        <a:t>西</a:t>
                      </a:r>
                      <a:r>
                        <a:rPr lang="en-US" sz="1800" kern="100" dirty="0">
                          <a:effectLst/>
                        </a:rPr>
                        <a:t>W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216277"/>
                  </a:ext>
                </a:extLst>
              </a:tr>
            </a:tbl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79E5DA25-D99F-4617-AA9E-11DEA7AE8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529" y="3278935"/>
            <a:ext cx="26624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Calibri" panose="020F0502020204030204" pitchFamily="34" charset="0"/>
              </a:rPr>
              <a:t>家健建立了下列各項：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A22DED46-38E3-40F5-8B4A-396D37433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579580"/>
              </p:ext>
            </p:extLst>
          </p:nvPr>
        </p:nvGraphicFramePr>
        <p:xfrm>
          <a:off x="1255817" y="5146783"/>
          <a:ext cx="4023362" cy="1013304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823413">
                  <a:extLst>
                    <a:ext uri="{9D8B030D-6E8A-4147-A177-3AD203B41FA5}">
                      <a16:colId xmlns:a16="http://schemas.microsoft.com/office/drawing/2014/main" val="500621349"/>
                    </a:ext>
                  </a:extLst>
                </a:gridCol>
                <a:gridCol w="3199949">
                  <a:extLst>
                    <a:ext uri="{9D8B030D-6E8A-4147-A177-3AD203B41FA5}">
                      <a16:colId xmlns:a16="http://schemas.microsoft.com/office/drawing/2014/main" val="4143791249"/>
                    </a:ext>
                  </a:extLst>
                </a:gridCol>
              </a:tblGrid>
              <a:tr h="334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子程式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描述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243083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MF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向前</a:t>
                      </a:r>
                      <a:r>
                        <a:rPr lang="zh-TW" sz="1800" kern="100" dirty="0">
                          <a:effectLst/>
                        </a:rPr>
                        <a:t>行走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zh-TW" sz="1800" kern="100" dirty="0">
                          <a:effectLst/>
                        </a:rPr>
                        <a:t>個單位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557882"/>
                  </a:ext>
                </a:extLst>
              </a:tr>
              <a:tr h="339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TR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把玩具車順時針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轉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90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度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404712"/>
                  </a:ext>
                </a:extLst>
              </a:tr>
            </a:tbl>
          </a:graphicData>
        </a:graphic>
      </p:graphicFrame>
      <p:sp>
        <p:nvSpPr>
          <p:cNvPr id="30" name="文字方塊 29">
            <a:extLst>
              <a:ext uri="{FF2B5EF4-FFF2-40B4-BE49-F238E27FC236}">
                <a16:creationId xmlns:a16="http://schemas.microsoft.com/office/drawing/2014/main" id="{F9818FAD-7161-478B-88A5-E9F98EFAA476}"/>
              </a:ext>
            </a:extLst>
          </p:cNvPr>
          <p:cNvSpPr txBox="1"/>
          <p:nvPr/>
        </p:nvSpPr>
        <p:spPr>
          <a:xfrm>
            <a:off x="1745942" y="6149904"/>
            <a:ext cx="2942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Move Forward, Turn Right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5251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9E8A6FD2-0900-4039-8ADE-1267BB747017}"/>
              </a:ext>
            </a:extLst>
          </p:cNvPr>
          <p:cNvGraphicFramePr>
            <a:graphicFrameLocks noGrp="1"/>
          </p:cNvGraphicFramePr>
          <p:nvPr/>
        </p:nvGraphicFramePr>
        <p:xfrm>
          <a:off x="929640" y="1244600"/>
          <a:ext cx="4023362" cy="34340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4766">
                  <a:extLst>
                    <a:ext uri="{9D8B030D-6E8A-4147-A177-3AD203B41FA5}">
                      <a16:colId xmlns:a16="http://schemas.microsoft.com/office/drawing/2014/main" val="30650765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4268239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203567743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15909274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865621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4071087484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350433645"/>
                    </a:ext>
                  </a:extLst>
                </a:gridCol>
              </a:tblGrid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7087003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274230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69338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7297414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5549751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887275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702161"/>
                  </a:ext>
                </a:extLst>
              </a:tr>
            </a:tbl>
          </a:graphicData>
        </a:graphic>
      </p:graphicFrame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5E3D6384-4598-4780-AA71-3371D585E943}"/>
              </a:ext>
            </a:extLst>
          </p:cNvPr>
          <p:cNvSpPr/>
          <p:nvPr/>
        </p:nvSpPr>
        <p:spPr>
          <a:xfrm>
            <a:off x="2792632" y="3268628"/>
            <a:ext cx="288000" cy="36000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6DB4D6-0701-4C41-9447-5C556F9AB28A}"/>
              </a:ext>
            </a:extLst>
          </p:cNvPr>
          <p:cNvGrpSpPr/>
          <p:nvPr/>
        </p:nvGrpSpPr>
        <p:grpSpPr>
          <a:xfrm>
            <a:off x="5818356" y="1385902"/>
            <a:ext cx="2874471" cy="2541242"/>
            <a:chOff x="0" y="-49745"/>
            <a:chExt cx="2207745" cy="1951712"/>
          </a:xfrm>
        </p:grpSpPr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5F296431-717E-41A7-A9CA-6B1251C49BE8}"/>
                </a:ext>
              </a:extLst>
            </p:cNvPr>
            <p:cNvGrpSpPr/>
            <p:nvPr/>
          </p:nvGrpSpPr>
          <p:grpSpPr>
            <a:xfrm>
              <a:off x="222352" y="163830"/>
              <a:ext cx="1847850" cy="1590675"/>
              <a:chOff x="-161925" y="0"/>
              <a:chExt cx="1847850" cy="1590675"/>
            </a:xfrm>
          </p:grpSpPr>
          <p:grpSp>
            <p:nvGrpSpPr>
              <p:cNvPr id="14" name="群組 13">
                <a:extLst>
                  <a:ext uri="{FF2B5EF4-FFF2-40B4-BE49-F238E27FC236}">
                    <a16:creationId xmlns:a16="http://schemas.microsoft.com/office/drawing/2014/main" id="{EBFD72E0-A419-4A83-A8A5-5A4598C3C3A1}"/>
                  </a:ext>
                </a:extLst>
              </p:cNvPr>
              <p:cNvGrpSpPr/>
              <p:nvPr/>
            </p:nvGrpSpPr>
            <p:grpSpPr>
              <a:xfrm>
                <a:off x="361950" y="247650"/>
                <a:ext cx="756000" cy="1076325"/>
                <a:chOff x="0" y="0"/>
                <a:chExt cx="756000" cy="1076325"/>
              </a:xfrm>
            </p:grpSpPr>
            <p:cxnSp>
              <p:nvCxnSpPr>
                <p:cNvPr id="19" name="直線單箭頭接點 18">
                  <a:extLst>
                    <a:ext uri="{FF2B5EF4-FFF2-40B4-BE49-F238E27FC236}">
                      <a16:creationId xmlns:a16="http://schemas.microsoft.com/office/drawing/2014/main" id="{E415E93A-6A89-456C-866D-F3C46EA76EAA}"/>
                    </a:ext>
                  </a:extLst>
                </p:cNvPr>
                <p:cNvCxnSpPr/>
                <p:nvPr/>
              </p:nvCxnSpPr>
              <p:spPr>
                <a:xfrm flipV="1">
                  <a:off x="400050" y="0"/>
                  <a:ext cx="0" cy="107632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單箭頭接點 19">
                  <a:extLst>
                    <a:ext uri="{FF2B5EF4-FFF2-40B4-BE49-F238E27FC236}">
                      <a16:creationId xmlns:a16="http://schemas.microsoft.com/office/drawing/2014/main" id="{59AE8A79-7DD9-4552-BB1B-36BEBAE52B62}"/>
                    </a:ext>
                  </a:extLst>
                </p:cNvPr>
                <p:cNvCxnSpPr/>
                <p:nvPr/>
              </p:nvCxnSpPr>
              <p:spPr>
                <a:xfrm flipH="1">
                  <a:off x="0" y="552450"/>
                  <a:ext cx="756000" cy="0"/>
                </a:xfrm>
                <a:prstGeom prst="straightConnector1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文字方塊 6">
                <a:extLst>
                  <a:ext uri="{FF2B5EF4-FFF2-40B4-BE49-F238E27FC236}">
                    <a16:creationId xmlns:a16="http://schemas.microsoft.com/office/drawing/2014/main" id="{AA2A6ADD-FD3D-4C9E-858D-512D675136D8}"/>
                  </a:ext>
                </a:extLst>
              </p:cNvPr>
              <p:cNvSpPr txBox="1"/>
              <p:nvPr/>
            </p:nvSpPr>
            <p:spPr>
              <a:xfrm>
                <a:off x="-161925" y="676275"/>
                <a:ext cx="581025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西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W(</a:t>
                </a:r>
                <a:r>
                  <a:rPr lang="en-US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3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文字方塊 7">
                <a:extLst>
                  <a:ext uri="{FF2B5EF4-FFF2-40B4-BE49-F238E27FC236}">
                    <a16:creationId xmlns:a16="http://schemas.microsoft.com/office/drawing/2014/main" id="{967F0BFC-E0B7-46A6-9F4A-C05C762EEE46}"/>
                  </a:ext>
                </a:extLst>
              </p:cNvPr>
              <p:cNvSpPr txBox="1"/>
              <p:nvPr/>
            </p:nvSpPr>
            <p:spPr>
              <a:xfrm>
                <a:off x="676275" y="0"/>
                <a:ext cx="552450" cy="2476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N(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0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7" name="文字方塊 8">
                <a:extLst>
                  <a:ext uri="{FF2B5EF4-FFF2-40B4-BE49-F238E27FC236}">
                    <a16:creationId xmlns:a16="http://schemas.microsoft.com/office/drawing/2014/main" id="{ED70127E-5BD4-4FE6-8414-9D8F5175E834}"/>
                  </a:ext>
                </a:extLst>
              </p:cNvPr>
              <p:cNvSpPr txBox="1"/>
              <p:nvPr/>
            </p:nvSpPr>
            <p:spPr>
              <a:xfrm>
                <a:off x="685800" y="1314450"/>
                <a:ext cx="552450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S(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2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文字方塊 13">
                <a:extLst>
                  <a:ext uri="{FF2B5EF4-FFF2-40B4-BE49-F238E27FC236}">
                    <a16:creationId xmlns:a16="http://schemas.microsoft.com/office/drawing/2014/main" id="{B422141B-3674-42AB-9AD9-4D17B21885E6}"/>
                  </a:ext>
                </a:extLst>
              </p:cNvPr>
              <p:cNvSpPr txBox="1"/>
              <p:nvPr/>
            </p:nvSpPr>
            <p:spPr>
              <a:xfrm>
                <a:off x="1152525" y="676275"/>
                <a:ext cx="533400" cy="25717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東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E(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1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B5AB5220-3EBD-4F28-B31B-E8F94FE8148A}"/>
                </a:ext>
              </a:extLst>
            </p:cNvPr>
            <p:cNvGrpSpPr/>
            <p:nvPr/>
          </p:nvGrpSpPr>
          <p:grpSpPr>
            <a:xfrm>
              <a:off x="0" y="-49745"/>
              <a:ext cx="2207745" cy="1951712"/>
              <a:chOff x="0" y="-49745"/>
              <a:chExt cx="2207745" cy="1951712"/>
            </a:xfrm>
          </p:grpSpPr>
          <p:grpSp>
            <p:nvGrpSpPr>
              <p:cNvPr id="8" name="群組 7">
                <a:extLst>
                  <a:ext uri="{FF2B5EF4-FFF2-40B4-BE49-F238E27FC236}">
                    <a16:creationId xmlns:a16="http://schemas.microsoft.com/office/drawing/2014/main" id="{35417492-3318-4976-A698-9468FD89F753}"/>
                  </a:ext>
                </a:extLst>
              </p:cNvPr>
              <p:cNvGrpSpPr/>
              <p:nvPr/>
            </p:nvGrpSpPr>
            <p:grpSpPr>
              <a:xfrm>
                <a:off x="1070915" y="-49745"/>
                <a:ext cx="151315" cy="1951712"/>
                <a:chOff x="0" y="-49745"/>
                <a:chExt cx="151315" cy="1951712"/>
              </a:xfrm>
            </p:grpSpPr>
            <p:sp>
              <p:nvSpPr>
                <p:cNvPr id="12" name="圖說文字: 向上箭號 11">
                  <a:extLst>
                    <a:ext uri="{FF2B5EF4-FFF2-40B4-BE49-F238E27FC236}">
                      <a16:creationId xmlns:a16="http://schemas.microsoft.com/office/drawing/2014/main" id="{D57BC5BE-1F34-4A52-966A-8CBF886B6D36}"/>
                    </a:ext>
                  </a:extLst>
                </p:cNvPr>
                <p:cNvSpPr/>
                <p:nvPr/>
              </p:nvSpPr>
              <p:spPr>
                <a:xfrm>
                  <a:off x="0" y="-49745"/>
                  <a:ext cx="143510" cy="179705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3" name="圖說文字: 向上箭號 12">
                  <a:extLst>
                    <a:ext uri="{FF2B5EF4-FFF2-40B4-BE49-F238E27FC236}">
                      <a16:creationId xmlns:a16="http://schemas.microsoft.com/office/drawing/2014/main" id="{DE803CCD-9E23-4446-83F6-63152E7C9989}"/>
                    </a:ext>
                  </a:extLst>
                </p:cNvPr>
                <p:cNvSpPr/>
                <p:nvPr/>
              </p:nvSpPr>
              <p:spPr>
                <a:xfrm rot="10800000">
                  <a:off x="7315" y="1721967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" name="群組 8">
                <a:extLst>
                  <a:ext uri="{FF2B5EF4-FFF2-40B4-BE49-F238E27FC236}">
                    <a16:creationId xmlns:a16="http://schemas.microsoft.com/office/drawing/2014/main" id="{E820EAA8-B015-46D6-A669-735C791E19A1}"/>
                  </a:ext>
                </a:extLst>
              </p:cNvPr>
              <p:cNvGrpSpPr/>
              <p:nvPr/>
            </p:nvGrpSpPr>
            <p:grpSpPr>
              <a:xfrm>
                <a:off x="0" y="888035"/>
                <a:ext cx="2207745" cy="144000"/>
                <a:chOff x="0" y="0"/>
                <a:chExt cx="2207745" cy="144000"/>
              </a:xfrm>
            </p:grpSpPr>
            <p:sp>
              <p:nvSpPr>
                <p:cNvPr id="10" name="圖說文字: 向上箭號 9">
                  <a:extLst>
                    <a:ext uri="{FF2B5EF4-FFF2-40B4-BE49-F238E27FC236}">
                      <a16:creationId xmlns:a16="http://schemas.microsoft.com/office/drawing/2014/main" id="{DB7341D4-3BF0-44FD-B3F7-1A1BE0AD210A}"/>
                    </a:ext>
                  </a:extLst>
                </p:cNvPr>
                <p:cNvSpPr/>
                <p:nvPr/>
              </p:nvSpPr>
              <p:spPr>
                <a:xfrm rot="5400000">
                  <a:off x="2045745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" name="圖說文字: 向上箭號 10">
                  <a:extLst>
                    <a:ext uri="{FF2B5EF4-FFF2-40B4-BE49-F238E27FC236}">
                      <a16:creationId xmlns:a16="http://schemas.microsoft.com/office/drawing/2014/main" id="{D1330AE0-7D7E-42C6-8E2F-3A0629A96688}"/>
                    </a:ext>
                  </a:extLst>
                </p:cNvPr>
                <p:cNvSpPr/>
                <p:nvPr/>
              </p:nvSpPr>
              <p:spPr>
                <a:xfrm rot="16200000">
                  <a:off x="18000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</p:grp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A2AABA8-CAAC-411C-ACF1-A54415B8B3AE}"/>
              </a:ext>
            </a:extLst>
          </p:cNvPr>
          <p:cNvSpPr txBox="1"/>
          <p:nvPr/>
        </p:nvSpPr>
        <p:spPr>
          <a:xfrm>
            <a:off x="3090757" y="4607561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X</a:t>
            </a:r>
            <a:endParaRPr lang="zh-HK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D0B3852-760B-4425-B2E2-21FEEA9CA5D7}"/>
              </a:ext>
            </a:extLst>
          </p:cNvPr>
          <p:cNvSpPr txBox="1"/>
          <p:nvPr/>
        </p:nvSpPr>
        <p:spPr>
          <a:xfrm>
            <a:off x="570849" y="2542604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Y</a:t>
            </a:r>
            <a:endParaRPr lang="zh-HK" altLang="en-US" dirty="0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1187529-FD1C-4D98-A085-4198B1AACCFF}"/>
              </a:ext>
            </a:extLst>
          </p:cNvPr>
          <p:cNvSpPr txBox="1"/>
          <p:nvPr/>
        </p:nvSpPr>
        <p:spPr>
          <a:xfrm>
            <a:off x="490615" y="312589"/>
            <a:ext cx="6479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例如，玩具車的起始位置是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(1,3)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</a:t>
            </a:r>
            <a:r>
              <a:rPr lang="en-US" altLang="zh-HK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=0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。執行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MF,MF,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,MF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後，玩具車的最終位置將會是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(2,5)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</a:t>
            </a:r>
            <a:r>
              <a:rPr lang="en-US" altLang="zh-HK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=1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HK" altLang="en-US" dirty="0"/>
          </a:p>
        </p:txBody>
      </p:sp>
      <p:sp>
        <p:nvSpPr>
          <p:cNvPr id="32" name="圖說文字: 向上箭號 31">
            <a:extLst>
              <a:ext uri="{FF2B5EF4-FFF2-40B4-BE49-F238E27FC236}">
                <a16:creationId xmlns:a16="http://schemas.microsoft.com/office/drawing/2014/main" id="{DBBFE65C-12BD-4988-BBBE-8FF2F5C5AA4B}"/>
              </a:ext>
            </a:extLst>
          </p:cNvPr>
          <p:cNvSpPr/>
          <p:nvPr/>
        </p:nvSpPr>
        <p:spPr>
          <a:xfrm rot="5400000">
            <a:off x="2242299" y="1776927"/>
            <a:ext cx="288000" cy="39600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A2D1B580-0B54-4F1A-8FC7-D8B5257B61B4}"/>
              </a:ext>
            </a:extLst>
          </p:cNvPr>
          <p:cNvSpPr/>
          <p:nvPr/>
        </p:nvSpPr>
        <p:spPr>
          <a:xfrm>
            <a:off x="1794994" y="1958356"/>
            <a:ext cx="460526" cy="1003284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89D5A0D8-965C-46DD-8CD8-2D604AA7B900}"/>
              </a:ext>
            </a:extLst>
          </p:cNvPr>
          <p:cNvSpPr txBox="1"/>
          <p:nvPr/>
        </p:nvSpPr>
        <p:spPr>
          <a:xfrm>
            <a:off x="490614" y="5059711"/>
            <a:ext cx="4960617" cy="962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(a)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假設玩具車的起始位置是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(1,1)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。繪畫執行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MF, MF,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TR, TR, TR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MF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後玩具車的路徑和最終位置，並顯示它的面向方向。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手繪多邊形: 圖案 34">
            <a:extLst>
              <a:ext uri="{FF2B5EF4-FFF2-40B4-BE49-F238E27FC236}">
                <a16:creationId xmlns:a16="http://schemas.microsoft.com/office/drawing/2014/main" id="{EC8DAC67-2BD8-4B62-A106-28514354D08A}"/>
              </a:ext>
            </a:extLst>
          </p:cNvPr>
          <p:cNvSpPr/>
          <p:nvPr/>
        </p:nvSpPr>
        <p:spPr>
          <a:xfrm rot="16200000" flipV="1">
            <a:off x="2249458" y="3239971"/>
            <a:ext cx="288000" cy="1086346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solidFill>
              <a:srgbClr val="00B05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97B37267-C192-4567-9831-0E3D7A29A6E8}"/>
              </a:ext>
            </a:extLst>
          </p:cNvPr>
          <p:cNvSpPr txBox="1"/>
          <p:nvPr/>
        </p:nvSpPr>
        <p:spPr>
          <a:xfrm>
            <a:off x="6052715" y="5217702"/>
            <a:ext cx="1004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(3,2)</a:t>
            </a:r>
          </a:p>
          <a:p>
            <a:pPr algn="ctr"/>
            <a:r>
              <a:rPr lang="en-US" altLang="zh-HK" b="1" dirty="0" err="1">
                <a:latin typeface="Verdana" panose="020B0604030504040204" pitchFamily="34" charset="0"/>
                <a:ea typeface="Verdana" panose="020B0604030504040204" pitchFamily="34" charset="0"/>
              </a:rPr>
              <a:t>dir</a:t>
            </a:r>
            <a:r>
              <a:rPr lang="en-US" altLang="zh-HK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=0</a:t>
            </a:r>
            <a:endParaRPr lang="zh-HK" altLang="en-US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  <p:bldP spid="33" grpId="0" animBg="1"/>
      <p:bldP spid="35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9E8A6FD2-0900-4039-8ADE-1267BB747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388711"/>
              </p:ext>
            </p:extLst>
          </p:nvPr>
        </p:nvGraphicFramePr>
        <p:xfrm>
          <a:off x="4597520" y="758443"/>
          <a:ext cx="4023362" cy="34340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4766">
                  <a:extLst>
                    <a:ext uri="{9D8B030D-6E8A-4147-A177-3AD203B41FA5}">
                      <a16:colId xmlns:a16="http://schemas.microsoft.com/office/drawing/2014/main" val="30650765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4268239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203567743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159092746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86562167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4071087484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350433645"/>
                    </a:ext>
                  </a:extLst>
                </a:gridCol>
              </a:tblGrid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7087003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274230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693380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7297414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5549751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887275"/>
                  </a:ext>
                </a:extLst>
              </a:tr>
              <a:tr h="490583"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702161"/>
                  </a:ext>
                </a:extLst>
              </a:tr>
            </a:tbl>
          </a:graphicData>
        </a:graphic>
      </p:graphicFrame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5E3D6384-4598-4780-AA71-3371D585E943}"/>
              </a:ext>
            </a:extLst>
          </p:cNvPr>
          <p:cNvSpPr/>
          <p:nvPr/>
        </p:nvSpPr>
        <p:spPr>
          <a:xfrm>
            <a:off x="8101341" y="4719032"/>
            <a:ext cx="288000" cy="36000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6DB4D6-0701-4C41-9447-5C556F9AB28A}"/>
              </a:ext>
            </a:extLst>
          </p:cNvPr>
          <p:cNvGrpSpPr/>
          <p:nvPr/>
        </p:nvGrpSpPr>
        <p:grpSpPr>
          <a:xfrm>
            <a:off x="4814943" y="4118490"/>
            <a:ext cx="2874471" cy="2541242"/>
            <a:chOff x="0" y="-49745"/>
            <a:chExt cx="2207745" cy="1951712"/>
          </a:xfrm>
        </p:grpSpPr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5F296431-717E-41A7-A9CA-6B1251C49BE8}"/>
                </a:ext>
              </a:extLst>
            </p:cNvPr>
            <p:cNvGrpSpPr/>
            <p:nvPr/>
          </p:nvGrpSpPr>
          <p:grpSpPr>
            <a:xfrm>
              <a:off x="222352" y="163830"/>
              <a:ext cx="1847850" cy="1590675"/>
              <a:chOff x="-161925" y="0"/>
              <a:chExt cx="1847850" cy="1590675"/>
            </a:xfrm>
          </p:grpSpPr>
          <p:grpSp>
            <p:nvGrpSpPr>
              <p:cNvPr id="14" name="群組 13">
                <a:extLst>
                  <a:ext uri="{FF2B5EF4-FFF2-40B4-BE49-F238E27FC236}">
                    <a16:creationId xmlns:a16="http://schemas.microsoft.com/office/drawing/2014/main" id="{EBFD72E0-A419-4A83-A8A5-5A4598C3C3A1}"/>
                  </a:ext>
                </a:extLst>
              </p:cNvPr>
              <p:cNvGrpSpPr/>
              <p:nvPr/>
            </p:nvGrpSpPr>
            <p:grpSpPr>
              <a:xfrm>
                <a:off x="361950" y="247650"/>
                <a:ext cx="756000" cy="1076325"/>
                <a:chOff x="0" y="0"/>
                <a:chExt cx="756000" cy="1076325"/>
              </a:xfrm>
            </p:grpSpPr>
            <p:cxnSp>
              <p:nvCxnSpPr>
                <p:cNvPr id="19" name="直線單箭頭接點 18">
                  <a:extLst>
                    <a:ext uri="{FF2B5EF4-FFF2-40B4-BE49-F238E27FC236}">
                      <a16:creationId xmlns:a16="http://schemas.microsoft.com/office/drawing/2014/main" id="{E415E93A-6A89-456C-866D-F3C46EA76EAA}"/>
                    </a:ext>
                  </a:extLst>
                </p:cNvPr>
                <p:cNvCxnSpPr/>
                <p:nvPr/>
              </p:nvCxnSpPr>
              <p:spPr>
                <a:xfrm flipV="1">
                  <a:off x="400050" y="0"/>
                  <a:ext cx="0" cy="107632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單箭頭接點 19">
                  <a:extLst>
                    <a:ext uri="{FF2B5EF4-FFF2-40B4-BE49-F238E27FC236}">
                      <a16:creationId xmlns:a16="http://schemas.microsoft.com/office/drawing/2014/main" id="{59AE8A79-7DD9-4552-BB1B-36BEBAE52B62}"/>
                    </a:ext>
                  </a:extLst>
                </p:cNvPr>
                <p:cNvCxnSpPr/>
                <p:nvPr/>
              </p:nvCxnSpPr>
              <p:spPr>
                <a:xfrm flipH="1">
                  <a:off x="0" y="552450"/>
                  <a:ext cx="756000" cy="0"/>
                </a:xfrm>
                <a:prstGeom prst="straightConnector1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文字方塊 6">
                <a:extLst>
                  <a:ext uri="{FF2B5EF4-FFF2-40B4-BE49-F238E27FC236}">
                    <a16:creationId xmlns:a16="http://schemas.microsoft.com/office/drawing/2014/main" id="{AA2A6ADD-FD3D-4C9E-858D-512D675136D8}"/>
                  </a:ext>
                </a:extLst>
              </p:cNvPr>
              <p:cNvSpPr txBox="1"/>
              <p:nvPr/>
            </p:nvSpPr>
            <p:spPr>
              <a:xfrm>
                <a:off x="-161925" y="676275"/>
                <a:ext cx="581025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西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W(</a:t>
                </a:r>
                <a:r>
                  <a:rPr lang="en-US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3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文字方塊 7">
                <a:extLst>
                  <a:ext uri="{FF2B5EF4-FFF2-40B4-BE49-F238E27FC236}">
                    <a16:creationId xmlns:a16="http://schemas.microsoft.com/office/drawing/2014/main" id="{967F0BFC-E0B7-46A6-9F4A-C05C762EEE46}"/>
                  </a:ext>
                </a:extLst>
              </p:cNvPr>
              <p:cNvSpPr txBox="1"/>
              <p:nvPr/>
            </p:nvSpPr>
            <p:spPr>
              <a:xfrm>
                <a:off x="676275" y="0"/>
                <a:ext cx="552450" cy="2476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N(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0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7" name="文字方塊 8">
                <a:extLst>
                  <a:ext uri="{FF2B5EF4-FFF2-40B4-BE49-F238E27FC236}">
                    <a16:creationId xmlns:a16="http://schemas.microsoft.com/office/drawing/2014/main" id="{ED70127E-5BD4-4FE6-8414-9D8F5175E834}"/>
                  </a:ext>
                </a:extLst>
              </p:cNvPr>
              <p:cNvSpPr txBox="1"/>
              <p:nvPr/>
            </p:nvSpPr>
            <p:spPr>
              <a:xfrm>
                <a:off x="685800" y="1314450"/>
                <a:ext cx="552450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S(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2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文字方塊 13">
                <a:extLst>
                  <a:ext uri="{FF2B5EF4-FFF2-40B4-BE49-F238E27FC236}">
                    <a16:creationId xmlns:a16="http://schemas.microsoft.com/office/drawing/2014/main" id="{B422141B-3674-42AB-9AD9-4D17B21885E6}"/>
                  </a:ext>
                </a:extLst>
              </p:cNvPr>
              <p:cNvSpPr txBox="1"/>
              <p:nvPr/>
            </p:nvSpPr>
            <p:spPr>
              <a:xfrm>
                <a:off x="1152525" y="676275"/>
                <a:ext cx="533400" cy="25717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東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E(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1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B5AB5220-3EBD-4F28-B31B-E8F94FE8148A}"/>
                </a:ext>
              </a:extLst>
            </p:cNvPr>
            <p:cNvGrpSpPr/>
            <p:nvPr/>
          </p:nvGrpSpPr>
          <p:grpSpPr>
            <a:xfrm>
              <a:off x="0" y="-49745"/>
              <a:ext cx="2207745" cy="1951712"/>
              <a:chOff x="0" y="-49745"/>
              <a:chExt cx="2207745" cy="1951712"/>
            </a:xfrm>
          </p:grpSpPr>
          <p:grpSp>
            <p:nvGrpSpPr>
              <p:cNvPr id="8" name="群組 7">
                <a:extLst>
                  <a:ext uri="{FF2B5EF4-FFF2-40B4-BE49-F238E27FC236}">
                    <a16:creationId xmlns:a16="http://schemas.microsoft.com/office/drawing/2014/main" id="{35417492-3318-4976-A698-9468FD89F753}"/>
                  </a:ext>
                </a:extLst>
              </p:cNvPr>
              <p:cNvGrpSpPr/>
              <p:nvPr/>
            </p:nvGrpSpPr>
            <p:grpSpPr>
              <a:xfrm>
                <a:off x="1070915" y="-49745"/>
                <a:ext cx="151315" cy="1951712"/>
                <a:chOff x="0" y="-49745"/>
                <a:chExt cx="151315" cy="1951712"/>
              </a:xfrm>
            </p:grpSpPr>
            <p:sp>
              <p:nvSpPr>
                <p:cNvPr id="12" name="圖說文字: 向上箭號 11">
                  <a:extLst>
                    <a:ext uri="{FF2B5EF4-FFF2-40B4-BE49-F238E27FC236}">
                      <a16:creationId xmlns:a16="http://schemas.microsoft.com/office/drawing/2014/main" id="{D57BC5BE-1F34-4A52-966A-8CBF886B6D36}"/>
                    </a:ext>
                  </a:extLst>
                </p:cNvPr>
                <p:cNvSpPr/>
                <p:nvPr/>
              </p:nvSpPr>
              <p:spPr>
                <a:xfrm>
                  <a:off x="0" y="-49745"/>
                  <a:ext cx="143510" cy="179705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3" name="圖說文字: 向上箭號 12">
                  <a:extLst>
                    <a:ext uri="{FF2B5EF4-FFF2-40B4-BE49-F238E27FC236}">
                      <a16:creationId xmlns:a16="http://schemas.microsoft.com/office/drawing/2014/main" id="{DE803CCD-9E23-4446-83F6-63152E7C9989}"/>
                    </a:ext>
                  </a:extLst>
                </p:cNvPr>
                <p:cNvSpPr/>
                <p:nvPr/>
              </p:nvSpPr>
              <p:spPr>
                <a:xfrm rot="10800000">
                  <a:off x="7315" y="1721967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" name="群組 8">
                <a:extLst>
                  <a:ext uri="{FF2B5EF4-FFF2-40B4-BE49-F238E27FC236}">
                    <a16:creationId xmlns:a16="http://schemas.microsoft.com/office/drawing/2014/main" id="{E820EAA8-B015-46D6-A669-735C791E19A1}"/>
                  </a:ext>
                </a:extLst>
              </p:cNvPr>
              <p:cNvGrpSpPr/>
              <p:nvPr/>
            </p:nvGrpSpPr>
            <p:grpSpPr>
              <a:xfrm>
                <a:off x="0" y="888035"/>
                <a:ext cx="2207745" cy="144000"/>
                <a:chOff x="0" y="0"/>
                <a:chExt cx="2207745" cy="144000"/>
              </a:xfrm>
            </p:grpSpPr>
            <p:sp>
              <p:nvSpPr>
                <p:cNvPr id="10" name="圖說文字: 向上箭號 9">
                  <a:extLst>
                    <a:ext uri="{FF2B5EF4-FFF2-40B4-BE49-F238E27FC236}">
                      <a16:creationId xmlns:a16="http://schemas.microsoft.com/office/drawing/2014/main" id="{DB7341D4-3BF0-44FD-B3F7-1A1BE0AD210A}"/>
                    </a:ext>
                  </a:extLst>
                </p:cNvPr>
                <p:cNvSpPr/>
                <p:nvPr/>
              </p:nvSpPr>
              <p:spPr>
                <a:xfrm rot="5400000">
                  <a:off x="2045745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1" name="圖說文字: 向上箭號 10">
                  <a:extLst>
                    <a:ext uri="{FF2B5EF4-FFF2-40B4-BE49-F238E27FC236}">
                      <a16:creationId xmlns:a16="http://schemas.microsoft.com/office/drawing/2014/main" id="{D1330AE0-7D7E-42C6-8E2F-3A0629A96688}"/>
                    </a:ext>
                  </a:extLst>
                </p:cNvPr>
                <p:cNvSpPr/>
                <p:nvPr/>
              </p:nvSpPr>
              <p:spPr>
                <a:xfrm rot="16200000">
                  <a:off x="18000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</p:grpSp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A2AABA8-CAAC-411C-ACF1-A54415B8B3AE}"/>
              </a:ext>
            </a:extLst>
          </p:cNvPr>
          <p:cNvSpPr txBox="1"/>
          <p:nvPr/>
        </p:nvSpPr>
        <p:spPr>
          <a:xfrm>
            <a:off x="6758637" y="4121404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X</a:t>
            </a:r>
            <a:endParaRPr lang="zh-HK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D0B3852-760B-4425-B2E2-21FEEA9CA5D7}"/>
              </a:ext>
            </a:extLst>
          </p:cNvPr>
          <p:cNvSpPr txBox="1"/>
          <p:nvPr/>
        </p:nvSpPr>
        <p:spPr>
          <a:xfrm>
            <a:off x="4238729" y="2056447"/>
            <a:ext cx="353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Y</a:t>
            </a:r>
            <a:endParaRPr lang="zh-HK" altLang="en-US" dirty="0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1187529-FD1C-4D98-A085-4198B1AACCFF}"/>
              </a:ext>
            </a:extLst>
          </p:cNvPr>
          <p:cNvSpPr txBox="1"/>
          <p:nvPr/>
        </p:nvSpPr>
        <p:spPr>
          <a:xfrm>
            <a:off x="490615" y="312590"/>
            <a:ext cx="31494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(b)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細閱下列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P(N)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的偽代碼。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A2D1B580-0B54-4F1A-8FC7-D8B5257B61B4}"/>
              </a:ext>
            </a:extLst>
          </p:cNvPr>
          <p:cNvSpPr/>
          <p:nvPr/>
        </p:nvSpPr>
        <p:spPr>
          <a:xfrm>
            <a:off x="5462873" y="1037492"/>
            <a:ext cx="2854649" cy="2391507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3FAF086-C6FA-4141-B4B2-E676B5C93B73}"/>
              </a:ext>
            </a:extLst>
          </p:cNvPr>
          <p:cNvSpPr txBox="1"/>
          <p:nvPr/>
        </p:nvSpPr>
        <p:spPr>
          <a:xfrm>
            <a:off x="511412" y="787000"/>
            <a:ext cx="3555546" cy="35609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P(N):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當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&gt; 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	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MF</a:t>
            </a:r>
            <a:endParaRPr lang="zh-TW" altLang="zh-HK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</a:t>
            </a:r>
            <a:endParaRPr lang="zh-TW" altLang="zh-HK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	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MF</a:t>
            </a:r>
            <a:endParaRPr lang="zh-TW" altLang="zh-HK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</a:t>
            </a:r>
            <a:endParaRPr lang="zh-TW" altLang="zh-HK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N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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endParaRPr lang="zh-HK" altLang="en-US" dirty="0"/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BA5437D1-0580-43C6-AEB2-4FBE7026BC04}"/>
              </a:ext>
            </a:extLst>
          </p:cNvPr>
          <p:cNvSpPr txBox="1"/>
          <p:nvPr/>
        </p:nvSpPr>
        <p:spPr>
          <a:xfrm>
            <a:off x="466593" y="4574905"/>
            <a:ext cx="4539262" cy="1171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假設玩具車的起始位置是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(1,1)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= 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繪畫執行</a:t>
            </a:r>
            <a:r>
              <a:rPr lang="en-US" altLang="zh-HK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P(5)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後玩具車的路徑和最終位置，</a:t>
            </a: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並顯示它的面向方向。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手繪多邊形: 圖案 37">
            <a:extLst>
              <a:ext uri="{FF2B5EF4-FFF2-40B4-BE49-F238E27FC236}">
                <a16:creationId xmlns:a16="http://schemas.microsoft.com/office/drawing/2014/main" id="{A7F81C6B-1100-49D3-82AB-FB4B3E087618}"/>
              </a:ext>
            </a:extLst>
          </p:cNvPr>
          <p:cNvSpPr/>
          <p:nvPr/>
        </p:nvSpPr>
        <p:spPr>
          <a:xfrm rot="10800000">
            <a:off x="6031522" y="1035329"/>
            <a:ext cx="2287076" cy="1936149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solidFill>
              <a:srgbClr val="FF990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9" name="手繪多邊形: 圖案 38">
            <a:extLst>
              <a:ext uri="{FF2B5EF4-FFF2-40B4-BE49-F238E27FC236}">
                <a16:creationId xmlns:a16="http://schemas.microsoft.com/office/drawing/2014/main" id="{BD79C56D-9B9B-4628-BA61-6278D49D304E}"/>
              </a:ext>
            </a:extLst>
          </p:cNvPr>
          <p:cNvSpPr/>
          <p:nvPr/>
        </p:nvSpPr>
        <p:spPr>
          <a:xfrm>
            <a:off x="6027729" y="1493979"/>
            <a:ext cx="1728000" cy="1477500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solidFill>
              <a:srgbClr val="00B05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0" name="手繪多邊形: 圖案 39">
            <a:extLst>
              <a:ext uri="{FF2B5EF4-FFF2-40B4-BE49-F238E27FC236}">
                <a16:creationId xmlns:a16="http://schemas.microsoft.com/office/drawing/2014/main" id="{890628FF-CB11-4B98-93E9-1C3B146879D8}"/>
              </a:ext>
            </a:extLst>
          </p:cNvPr>
          <p:cNvSpPr/>
          <p:nvPr/>
        </p:nvSpPr>
        <p:spPr>
          <a:xfrm rot="10800000">
            <a:off x="6611815" y="1493978"/>
            <a:ext cx="1143914" cy="983656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solidFill>
              <a:srgbClr val="7030A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1" name="手繪多邊形: 圖案 40">
            <a:extLst>
              <a:ext uri="{FF2B5EF4-FFF2-40B4-BE49-F238E27FC236}">
                <a16:creationId xmlns:a16="http://schemas.microsoft.com/office/drawing/2014/main" id="{E10D7B64-1437-4EE9-8E2A-EA9E360D1FAC}"/>
              </a:ext>
            </a:extLst>
          </p:cNvPr>
          <p:cNvSpPr/>
          <p:nvPr/>
        </p:nvSpPr>
        <p:spPr>
          <a:xfrm>
            <a:off x="6608586" y="1967644"/>
            <a:ext cx="427015" cy="509990"/>
          </a:xfrm>
          <a:custGeom>
            <a:avLst/>
            <a:gdLst>
              <a:gd name="connsiteX0" fmla="*/ 333375 w 333375"/>
              <a:gd name="connsiteY0" fmla="*/ 0 h 419100"/>
              <a:gd name="connsiteX1" fmla="*/ 0 w 333375"/>
              <a:gd name="connsiteY1" fmla="*/ 0 h 419100"/>
              <a:gd name="connsiteX2" fmla="*/ 0 w 333375"/>
              <a:gd name="connsiteY2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419100">
                <a:moveTo>
                  <a:pt x="333375" y="0"/>
                </a:moveTo>
                <a:lnTo>
                  <a:pt x="0" y="0"/>
                </a:lnTo>
                <a:lnTo>
                  <a:pt x="0" y="419100"/>
                </a:lnTo>
              </a:path>
            </a:pathLst>
          </a:custGeom>
          <a:noFill/>
          <a:ln w="38100"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2" name="圖說文字: 向上箭號 31">
            <a:extLst>
              <a:ext uri="{FF2B5EF4-FFF2-40B4-BE49-F238E27FC236}">
                <a16:creationId xmlns:a16="http://schemas.microsoft.com/office/drawing/2014/main" id="{DBBFE65C-12BD-4988-BBBE-8FF2F5C5AA4B}"/>
              </a:ext>
            </a:extLst>
          </p:cNvPr>
          <p:cNvSpPr/>
          <p:nvPr/>
        </p:nvSpPr>
        <p:spPr>
          <a:xfrm rot="10800000">
            <a:off x="7036677" y="1805692"/>
            <a:ext cx="288000" cy="39600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4826CE9E-048E-4687-AE3E-5815AB934F8E}"/>
              </a:ext>
            </a:extLst>
          </p:cNvPr>
          <p:cNvSpPr txBox="1"/>
          <p:nvPr/>
        </p:nvSpPr>
        <p:spPr>
          <a:xfrm>
            <a:off x="3567308" y="1153458"/>
            <a:ext cx="5099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5</a:t>
            </a:r>
          </a:p>
          <a:p>
            <a:pPr algn="ctr"/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4</a:t>
            </a:r>
          </a:p>
          <a:p>
            <a:pPr algn="ctr"/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3</a:t>
            </a:r>
          </a:p>
          <a:p>
            <a:pPr algn="ctr"/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2</a:t>
            </a:r>
          </a:p>
          <a:p>
            <a:pPr algn="ctr"/>
            <a:r>
              <a:rPr lang="en-US" altLang="zh-HK" b="1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endParaRPr lang="zh-HK" altLang="en-US" dirty="0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A4B5A170-E020-4676-866F-3A4BF301D260}"/>
              </a:ext>
            </a:extLst>
          </p:cNvPr>
          <p:cNvSpPr txBox="1"/>
          <p:nvPr/>
        </p:nvSpPr>
        <p:spPr>
          <a:xfrm>
            <a:off x="3567308" y="5704542"/>
            <a:ext cx="1004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(4,4)</a:t>
            </a:r>
          </a:p>
          <a:p>
            <a:pPr algn="ctr"/>
            <a:r>
              <a:rPr lang="en-US" altLang="zh-HK" b="1" dirty="0" err="1">
                <a:latin typeface="Verdana" panose="020B0604030504040204" pitchFamily="34" charset="0"/>
                <a:ea typeface="Verdana" panose="020B0604030504040204" pitchFamily="34" charset="0"/>
              </a:rPr>
              <a:t>dir</a:t>
            </a:r>
            <a:r>
              <a:rPr lang="en-US" altLang="zh-HK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=2</a:t>
            </a:r>
            <a:endParaRPr lang="zh-HK" altLang="en-US" dirty="0">
              <a:latin typeface="Verdana" panose="020B0604030504040204" pitchFamily="34" charset="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1A51AFAA-0C6D-44AC-8FC5-F0366946D4B6}"/>
              </a:ext>
            </a:extLst>
          </p:cNvPr>
          <p:cNvGrpSpPr/>
          <p:nvPr/>
        </p:nvGrpSpPr>
        <p:grpSpPr>
          <a:xfrm>
            <a:off x="5462867" y="1025005"/>
            <a:ext cx="2854655" cy="1943675"/>
            <a:chOff x="5462867" y="1025005"/>
            <a:chExt cx="2854655" cy="1943675"/>
          </a:xfrm>
        </p:grpSpPr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C6A5159C-1F48-4901-AE88-60AEF2313186}"/>
                </a:ext>
              </a:extLst>
            </p:cNvPr>
            <p:cNvSpPr txBox="1"/>
            <p:nvPr/>
          </p:nvSpPr>
          <p:spPr>
            <a:xfrm>
              <a:off x="5462867" y="1025005"/>
              <a:ext cx="4077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</a:rPr>
                <a:t>5</a:t>
              </a:r>
            </a:p>
          </p:txBody>
        </p:sp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44FE1FAF-A6C6-421A-858E-F0716C971E30}"/>
                </a:ext>
              </a:extLst>
            </p:cNvPr>
            <p:cNvSpPr txBox="1"/>
            <p:nvPr/>
          </p:nvSpPr>
          <p:spPr>
            <a:xfrm>
              <a:off x="7909729" y="2599348"/>
              <a:ext cx="4077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</a:rPr>
                <a:t>4</a:t>
              </a: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71EC7DA8-F241-4542-B3F7-B11AB62542AD}"/>
                </a:ext>
              </a:extLst>
            </p:cNvPr>
            <p:cNvSpPr txBox="1"/>
            <p:nvPr/>
          </p:nvSpPr>
          <p:spPr>
            <a:xfrm>
              <a:off x="6542634" y="1933890"/>
              <a:ext cx="4077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</a:rPr>
                <a:t>1</a:t>
              </a: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E729F600-8307-4094-AEC2-732F8BF25FC7}"/>
                </a:ext>
              </a:extLst>
            </p:cNvPr>
            <p:cNvSpPr txBox="1"/>
            <p:nvPr/>
          </p:nvSpPr>
          <p:spPr>
            <a:xfrm>
              <a:off x="7349012" y="2118556"/>
              <a:ext cx="4077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</a:rPr>
                <a:t>2</a:t>
              </a:r>
            </a:p>
          </p:txBody>
        </p:sp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id="{44C20747-6792-4671-8829-60C51942D115}"/>
                </a:ext>
              </a:extLst>
            </p:cNvPr>
            <p:cNvSpPr txBox="1"/>
            <p:nvPr/>
          </p:nvSpPr>
          <p:spPr>
            <a:xfrm>
              <a:off x="6026653" y="1493978"/>
              <a:ext cx="4077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</a:rPr>
                <a:t>3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8D50C8FF-6AC1-4C19-9393-A31A1E31AD9D}"/>
              </a:ext>
            </a:extLst>
          </p:cNvPr>
          <p:cNvSpPr/>
          <p:nvPr/>
        </p:nvSpPr>
        <p:spPr>
          <a:xfrm>
            <a:off x="1911927" y="1493978"/>
            <a:ext cx="1728088" cy="931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41EF7DC-DBD9-4C5E-8DF7-A41843256FA7}"/>
              </a:ext>
            </a:extLst>
          </p:cNvPr>
          <p:cNvSpPr/>
          <p:nvPr/>
        </p:nvSpPr>
        <p:spPr>
          <a:xfrm>
            <a:off x="1911927" y="2666856"/>
            <a:ext cx="1728088" cy="931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584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39" grpId="0" animBg="1"/>
      <p:bldP spid="40" grpId="0" animBg="1"/>
      <p:bldP spid="41" grpId="0" animBg="1"/>
      <p:bldP spid="32" grpId="0" animBg="1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4CC3EC57-BB26-46D0-81DA-735A89DB3439}"/>
              </a:ext>
            </a:extLst>
          </p:cNvPr>
          <p:cNvGrpSpPr/>
          <p:nvPr/>
        </p:nvGrpSpPr>
        <p:grpSpPr>
          <a:xfrm>
            <a:off x="6030107" y="2952615"/>
            <a:ext cx="2874471" cy="2541242"/>
            <a:chOff x="0" y="-49745"/>
            <a:chExt cx="2207745" cy="1951712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309A39AA-D982-40C5-A174-A230DC2D890B}"/>
                </a:ext>
              </a:extLst>
            </p:cNvPr>
            <p:cNvGrpSpPr/>
            <p:nvPr/>
          </p:nvGrpSpPr>
          <p:grpSpPr>
            <a:xfrm>
              <a:off x="222352" y="163830"/>
              <a:ext cx="1847850" cy="1590675"/>
              <a:chOff x="-161925" y="0"/>
              <a:chExt cx="1847850" cy="1590675"/>
            </a:xfrm>
          </p:grpSpPr>
          <p:grpSp>
            <p:nvGrpSpPr>
              <p:cNvPr id="21" name="群組 20">
                <a:extLst>
                  <a:ext uri="{FF2B5EF4-FFF2-40B4-BE49-F238E27FC236}">
                    <a16:creationId xmlns:a16="http://schemas.microsoft.com/office/drawing/2014/main" id="{80F92502-1C4A-4D11-A294-1AF20588707B}"/>
                  </a:ext>
                </a:extLst>
              </p:cNvPr>
              <p:cNvGrpSpPr/>
              <p:nvPr/>
            </p:nvGrpSpPr>
            <p:grpSpPr>
              <a:xfrm>
                <a:off x="361950" y="247650"/>
                <a:ext cx="756000" cy="1076325"/>
                <a:chOff x="0" y="0"/>
                <a:chExt cx="756000" cy="1076325"/>
              </a:xfrm>
            </p:grpSpPr>
            <p:cxnSp>
              <p:nvCxnSpPr>
                <p:cNvPr id="26" name="直線單箭頭接點 25">
                  <a:extLst>
                    <a:ext uri="{FF2B5EF4-FFF2-40B4-BE49-F238E27FC236}">
                      <a16:creationId xmlns:a16="http://schemas.microsoft.com/office/drawing/2014/main" id="{373C232E-1C31-490C-8ABB-BB21B620D4C6}"/>
                    </a:ext>
                  </a:extLst>
                </p:cNvPr>
                <p:cNvCxnSpPr/>
                <p:nvPr/>
              </p:nvCxnSpPr>
              <p:spPr>
                <a:xfrm flipV="1">
                  <a:off x="400050" y="0"/>
                  <a:ext cx="0" cy="1076325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單箭頭接點 26">
                  <a:extLst>
                    <a:ext uri="{FF2B5EF4-FFF2-40B4-BE49-F238E27FC236}">
                      <a16:creationId xmlns:a16="http://schemas.microsoft.com/office/drawing/2014/main" id="{41FACCC4-0F4E-4542-A031-2F11ECA1A3DC}"/>
                    </a:ext>
                  </a:extLst>
                </p:cNvPr>
                <p:cNvCxnSpPr/>
                <p:nvPr/>
              </p:nvCxnSpPr>
              <p:spPr>
                <a:xfrm flipH="1">
                  <a:off x="0" y="552450"/>
                  <a:ext cx="756000" cy="0"/>
                </a:xfrm>
                <a:prstGeom prst="straightConnector1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文字方塊 6">
                <a:extLst>
                  <a:ext uri="{FF2B5EF4-FFF2-40B4-BE49-F238E27FC236}">
                    <a16:creationId xmlns:a16="http://schemas.microsoft.com/office/drawing/2014/main" id="{A48DF87A-4968-4825-B444-4C17F48A5204}"/>
                  </a:ext>
                </a:extLst>
              </p:cNvPr>
              <p:cNvSpPr txBox="1"/>
              <p:nvPr/>
            </p:nvSpPr>
            <p:spPr>
              <a:xfrm>
                <a:off x="-161925" y="676275"/>
                <a:ext cx="581025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西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W(</a:t>
                </a:r>
                <a:r>
                  <a:rPr lang="en-US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3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3" name="文字方塊 7">
                <a:extLst>
                  <a:ext uri="{FF2B5EF4-FFF2-40B4-BE49-F238E27FC236}">
                    <a16:creationId xmlns:a16="http://schemas.microsoft.com/office/drawing/2014/main" id="{9241092B-31DF-4592-8139-83EFFEE24931}"/>
                  </a:ext>
                </a:extLst>
              </p:cNvPr>
              <p:cNvSpPr txBox="1"/>
              <p:nvPr/>
            </p:nvSpPr>
            <p:spPr>
              <a:xfrm>
                <a:off x="676275" y="0"/>
                <a:ext cx="552450" cy="2476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N(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0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4" name="文字方塊 8">
                <a:extLst>
                  <a:ext uri="{FF2B5EF4-FFF2-40B4-BE49-F238E27FC236}">
                    <a16:creationId xmlns:a16="http://schemas.microsoft.com/office/drawing/2014/main" id="{0923BBA9-D4BE-4DD3-8801-2BD6165C949B}"/>
                  </a:ext>
                </a:extLst>
              </p:cNvPr>
              <p:cNvSpPr txBox="1"/>
              <p:nvPr/>
            </p:nvSpPr>
            <p:spPr>
              <a:xfrm>
                <a:off x="685800" y="1314450"/>
                <a:ext cx="552450" cy="27622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南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S(</a:t>
                </a:r>
                <a:r>
                  <a:rPr lang="en-US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2</a:t>
                </a:r>
                <a:r>
                  <a:rPr lang="en-US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5" name="文字方塊 13">
                <a:extLst>
                  <a:ext uri="{FF2B5EF4-FFF2-40B4-BE49-F238E27FC236}">
                    <a16:creationId xmlns:a16="http://schemas.microsoft.com/office/drawing/2014/main" id="{5AF4E1FB-A628-40A4-B146-87542616442E}"/>
                  </a:ext>
                </a:extLst>
              </p:cNvPr>
              <p:cNvSpPr txBox="1"/>
              <p:nvPr/>
            </p:nvSpPr>
            <p:spPr>
              <a:xfrm>
                <a:off x="1152525" y="676275"/>
                <a:ext cx="533400" cy="25717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zh-TW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  <a:cs typeface="Calibri" panose="020F0502020204030204" pitchFamily="34" charset="0"/>
                  </a:rPr>
                  <a:t>東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E(</a:t>
                </a:r>
                <a:r>
                  <a:rPr lang="en-US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1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新細明體" panose="02020500000000000000" pitchFamily="18" charset="-120"/>
                  </a:rPr>
                  <a:t>)</a:t>
                </a:r>
                <a:endParaRPr lang="zh-TW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1EA1D575-2381-4B99-B2DF-FD493A136D52}"/>
                </a:ext>
              </a:extLst>
            </p:cNvPr>
            <p:cNvGrpSpPr/>
            <p:nvPr/>
          </p:nvGrpSpPr>
          <p:grpSpPr>
            <a:xfrm>
              <a:off x="0" y="-49745"/>
              <a:ext cx="2207745" cy="1951712"/>
              <a:chOff x="0" y="-49745"/>
              <a:chExt cx="2207745" cy="1951712"/>
            </a:xfrm>
          </p:grpSpPr>
          <p:grpSp>
            <p:nvGrpSpPr>
              <p:cNvPr id="15" name="群組 14">
                <a:extLst>
                  <a:ext uri="{FF2B5EF4-FFF2-40B4-BE49-F238E27FC236}">
                    <a16:creationId xmlns:a16="http://schemas.microsoft.com/office/drawing/2014/main" id="{5A4186C8-2194-4A1E-954A-92ED70D8CD33}"/>
                  </a:ext>
                </a:extLst>
              </p:cNvPr>
              <p:cNvGrpSpPr/>
              <p:nvPr/>
            </p:nvGrpSpPr>
            <p:grpSpPr>
              <a:xfrm>
                <a:off x="1070915" y="-49745"/>
                <a:ext cx="151315" cy="1951712"/>
                <a:chOff x="0" y="-49745"/>
                <a:chExt cx="151315" cy="1951712"/>
              </a:xfrm>
            </p:grpSpPr>
            <p:sp>
              <p:nvSpPr>
                <p:cNvPr id="19" name="圖說文字: 向上箭號 18">
                  <a:extLst>
                    <a:ext uri="{FF2B5EF4-FFF2-40B4-BE49-F238E27FC236}">
                      <a16:creationId xmlns:a16="http://schemas.microsoft.com/office/drawing/2014/main" id="{271FAD63-5EC2-4232-A735-C378BA4658DD}"/>
                    </a:ext>
                  </a:extLst>
                </p:cNvPr>
                <p:cNvSpPr/>
                <p:nvPr/>
              </p:nvSpPr>
              <p:spPr>
                <a:xfrm>
                  <a:off x="0" y="-49745"/>
                  <a:ext cx="143510" cy="179705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20" name="圖說文字: 向上箭號 19">
                  <a:extLst>
                    <a:ext uri="{FF2B5EF4-FFF2-40B4-BE49-F238E27FC236}">
                      <a16:creationId xmlns:a16="http://schemas.microsoft.com/office/drawing/2014/main" id="{30AD79DE-3B45-4724-935B-946513DD7DCA}"/>
                    </a:ext>
                  </a:extLst>
                </p:cNvPr>
                <p:cNvSpPr/>
                <p:nvPr/>
              </p:nvSpPr>
              <p:spPr>
                <a:xfrm rot="10800000">
                  <a:off x="7315" y="1721967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6" name="群組 15">
                <a:extLst>
                  <a:ext uri="{FF2B5EF4-FFF2-40B4-BE49-F238E27FC236}">
                    <a16:creationId xmlns:a16="http://schemas.microsoft.com/office/drawing/2014/main" id="{1F6CE2A4-DE3C-4EB6-99B6-A0392B832E50}"/>
                  </a:ext>
                </a:extLst>
              </p:cNvPr>
              <p:cNvGrpSpPr/>
              <p:nvPr/>
            </p:nvGrpSpPr>
            <p:grpSpPr>
              <a:xfrm>
                <a:off x="0" y="888035"/>
                <a:ext cx="2207745" cy="144000"/>
                <a:chOff x="0" y="0"/>
                <a:chExt cx="2207745" cy="144000"/>
              </a:xfrm>
            </p:grpSpPr>
            <p:sp>
              <p:nvSpPr>
                <p:cNvPr id="17" name="圖說文字: 向上箭號 16">
                  <a:extLst>
                    <a:ext uri="{FF2B5EF4-FFF2-40B4-BE49-F238E27FC236}">
                      <a16:creationId xmlns:a16="http://schemas.microsoft.com/office/drawing/2014/main" id="{C9D81507-CA4F-4C2B-87D6-7E438422F8D9}"/>
                    </a:ext>
                  </a:extLst>
                </p:cNvPr>
                <p:cNvSpPr/>
                <p:nvPr/>
              </p:nvSpPr>
              <p:spPr>
                <a:xfrm rot="5400000">
                  <a:off x="2045745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18" name="圖說文字: 向上箭號 17">
                  <a:extLst>
                    <a:ext uri="{FF2B5EF4-FFF2-40B4-BE49-F238E27FC236}">
                      <a16:creationId xmlns:a16="http://schemas.microsoft.com/office/drawing/2014/main" id="{D5FAB176-E7EE-4782-B24E-81A064AEE612}"/>
                    </a:ext>
                  </a:extLst>
                </p:cNvPr>
                <p:cNvSpPr/>
                <p:nvPr/>
              </p:nvSpPr>
              <p:spPr>
                <a:xfrm rot="16200000">
                  <a:off x="18000" y="-18000"/>
                  <a:ext cx="144000" cy="180000"/>
                </a:xfrm>
                <a:prstGeom prst="upArrowCallou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TW" altLang="en-US"/>
                </a:p>
              </p:txBody>
            </p:sp>
          </p:grpSp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17F5A229-D539-4AF0-8C79-A57530E2C058}"/>
              </a:ext>
            </a:extLst>
          </p:cNvPr>
          <p:cNvSpPr txBox="1"/>
          <p:nvPr/>
        </p:nvSpPr>
        <p:spPr>
          <a:xfrm>
            <a:off x="422030" y="5011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為了易於控制，家健建立了下列各項：</a:t>
            </a:r>
            <a:endParaRPr lang="zh-HK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4FDAC36-704E-4D7C-AA54-AF40EC55C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864013"/>
              </p:ext>
            </p:extLst>
          </p:nvPr>
        </p:nvGraphicFramePr>
        <p:xfrm>
          <a:off x="422030" y="930401"/>
          <a:ext cx="3700463" cy="1773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1265">
                  <a:extLst>
                    <a:ext uri="{9D8B030D-6E8A-4147-A177-3AD203B41FA5}">
                      <a16:colId xmlns:a16="http://schemas.microsoft.com/office/drawing/2014/main" val="3656691337"/>
                    </a:ext>
                  </a:extLst>
                </a:gridCol>
                <a:gridCol w="2639198">
                  <a:extLst>
                    <a:ext uri="{9D8B030D-6E8A-4147-A177-3AD203B41FA5}">
                      <a16:colId xmlns:a16="http://schemas.microsoft.com/office/drawing/2014/main" val="796291494"/>
                    </a:ext>
                  </a:extLst>
                </a:gridCol>
              </a:tblGrid>
              <a:tr h="350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子程式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6735005"/>
                  </a:ext>
                </a:extLst>
              </a:tr>
              <a:tr h="355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TN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把玩具車轉至面向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北</a:t>
                      </a:r>
                      <a:r>
                        <a:rPr lang="zh-TW" sz="1800" kern="100" dirty="0">
                          <a:effectLst/>
                        </a:rPr>
                        <a:t>方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535764"/>
                  </a:ext>
                </a:extLst>
              </a:tr>
              <a:tr h="355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TE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把玩具車轉至面向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東</a:t>
                      </a:r>
                      <a:r>
                        <a:rPr lang="zh-TW" sz="1800" kern="100" dirty="0">
                          <a:effectLst/>
                        </a:rPr>
                        <a:t>方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6021125"/>
                  </a:ext>
                </a:extLst>
              </a:tr>
              <a:tr h="355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TS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把玩具車轉至面向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南</a:t>
                      </a:r>
                      <a:r>
                        <a:rPr lang="zh-TW" sz="1800" kern="100" dirty="0">
                          <a:effectLst/>
                        </a:rPr>
                        <a:t>方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5094038"/>
                  </a:ext>
                </a:extLst>
              </a:tr>
              <a:tr h="355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TW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把玩具車轉至面向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西</a:t>
                      </a:r>
                      <a:r>
                        <a:rPr lang="zh-TW" sz="1800" kern="100" dirty="0">
                          <a:effectLst/>
                        </a:rPr>
                        <a:t>方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7403089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226AA640-5418-473F-8F1D-DDAFB4F25709}"/>
              </a:ext>
            </a:extLst>
          </p:cNvPr>
          <p:cNvSpPr txBox="1"/>
          <p:nvPr/>
        </p:nvSpPr>
        <p:spPr>
          <a:xfrm>
            <a:off x="5349240" y="496389"/>
            <a:ext cx="228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TE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的偽代碼如下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: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ABE4D53-57F6-41AC-B08A-B029CD96F683}"/>
              </a:ext>
            </a:extLst>
          </p:cNvPr>
          <p:cNvSpPr txBox="1"/>
          <p:nvPr/>
        </p:nvSpPr>
        <p:spPr>
          <a:xfrm>
            <a:off x="5021509" y="965383"/>
            <a:ext cx="3235570" cy="11672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TE:</a:t>
            </a:r>
            <a:r>
              <a:rPr lang="en-US" altLang="zh-HK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5-dir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TR</a:t>
            </a:r>
            <a:endParaRPr lang="zh-HK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5734F0C-D738-4A10-82EC-FAE10722AD01}"/>
              </a:ext>
            </a:extLst>
          </p:cNvPr>
          <p:cNvSpPr txBox="1"/>
          <p:nvPr/>
        </p:nvSpPr>
        <p:spPr>
          <a:xfrm>
            <a:off x="5181343" y="2325877"/>
            <a:ext cx="1721136" cy="1566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590675" algn="l"/>
              </a:tabLst>
            </a:pPr>
            <a:r>
              <a:rPr lang="en-US" altLang="zh-HK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</a:t>
            </a:r>
            <a:r>
              <a:rPr lang="en-US" altLang="zh-HK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0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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TR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5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590675" algn="l"/>
              </a:tabLst>
            </a:pPr>
            <a:r>
              <a:rPr lang="en-US" altLang="zh-HK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</a:t>
            </a:r>
            <a:r>
              <a:rPr lang="en-US" altLang="zh-HK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TR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4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</a:t>
            </a:r>
            <a:r>
              <a:rPr lang="en-US" altLang="zh-HK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2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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TR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3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zh-HK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</a:t>
            </a:r>
            <a:r>
              <a:rPr lang="en-US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=</a:t>
            </a:r>
            <a:r>
              <a:rPr lang="en-US" altLang="zh-HK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3</a:t>
            </a:r>
            <a:r>
              <a:rPr lang="en-US" altLang="zh-HK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TR</a:t>
            </a:r>
            <a:r>
              <a:rPr lang="en-US" altLang="zh-HK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2</a:t>
            </a:r>
            <a:endParaRPr lang="zh-HK" altLang="en-US" dirty="0"/>
          </a:p>
        </p:txBody>
      </p:sp>
      <p:sp>
        <p:nvSpPr>
          <p:cNvPr id="11" name="圖說文字: 向上箭號 10">
            <a:extLst>
              <a:ext uri="{FF2B5EF4-FFF2-40B4-BE49-F238E27FC236}">
                <a16:creationId xmlns:a16="http://schemas.microsoft.com/office/drawing/2014/main" id="{D0BF24C1-5251-4FBD-9590-7D95CBA2D032}"/>
              </a:ext>
            </a:extLst>
          </p:cNvPr>
          <p:cNvSpPr/>
          <p:nvPr/>
        </p:nvSpPr>
        <p:spPr>
          <a:xfrm>
            <a:off x="7308198" y="3972183"/>
            <a:ext cx="474786" cy="59436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322477A-75B5-483F-9FCE-7A5FC1198FB2}"/>
              </a:ext>
            </a:extLst>
          </p:cNvPr>
          <p:cNvSpPr txBox="1"/>
          <p:nvPr/>
        </p:nvSpPr>
        <p:spPr>
          <a:xfrm>
            <a:off x="422030" y="2921937"/>
            <a:ext cx="4572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(c) 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以下是哪個子程式的偽代碼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 (1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F60B9962-E631-4B3A-A97F-A2A94DCDC7F9}"/>
              </a:ext>
            </a:extLst>
          </p:cNvPr>
          <p:cNvSpPr txBox="1"/>
          <p:nvPr/>
        </p:nvSpPr>
        <p:spPr>
          <a:xfrm>
            <a:off x="703625" y="3514089"/>
            <a:ext cx="3137272" cy="11672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____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zh-TW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altLang="zh-HK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3-dir</a:t>
            </a:r>
            <a:r>
              <a:rPr lang="en-US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/>
            <a:r>
              <a:rPr lang="en-US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TR</a:t>
            </a:r>
            <a:endParaRPr lang="zh-HK" altLang="en-US" dirty="0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D39ACE73-7C89-4163-93A8-A61087E29D4E}"/>
              </a:ext>
            </a:extLst>
          </p:cNvPr>
          <p:cNvSpPr txBox="1"/>
          <p:nvPr/>
        </p:nvSpPr>
        <p:spPr>
          <a:xfrm>
            <a:off x="679151" y="3514089"/>
            <a:ext cx="942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TW: 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</a:t>
            </a:r>
            <a:endParaRPr lang="zh-HK" altLang="en-US" dirty="0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3F53D8B6-DE1F-48AF-8292-FAAD370842C7}"/>
              </a:ext>
            </a:extLst>
          </p:cNvPr>
          <p:cNvSpPr txBox="1"/>
          <p:nvPr/>
        </p:nvSpPr>
        <p:spPr>
          <a:xfrm>
            <a:off x="1148692" y="4794796"/>
            <a:ext cx="1844909" cy="1566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dir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=</a:t>
            </a:r>
            <a:r>
              <a:rPr lang="en-US" altLang="zh-HK" sz="1800" dirty="0">
                <a:solidFill>
                  <a:srgbClr val="00B050"/>
                </a:solidFill>
                <a:effectLst/>
                <a:ea typeface="新細明體" panose="02020500000000000000" pitchFamily="18" charset="-120"/>
              </a:rPr>
              <a:t>0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</a:t>
            </a:r>
            <a:r>
              <a:rPr lang="en-US" altLang="zh-HK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</a:t>
            </a:r>
            <a:r>
              <a:rPr lang="en-US" altLang="zh-HK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, TR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</a:rPr>
              <a:t>3</a:t>
            </a:r>
            <a:endParaRPr lang="zh-TW" altLang="zh-HK" sz="16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dir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=</a:t>
            </a:r>
            <a:r>
              <a:rPr lang="en-US" altLang="zh-HK" sz="1800" dirty="0">
                <a:solidFill>
                  <a:srgbClr val="00B050"/>
                </a:solidFill>
                <a:effectLst/>
                <a:ea typeface="新細明體" panose="02020500000000000000" pitchFamily="18" charset="-120"/>
              </a:rPr>
              <a:t>1</a:t>
            </a:r>
            <a:r>
              <a:rPr lang="en-US" altLang="zh-HK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, TR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</a:rPr>
              <a:t>2</a:t>
            </a:r>
            <a:endParaRPr lang="zh-TW" altLang="zh-HK" sz="16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dir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=</a:t>
            </a:r>
            <a:r>
              <a:rPr lang="en-US" altLang="zh-HK" sz="1800" dirty="0">
                <a:solidFill>
                  <a:srgbClr val="00B050"/>
                </a:solidFill>
                <a:effectLst/>
                <a:ea typeface="新細明體" panose="02020500000000000000" pitchFamily="18" charset="-120"/>
              </a:rPr>
              <a:t>2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</a:t>
            </a:r>
            <a:r>
              <a:rPr lang="en-US" altLang="zh-HK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</a:t>
            </a:r>
            <a:r>
              <a:rPr lang="en-US" altLang="zh-HK" sz="16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, TR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sz="1800" dirty="0">
                <a:solidFill>
                  <a:srgbClr val="FF0000"/>
                </a:solidFill>
                <a:effectLst/>
                <a:ea typeface="新細明體" panose="02020500000000000000" pitchFamily="18" charset="-120"/>
              </a:rPr>
              <a:t>1</a:t>
            </a:r>
            <a:endParaRPr lang="zh-TW" altLang="zh-HK" sz="16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r>
              <a:rPr lang="en-US" altLang="zh-HK" sz="1800" kern="0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dir</a:t>
            </a:r>
            <a:r>
              <a:rPr lang="en-US" altLang="zh-HK" sz="1800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=</a:t>
            </a:r>
            <a:r>
              <a:rPr lang="en-US" altLang="zh-HK" sz="1800" kern="0" dirty="0">
                <a:solidFill>
                  <a:srgbClr val="00B050"/>
                </a:solidFill>
                <a:effectLst/>
                <a:ea typeface="新細明體" panose="02020500000000000000" pitchFamily="18" charset="-120"/>
              </a:rPr>
              <a:t>3</a:t>
            </a:r>
            <a:r>
              <a:rPr lang="en-US" altLang="zh-HK" sz="1600" kern="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sz="1800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, TR</a:t>
            </a:r>
            <a:r>
              <a:rPr lang="en-US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</a:t>
            </a:r>
            <a:r>
              <a:rPr lang="en-US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</a:rPr>
              <a:t>0</a:t>
            </a:r>
            <a:endParaRPr lang="zh-HK" altLang="en-US" dirty="0"/>
          </a:p>
        </p:txBody>
      </p:sp>
      <p:sp>
        <p:nvSpPr>
          <p:cNvPr id="36" name="圖說文字: 向上箭號 35">
            <a:extLst>
              <a:ext uri="{FF2B5EF4-FFF2-40B4-BE49-F238E27FC236}">
                <a16:creationId xmlns:a16="http://schemas.microsoft.com/office/drawing/2014/main" id="{E80630AD-0B24-4DE4-854E-8DF56696662D}"/>
              </a:ext>
            </a:extLst>
          </p:cNvPr>
          <p:cNvSpPr/>
          <p:nvPr/>
        </p:nvSpPr>
        <p:spPr>
          <a:xfrm>
            <a:off x="386907" y="4854106"/>
            <a:ext cx="474786" cy="59436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544B5EA4-518B-4558-9FBC-F45B9455629D}"/>
              </a:ext>
            </a:extLst>
          </p:cNvPr>
          <p:cNvSpPr txBox="1"/>
          <p:nvPr/>
        </p:nvSpPr>
        <p:spPr>
          <a:xfrm>
            <a:off x="2925807" y="4786802"/>
            <a:ext cx="4322183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家健發現有可能不必要地執行過多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。完成下列偽代碼以解決此問題。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631F1F66-D910-408E-9D74-9F01FDE8902A}"/>
              </a:ext>
            </a:extLst>
          </p:cNvPr>
          <p:cNvSpPr txBox="1"/>
          <p:nvPr/>
        </p:nvSpPr>
        <p:spPr>
          <a:xfrm>
            <a:off x="3221759" y="5465340"/>
            <a:ext cx="3691012" cy="11672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TE:</a:t>
            </a:r>
            <a:r>
              <a:rPr lang="en-US" altLang="zh-HK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HK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__________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0725"/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	TR</a:t>
            </a:r>
            <a:endParaRPr lang="zh-HK" altLang="en-US" dirty="0"/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57B670AA-530D-44C9-AFDB-54C29FC205AE}"/>
              </a:ext>
            </a:extLst>
          </p:cNvPr>
          <p:cNvSpPr txBox="1"/>
          <p:nvPr/>
        </p:nvSpPr>
        <p:spPr>
          <a:xfrm>
            <a:off x="4903249" y="5773132"/>
            <a:ext cx="12440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(5-dir)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%4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E731AAD2-E8D8-4500-BD93-A928FFEC4F78}"/>
              </a:ext>
            </a:extLst>
          </p:cNvPr>
          <p:cNvSpPr txBox="1"/>
          <p:nvPr/>
        </p:nvSpPr>
        <p:spPr>
          <a:xfrm>
            <a:off x="6707144" y="2361722"/>
            <a:ext cx="50537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HK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</a:p>
          <a:p>
            <a:pPr algn="ctr"/>
            <a:r>
              <a:rPr lang="en-US" altLang="zh-HK" sz="2000" dirty="0">
                <a:solidFill>
                  <a:srgbClr val="7030A0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t>0</a:t>
            </a:r>
            <a:endParaRPr lang="zh-HK" altLang="en-US" sz="2000" dirty="0"/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E1BDF247-8916-4199-A972-80ABE83944E6}"/>
              </a:ext>
            </a:extLst>
          </p:cNvPr>
          <p:cNvSpPr txBox="1"/>
          <p:nvPr/>
        </p:nvSpPr>
        <p:spPr>
          <a:xfrm>
            <a:off x="6855300" y="5679238"/>
            <a:ext cx="2351428" cy="76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IIF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</a:t>
            </a:r>
            <a:r>
              <a:rPr lang="en-US" altLang="zh-HK" sz="1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&lt;2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1-dir, 5-dir)</a:t>
            </a:r>
          </a:p>
          <a:p>
            <a:pPr algn="ctr"/>
            <a:r>
              <a:rPr lang="zh-TW" altLang="zh-HK" sz="1800" kern="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或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en-US" altLang="zh-HK" sz="1800" kern="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</a:t>
            </a:r>
            <a:r>
              <a:rPr lang="en-US" altLang="zh-HK" sz="1800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&lt;2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</a:t>
            </a:r>
            <a:r>
              <a:rPr lang="en-US" altLang="zh-HK" sz="1800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HK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1-dir </a:t>
            </a:r>
            <a:r>
              <a:rPr lang="en-US" altLang="zh-HK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5-dir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1446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  <p:bldP spid="11" grpId="2" animBg="1"/>
      <p:bldP spid="11" grpId="3" animBg="1"/>
      <p:bldP spid="11" grpId="4" animBg="1"/>
      <p:bldP spid="31" grpId="0" animBg="1"/>
      <p:bldP spid="33" grpId="0"/>
      <p:bldP spid="35" grpId="0"/>
      <p:bldP spid="36" grpId="0" animBg="1"/>
      <p:bldP spid="36" grpId="1" animBg="1"/>
      <p:bldP spid="36" grpId="2" animBg="1"/>
      <p:bldP spid="40" grpId="0" animBg="1"/>
      <p:bldP spid="42" grpId="0"/>
      <p:bldP spid="44" grpId="0" animBg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CC53C32-7B53-44F2-828A-1653D1C2314A}"/>
              </a:ext>
            </a:extLst>
          </p:cNvPr>
          <p:cNvSpPr txBox="1"/>
          <p:nvPr/>
        </p:nvSpPr>
        <p:spPr>
          <a:xfrm>
            <a:off x="509954" y="424951"/>
            <a:ext cx="4835769" cy="117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(d)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最後家健建立了子程式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MOVE (X, Y, NX, NY)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</a:t>
            </a: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把玩具車由位置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(X,Y)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移至位置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(NX, NY)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完成以下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MOVE (X,Y,NX,NY)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 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BF2B1F1-1600-44EB-891E-206CA34B83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395" y="424951"/>
            <a:ext cx="3141589" cy="275618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C05B183-A33D-4D63-8043-D32D54294B61}"/>
              </a:ext>
            </a:extLst>
          </p:cNvPr>
          <p:cNvSpPr txBox="1"/>
          <p:nvPr/>
        </p:nvSpPr>
        <p:spPr>
          <a:xfrm>
            <a:off x="641838" y="1803043"/>
            <a:ext cx="4572000" cy="47578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MOVE (X,Y, NX,NY)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______ 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TE</a:t>
            </a:r>
            <a:r>
              <a:rPr lang="en-US" altLang="zh-HK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否則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TW</a:t>
            </a:r>
            <a:r>
              <a:rPr lang="en-US" altLang="zh-HK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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i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1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zh-TW" altLang="zh-HK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___________ 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r>
              <a:rPr lang="zh-TW" altLang="zh-HK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MF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 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zh-TW" altLang="zh-HK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________ 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TN</a:t>
            </a:r>
            <a:r>
              <a:rPr lang="en-US" altLang="zh-HK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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否則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TS</a:t>
            </a:r>
            <a:r>
              <a:rPr lang="en-US" altLang="zh-HK" dirty="0">
                <a:solidFill>
                  <a:srgbClr val="FF0000"/>
                </a:solidFill>
                <a:effectLst/>
                <a:ea typeface="Times New Roman" panose="02020603050405020304" pitchFamily="18" charset="0"/>
                <a:sym typeface="Symbol" panose="05050102010706020507" pitchFamily="18" charset="2"/>
              </a:rPr>
              <a:t>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0725"/>
            <a:r>
              <a:rPr lang="en-US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kern="0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i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1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altLang="zh-HK" kern="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___</a:t>
            </a:r>
            <a:r>
              <a:rPr lang="en-US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________ 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altLang="zh-HK" kern="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MF</a:t>
            </a:r>
            <a:endParaRPr lang="zh-HK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EC517CE-0C49-40B2-98B0-306AF2CD343E}"/>
              </a:ext>
            </a:extLst>
          </p:cNvPr>
          <p:cNvSpPr txBox="1"/>
          <p:nvPr/>
        </p:nvSpPr>
        <p:spPr>
          <a:xfrm>
            <a:off x="5451230" y="3234130"/>
            <a:ext cx="369277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from 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(1,2)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to </a:t>
            </a:r>
            <a:r>
              <a:rPr lang="en-US" altLang="zh-HK" sz="1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(5,6)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,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from 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(6,2)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to </a:t>
            </a:r>
            <a:r>
              <a:rPr lang="en-US" altLang="zh-HK" sz="1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(3,5)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C3ACD34-FAC8-4A3F-B505-5C765ED0E937}"/>
              </a:ext>
            </a:extLst>
          </p:cNvPr>
          <p:cNvSpPr txBox="1"/>
          <p:nvPr/>
        </p:nvSpPr>
        <p:spPr>
          <a:xfrm>
            <a:off x="1899138" y="2118919"/>
            <a:ext cx="896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NX&gt;X</a:t>
            </a:r>
            <a:endParaRPr lang="zh-HK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8E2D29B-CB44-44DB-9E64-DF192AA9CB4D}"/>
              </a:ext>
            </a:extLst>
          </p:cNvPr>
          <p:cNvSpPr txBox="1"/>
          <p:nvPr/>
        </p:nvSpPr>
        <p:spPr>
          <a:xfrm>
            <a:off x="2206869" y="3742291"/>
            <a:ext cx="1512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abs(NX-X)</a:t>
            </a:r>
            <a:endParaRPr lang="zh-HK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2B38A851-F51D-46F7-9ED6-4209BC495E24}"/>
              </a:ext>
            </a:extLst>
          </p:cNvPr>
          <p:cNvSpPr txBox="1"/>
          <p:nvPr/>
        </p:nvSpPr>
        <p:spPr>
          <a:xfrm>
            <a:off x="1896403" y="4515424"/>
            <a:ext cx="1066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NY&gt;Y</a:t>
            </a:r>
            <a:endParaRPr lang="zh-HK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D72EDB2-C53D-4354-B986-6FA220CE47AA}"/>
              </a:ext>
            </a:extLst>
          </p:cNvPr>
          <p:cNvSpPr txBox="1"/>
          <p:nvPr/>
        </p:nvSpPr>
        <p:spPr>
          <a:xfrm>
            <a:off x="2417885" y="6063717"/>
            <a:ext cx="1195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abs(NY-Y)</a:t>
            </a:r>
            <a:endParaRPr lang="zh-HK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4922B281-462E-4615-B721-FC26E3A658A3}"/>
              </a:ext>
            </a:extLst>
          </p:cNvPr>
          <p:cNvCxnSpPr>
            <a:cxnSpLocks/>
          </p:cNvCxnSpPr>
          <p:nvPr/>
        </p:nvCxnSpPr>
        <p:spPr>
          <a:xfrm>
            <a:off x="6866313" y="2224684"/>
            <a:ext cx="1113906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9F96DD7E-E33D-4827-A42B-1BF5E6AE145C}"/>
              </a:ext>
            </a:extLst>
          </p:cNvPr>
          <p:cNvCxnSpPr>
            <a:cxnSpLocks/>
          </p:cNvCxnSpPr>
          <p:nvPr/>
        </p:nvCxnSpPr>
        <p:spPr>
          <a:xfrm flipV="1">
            <a:off x="8013469" y="1197034"/>
            <a:ext cx="0" cy="9944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32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6E304599-E79E-45E5-9C27-69C91FC4394A}"/>
              </a:ext>
            </a:extLst>
          </p:cNvPr>
          <p:cNvSpPr txBox="1"/>
          <p:nvPr/>
        </p:nvSpPr>
        <p:spPr>
          <a:xfrm>
            <a:off x="351692" y="440747"/>
            <a:ext cx="61722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(e)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家健在開始開發此流動應用程式時，繪製了以下圖表。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4EBB877-DA66-45FF-AB26-1FED07148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204562"/>
              </p:ext>
            </p:extLst>
          </p:nvPr>
        </p:nvGraphicFramePr>
        <p:xfrm>
          <a:off x="756139" y="1041498"/>
          <a:ext cx="7666892" cy="23875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29482">
                  <a:extLst>
                    <a:ext uri="{9D8B030D-6E8A-4147-A177-3AD203B41FA5}">
                      <a16:colId xmlns:a16="http://schemas.microsoft.com/office/drawing/2014/main" val="3480742755"/>
                    </a:ext>
                  </a:extLst>
                </a:gridCol>
                <a:gridCol w="503075">
                  <a:extLst>
                    <a:ext uri="{9D8B030D-6E8A-4147-A177-3AD203B41FA5}">
                      <a16:colId xmlns:a16="http://schemas.microsoft.com/office/drawing/2014/main" val="2771446006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3395101228"/>
                    </a:ext>
                  </a:extLst>
                </a:gridCol>
                <a:gridCol w="503075">
                  <a:extLst>
                    <a:ext uri="{9D8B030D-6E8A-4147-A177-3AD203B41FA5}">
                      <a16:colId xmlns:a16="http://schemas.microsoft.com/office/drawing/2014/main" val="3834142847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835146028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3321962693"/>
                    </a:ext>
                  </a:extLst>
                </a:gridCol>
                <a:gridCol w="503075">
                  <a:extLst>
                    <a:ext uri="{9D8B030D-6E8A-4147-A177-3AD203B41FA5}">
                      <a16:colId xmlns:a16="http://schemas.microsoft.com/office/drawing/2014/main" val="227495432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751932306"/>
                    </a:ext>
                  </a:extLst>
                </a:gridCol>
                <a:gridCol w="503075">
                  <a:extLst>
                    <a:ext uri="{9D8B030D-6E8A-4147-A177-3AD203B41FA5}">
                      <a16:colId xmlns:a16="http://schemas.microsoft.com/office/drawing/2014/main" val="44444845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1486277514"/>
                    </a:ext>
                  </a:extLst>
                </a:gridCol>
                <a:gridCol w="504185">
                  <a:extLst>
                    <a:ext uri="{9D8B030D-6E8A-4147-A177-3AD203B41FA5}">
                      <a16:colId xmlns:a16="http://schemas.microsoft.com/office/drawing/2014/main" val="1667133432"/>
                    </a:ext>
                  </a:extLst>
                </a:gridCol>
              </a:tblGrid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程式編寫</a:t>
                      </a:r>
                      <a:r>
                        <a:rPr lang="zh-TW" sz="1800" kern="100" dirty="0">
                          <a:solidFill>
                            <a:srgbClr val="FF0000"/>
                          </a:solidFill>
                          <a:effectLst/>
                        </a:rPr>
                        <a:t>任務</a:t>
                      </a:r>
                      <a:r>
                        <a:rPr lang="en-US" sz="1800" kern="100" dirty="0">
                          <a:effectLst/>
                        </a:rPr>
                        <a:t> / </a:t>
                      </a:r>
                      <a:r>
                        <a:rPr lang="zh-TW" sz="1800" kern="100" dirty="0">
                          <a:effectLst/>
                        </a:rPr>
                        <a:t>周數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5795793"/>
                  </a:ext>
                </a:extLst>
              </a:tr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1. MF, TR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5067699"/>
                  </a:ext>
                </a:extLst>
              </a:tr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2. TE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77691"/>
                  </a:ext>
                </a:extLst>
              </a:tr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3. TW, TS, TN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9490707"/>
                  </a:ext>
                </a:extLst>
              </a:tr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4. MOVE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4734870"/>
                  </a:ext>
                </a:extLst>
              </a:tr>
              <a:tr h="397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5. </a:t>
                      </a:r>
                      <a:r>
                        <a:rPr lang="zh-TW" sz="1800" kern="100" dirty="0">
                          <a:effectLst/>
                        </a:rPr>
                        <a:t>整合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058816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17615FCC-82F1-458A-A3B8-8C9EDA20292B}"/>
              </a:ext>
            </a:extLst>
          </p:cNvPr>
          <p:cNvSpPr txBox="1"/>
          <p:nvPr/>
        </p:nvSpPr>
        <p:spPr>
          <a:xfrm>
            <a:off x="756139" y="3655674"/>
            <a:ext cx="6172199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舉出兩個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理由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，以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支持使用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此類圖表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甘特圖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Gantt Chart)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71EDD0D-CCFA-42B4-942D-FB60D71E2A45}"/>
              </a:ext>
            </a:extLst>
          </p:cNvPr>
          <p:cNvSpPr txBox="1"/>
          <p:nvPr/>
        </p:nvSpPr>
        <p:spPr>
          <a:xfrm>
            <a:off x="1204545" y="4256425"/>
            <a:ext cx="6356839" cy="157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a.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項目內個別任務的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進程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進度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：</a:t>
            </a:r>
            <a:endParaRPr lang="en-US" altLang="zh-TW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管理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開始日期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和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完工日期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時段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每項任務的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進度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b.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任務之間的</a:t>
            </a:r>
            <a:r>
              <a:rPr lang="zh-TW" altLang="zh-HK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依賴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關係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：</a:t>
            </a:r>
            <a:endParaRPr lang="en-US" altLang="zh-TW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管理任務之間的依賴關係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或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項目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關鍵路徑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7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C9846C29-BEE1-4499-936B-73ABC24C4EFF}"/>
              </a:ext>
            </a:extLst>
          </p:cNvPr>
          <p:cNvSpPr txBox="1"/>
          <p:nvPr/>
        </p:nvSpPr>
        <p:spPr>
          <a:xfrm>
            <a:off x="441960" y="275927"/>
            <a:ext cx="7726680" cy="1570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2.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現有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個連續數字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起始：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S, S+1, S+2, ... S+N-1</a:t>
            </a:r>
            <a:endParaRPr lang="zh-TW" altLang="zh-HK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是一個整數陣列，其索引是由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(N-2)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的，它以隨機次序儲存上述數字。</a:t>
            </a: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因此，這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個連續數字其中一個，並未能儲存至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內。</a:t>
            </a:r>
            <a:endParaRPr lang="en-US" altLang="zh-TW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在以下例子中，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10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TW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S = 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，而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缺少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的數字是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9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9BE063B0-85CA-4464-8651-3E3878ECE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9786"/>
              </p:ext>
            </p:extLst>
          </p:nvPr>
        </p:nvGraphicFramePr>
        <p:xfrm>
          <a:off x="1371600" y="1893870"/>
          <a:ext cx="65532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090">
                  <a:extLst>
                    <a:ext uri="{9D8B030D-6E8A-4147-A177-3AD203B41FA5}">
                      <a16:colId xmlns:a16="http://schemas.microsoft.com/office/drawing/2014/main" val="235095706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1383973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07517129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29406857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56817223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96005619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476429991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64766390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67365131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74851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24344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Verdana" panose="020B0604030504040204" pitchFamily="34" charset="0"/>
                        </a:rPr>
                        <a:t>i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8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zh-HK" alt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869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A[</a:t>
                      </a:r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]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00B0F0"/>
                          </a:solidFill>
                          <a:latin typeface="+mn-lt"/>
                        </a:rPr>
                        <a:t>5</a:t>
                      </a:r>
                      <a:endParaRPr lang="zh-HK" altLang="en-US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14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8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382453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96D69B54-931B-48A3-858A-4163B59F01B3}"/>
              </a:ext>
            </a:extLst>
          </p:cNvPr>
          <p:cNvSpPr txBox="1"/>
          <p:nvPr/>
        </p:nvSpPr>
        <p:spPr>
          <a:xfrm>
            <a:off x="1927860" y="2775595"/>
            <a:ext cx="528828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算法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均能用來找出此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缺少的數字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6AEAB57-C3DD-4A20-AC7C-2358A98A183A}"/>
              </a:ext>
            </a:extLst>
          </p:cNvPr>
          <p:cNvSpPr txBox="1"/>
          <p:nvPr/>
        </p:nvSpPr>
        <p:spPr>
          <a:xfrm>
            <a:off x="213359" y="3163722"/>
            <a:ext cx="3825240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(a) found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是一個布爾變量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(true/false)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的偽代碼是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: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C627BB5-9C03-46FA-BF68-2BB3329086D5}"/>
              </a:ext>
            </a:extLst>
          </p:cNvPr>
          <p:cNvSpPr txBox="1"/>
          <p:nvPr/>
        </p:nvSpPr>
        <p:spPr>
          <a:xfrm>
            <a:off x="3200400" y="3561944"/>
            <a:ext cx="5608320" cy="3162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FC1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2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TW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(S+N-1)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3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found 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FALSE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4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j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TW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0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(N-2)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5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	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TW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A[j]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= </a:t>
            </a:r>
            <a:r>
              <a:rPr lang="en-US" altLang="zh-HK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6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		found 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TRUE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7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found = FALSE</a:t>
            </a:r>
            <a:r>
              <a:rPr lang="zh-TW" altLang="zh-HK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/>
            <a:r>
              <a:rPr lang="zh-TW" altLang="zh-HK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8</a:t>
            </a:r>
            <a:r>
              <a:rPr lang="zh-TW" altLang="zh-HK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	</a:t>
            </a:r>
            <a:r>
              <a:rPr lang="zh-TW" altLang="zh-HK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輸出</a:t>
            </a:r>
            <a:r>
              <a:rPr lang="en-US" altLang="zh-TW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kern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4E43480-CD93-45A6-9A10-8B1609B7B54A}"/>
              </a:ext>
            </a:extLst>
          </p:cNvPr>
          <p:cNvSpPr txBox="1"/>
          <p:nvPr/>
        </p:nvSpPr>
        <p:spPr>
          <a:xfrm>
            <a:off x="5334002" y="3688601"/>
            <a:ext cx="18211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15963"/>
            <a:r>
              <a:rPr lang="en-US" altLang="zh-HK" sz="1800" dirty="0">
                <a:solidFill>
                  <a:srgbClr val="00B0F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5	5+10-1</a:t>
            </a:r>
            <a:endParaRPr lang="zh-HK" altLang="en-US" dirty="0">
              <a:solidFill>
                <a:srgbClr val="00B0F0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E93D65BE-6544-4F36-8756-CAA4E8FA8AC6}"/>
              </a:ext>
            </a:extLst>
          </p:cNvPr>
          <p:cNvSpPr txBox="1"/>
          <p:nvPr/>
        </p:nvSpPr>
        <p:spPr>
          <a:xfrm>
            <a:off x="6629402" y="4561645"/>
            <a:ext cx="1051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15963"/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10-2</a:t>
            </a:r>
            <a:endParaRPr lang="zh-HK" alt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CDCC762-F0E6-43BE-9F55-213958A2D1B2}"/>
              </a:ext>
            </a:extLst>
          </p:cNvPr>
          <p:cNvSpPr txBox="1"/>
          <p:nvPr/>
        </p:nvSpPr>
        <p:spPr>
          <a:xfrm>
            <a:off x="6629402" y="3239554"/>
            <a:ext cx="2179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15963"/>
            <a:r>
              <a:rPr lang="en-US" altLang="zh-HK" sz="1800" dirty="0" err="1">
                <a:solidFill>
                  <a:srgbClr val="00B05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B05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=5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,6,7,8,…14</a:t>
            </a:r>
            <a:endParaRPr lang="zh-HK" alt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EE67AC7-7DC2-4643-AA0B-54FF5ABD6DDF}"/>
              </a:ext>
            </a:extLst>
          </p:cNvPr>
          <p:cNvSpPr/>
          <p:nvPr/>
        </p:nvSpPr>
        <p:spPr>
          <a:xfrm>
            <a:off x="5334002" y="4739640"/>
            <a:ext cx="3291838" cy="1144096"/>
          </a:xfrm>
          <a:prstGeom prst="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1A4AD56-3CA6-4855-9037-74D8EF20B50E}"/>
              </a:ext>
            </a:extLst>
          </p:cNvPr>
          <p:cNvSpPr txBox="1"/>
          <p:nvPr/>
        </p:nvSpPr>
        <p:spPr>
          <a:xfrm>
            <a:off x="7437124" y="4966518"/>
            <a:ext cx="1242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00B0F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5</a:t>
            </a:r>
            <a:r>
              <a:rPr lang="en-US" altLang="zh-TW" sz="1800" dirty="0">
                <a:solidFill>
                  <a:srgbClr val="00B0F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,6,7,…</a:t>
            </a:r>
            <a:endParaRPr lang="zh-HK" altLang="en-US" dirty="0"/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05F8CB5F-2BAF-4CB4-8DF6-451CA4BF3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838007"/>
              </p:ext>
            </p:extLst>
          </p:nvPr>
        </p:nvGraphicFramePr>
        <p:xfrm>
          <a:off x="1985500" y="2238345"/>
          <a:ext cx="532539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711">
                  <a:extLst>
                    <a:ext uri="{9D8B030D-6E8A-4147-A177-3AD203B41FA5}">
                      <a16:colId xmlns:a16="http://schemas.microsoft.com/office/drawing/2014/main" val="86350224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67973648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80169988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3051371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02372025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02712865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95564986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305058822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19075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9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+mn-lt"/>
                        </a:rPr>
                        <a:t>14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+mn-lt"/>
                        </a:rPr>
                        <a:t>5</a:t>
                      </a:r>
                      <a:endParaRPr lang="zh-HK" altLang="en-US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560549"/>
                  </a:ext>
                </a:extLst>
              </a:tr>
            </a:tbl>
          </a:graphicData>
        </a:graphic>
      </p:graphicFrame>
      <p:sp>
        <p:nvSpPr>
          <p:cNvPr id="24" name="文字方塊 23">
            <a:extLst>
              <a:ext uri="{FF2B5EF4-FFF2-40B4-BE49-F238E27FC236}">
                <a16:creationId xmlns:a16="http://schemas.microsoft.com/office/drawing/2014/main" id="{151EFB03-AAFA-44AA-9825-C927ED6115DB}"/>
              </a:ext>
            </a:extLst>
          </p:cNvPr>
          <p:cNvSpPr txBox="1"/>
          <p:nvPr/>
        </p:nvSpPr>
        <p:spPr>
          <a:xfrm>
            <a:off x="213359" y="4072724"/>
            <a:ext cx="2987041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150870" algn="l"/>
              </a:tabLs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8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行的輸出是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_____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(ii)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行會被執行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_______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次。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9CA2D059-ED4E-4570-A776-0B364960BAB2}"/>
              </a:ext>
            </a:extLst>
          </p:cNvPr>
          <p:cNvSpPr txBox="1"/>
          <p:nvPr/>
        </p:nvSpPr>
        <p:spPr>
          <a:xfrm>
            <a:off x="1927860" y="4616020"/>
            <a:ext cx="102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10x9</a:t>
            </a:r>
            <a:endParaRPr lang="zh-HK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4AE77FD-38FC-4373-B7DD-752B79DDCECF}"/>
              </a:ext>
            </a:extLst>
          </p:cNvPr>
          <p:cNvSpPr txBox="1"/>
          <p:nvPr/>
        </p:nvSpPr>
        <p:spPr>
          <a:xfrm>
            <a:off x="1988818" y="3992690"/>
            <a:ext cx="594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</a:t>
            </a:r>
            <a:r>
              <a:rPr lang="en-US" altLang="zh-TW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</a:t>
            </a:r>
            <a:endParaRPr lang="zh-HK" altLang="en-US" dirty="0"/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81BE5DF9-5B51-4100-9924-080653773905}"/>
              </a:ext>
            </a:extLst>
          </p:cNvPr>
          <p:cNvSpPr/>
          <p:nvPr/>
        </p:nvSpPr>
        <p:spPr>
          <a:xfrm>
            <a:off x="3098800" y="4165600"/>
            <a:ext cx="2235200" cy="795867"/>
          </a:xfrm>
          <a:custGeom>
            <a:avLst/>
            <a:gdLst>
              <a:gd name="connsiteX0" fmla="*/ 1574800 w 2235200"/>
              <a:gd name="connsiteY0" fmla="*/ 0 h 795867"/>
              <a:gd name="connsiteX1" fmla="*/ 0 w 2235200"/>
              <a:gd name="connsiteY1" fmla="*/ 626533 h 795867"/>
              <a:gd name="connsiteX2" fmla="*/ 2235200 w 2235200"/>
              <a:gd name="connsiteY2" fmla="*/ 795867 h 79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5200" h="795867">
                <a:moveTo>
                  <a:pt x="1574800" y="0"/>
                </a:moveTo>
                <a:lnTo>
                  <a:pt x="0" y="626533"/>
                </a:lnTo>
                <a:lnTo>
                  <a:pt x="2235200" y="795867"/>
                </a:lnTo>
              </a:path>
            </a:pathLst>
          </a:custGeom>
          <a:noFill/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952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7" grpId="0"/>
      <p:bldP spid="18" grpId="0"/>
      <p:bldP spid="21" grpId="0"/>
      <p:bldP spid="26" grpId="0"/>
      <p:bldP spid="27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F586ECF-BDA1-45BD-B098-C74F5E2FAE83}"/>
              </a:ext>
            </a:extLst>
          </p:cNvPr>
          <p:cNvSpPr txBox="1"/>
          <p:nvPr/>
        </p:nvSpPr>
        <p:spPr>
          <a:xfrm>
            <a:off x="335280" y="315882"/>
            <a:ext cx="4572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(b) B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是一個布爾陣列。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的偽代碼是：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C0ED06C-13E6-4369-BA41-ED9EEB40752F}"/>
              </a:ext>
            </a:extLst>
          </p:cNvPr>
          <p:cNvSpPr txBox="1"/>
          <p:nvPr/>
        </p:nvSpPr>
        <p:spPr>
          <a:xfrm>
            <a:off x="457200" y="826911"/>
            <a:ext cx="4741333" cy="3162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FC2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S+N-1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B[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]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FALSE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4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j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(N-2)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B[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A[j]  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]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TRUE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6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S+N-1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)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7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B[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] = FALSE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5963"/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8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	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輸出</a:t>
            </a:r>
            <a:r>
              <a:rPr lang="en-US" altLang="zh-TW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HK" sz="1800" kern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59878A13-2865-49B8-88CD-D3A743B47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122491"/>
              </p:ext>
            </p:extLst>
          </p:nvPr>
        </p:nvGraphicFramePr>
        <p:xfrm>
          <a:off x="457200" y="4515344"/>
          <a:ext cx="65532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090">
                  <a:extLst>
                    <a:ext uri="{9D8B030D-6E8A-4147-A177-3AD203B41FA5}">
                      <a16:colId xmlns:a16="http://schemas.microsoft.com/office/drawing/2014/main" val="235095706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1383973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07517129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29406857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56817223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96005619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476429991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64766390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67365131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74851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24344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Verdana" panose="020B0604030504040204" pitchFamily="34" charset="0"/>
                        </a:rPr>
                        <a:t>j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8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zh-HK" alt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869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A[j]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9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+mn-lt"/>
                        </a:rPr>
                        <a:t>14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+mn-lt"/>
                        </a:rPr>
                        <a:t>5</a:t>
                      </a:r>
                      <a:endParaRPr lang="zh-HK" altLang="en-US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50"/>
                          </a:solidFill>
                          <a:latin typeface="+mn-lt"/>
                        </a:rPr>
                        <a:t>6</a:t>
                      </a:r>
                      <a:endParaRPr lang="zh-HK" altLang="en-US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38245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911A1B0-5D67-43F0-B930-8EC414AD9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028103"/>
              </p:ext>
            </p:extLst>
          </p:nvPr>
        </p:nvGraphicFramePr>
        <p:xfrm>
          <a:off x="457200" y="5903877"/>
          <a:ext cx="65532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090">
                  <a:extLst>
                    <a:ext uri="{9D8B030D-6E8A-4147-A177-3AD203B41FA5}">
                      <a16:colId xmlns:a16="http://schemas.microsoft.com/office/drawing/2014/main" val="235095706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1383973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07517129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29406857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56817223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96005619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476429991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64766390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67365131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74851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24344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Verdana" panose="020B0604030504040204" pitchFamily="34" charset="0"/>
                        </a:rPr>
                        <a:t>i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8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9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10</a:t>
                      </a:r>
                      <a:endParaRPr lang="zh-HK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11</a:t>
                      </a:r>
                      <a:endParaRPr lang="zh-HK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12</a:t>
                      </a:r>
                      <a:endParaRPr lang="zh-HK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/>
                        <a:t>13</a:t>
                      </a:r>
                      <a:endParaRPr lang="zh-HK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869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B[</a:t>
                      </a:r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]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382453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77D3AE52-C57F-4EED-A674-D59E6FBB8121}"/>
              </a:ext>
            </a:extLst>
          </p:cNvPr>
          <p:cNvSpPr txBox="1"/>
          <p:nvPr/>
        </p:nvSpPr>
        <p:spPr>
          <a:xfrm>
            <a:off x="457200" y="5478641"/>
            <a:ext cx="84836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在下表填上執行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B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的內容。請以「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」和「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」分別代表「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TRUE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」和「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FALSE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」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ECED41A-1A0A-4705-A4D1-AA8A96E00BDD}"/>
              </a:ext>
            </a:extLst>
          </p:cNvPr>
          <p:cNvSpPr txBox="1"/>
          <p:nvPr/>
        </p:nvSpPr>
        <p:spPr>
          <a:xfrm>
            <a:off x="457200" y="4090108"/>
            <a:ext cx="37084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10, S = 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的內容是：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627DE1F-C027-4656-A449-0F921056111C}"/>
              </a:ext>
            </a:extLst>
          </p:cNvPr>
          <p:cNvSpPr txBox="1"/>
          <p:nvPr/>
        </p:nvSpPr>
        <p:spPr>
          <a:xfrm>
            <a:off x="5418667" y="505180"/>
            <a:ext cx="35221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很大，以執行時間來說，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FC1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或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哪個算法比較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有效率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 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簡略說明。</a:t>
            </a:r>
            <a:endParaRPr lang="zh-HK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4941E17-F61E-4804-9B4C-F1CF48B6DA7B}"/>
              </a:ext>
            </a:extLst>
          </p:cNvPr>
          <p:cNvSpPr txBox="1"/>
          <p:nvPr/>
        </p:nvSpPr>
        <p:spPr>
          <a:xfrm>
            <a:off x="5770033" y="1543871"/>
            <a:ext cx="29167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FC2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較為有效率</a:t>
            </a:r>
            <a:r>
              <a:rPr lang="en-US" altLang="zh-TW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 </a:t>
            </a:r>
            <a:r>
              <a:rPr lang="en-US" altLang="zh-HK" dirty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</a:rPr>
              <a:t>(N)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，因為</a:t>
            </a:r>
            <a:r>
              <a:rPr lang="en-US" altLang="zh-HK" sz="1800" kern="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FC1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包含了一個</a:t>
            </a:r>
            <a:r>
              <a:rPr lang="zh-TW" altLang="zh-HK" sz="1800" kern="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嵌套循環</a:t>
            </a:r>
            <a:r>
              <a:rPr lang="en-US" altLang="zh-HK" sz="1800" kern="0" dirty="0">
                <a:solidFill>
                  <a:srgbClr val="00B0F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(</a:t>
            </a:r>
            <a:r>
              <a:rPr lang="en-US" altLang="zh-HK" sz="1800" kern="0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for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-</a:t>
            </a:r>
            <a:r>
              <a:rPr lang="en-US" altLang="zh-HK" sz="1800" kern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i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 </a:t>
            </a:r>
            <a:r>
              <a:rPr lang="en-US" altLang="zh-HK" sz="1800" kern="0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for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-j</a:t>
            </a:r>
            <a:r>
              <a:rPr lang="en-US" altLang="zh-HK" sz="1800" kern="0" dirty="0">
                <a:solidFill>
                  <a:srgbClr val="00B0F0"/>
                </a:solidFill>
                <a:effectLst/>
                <a:latin typeface="新細明體" panose="02020500000000000000" pitchFamily="18" charset="-120"/>
                <a:cs typeface="新細明體" panose="02020500000000000000" pitchFamily="18" charset="-120"/>
              </a:rPr>
              <a:t>)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。</a:t>
            </a:r>
            <a:r>
              <a:rPr lang="en-US" altLang="zh-HK" sz="2000" kern="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O</a:t>
            </a:r>
            <a:r>
              <a:rPr lang="en-US" altLang="zh-HK" sz="2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(N</a:t>
            </a:r>
            <a:r>
              <a:rPr lang="en-US" altLang="zh-HK" sz="2000" kern="0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2</a:t>
            </a:r>
            <a:r>
              <a:rPr lang="en-US" altLang="zh-HK" sz="2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HK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B910677-8143-4A33-A8AA-A845F12AA09D}"/>
              </a:ext>
            </a:extLst>
          </p:cNvPr>
          <p:cNvSpPr txBox="1"/>
          <p:nvPr/>
        </p:nvSpPr>
        <p:spPr>
          <a:xfrm>
            <a:off x="5418666" y="2717047"/>
            <a:ext cx="3268133" cy="166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(iii) 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已被更新，並使用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B[0]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,B[1],..,B[N-1]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而不是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B[S]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,B[S+1],..,B[S+N-1]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。完成以下的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83F7148B-EE62-4D56-949F-DB2948D634FD}"/>
              </a:ext>
            </a:extLst>
          </p:cNvPr>
          <p:cNvGrpSpPr/>
          <p:nvPr/>
        </p:nvGrpSpPr>
        <p:grpSpPr>
          <a:xfrm>
            <a:off x="2386330" y="1019796"/>
            <a:ext cx="2136987" cy="2931560"/>
            <a:chOff x="2386330" y="1019796"/>
            <a:chExt cx="2136987" cy="2931560"/>
          </a:xfrm>
        </p:grpSpPr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28E6B048-113C-4A7B-A7FB-E09614FAE2AF}"/>
                </a:ext>
              </a:extLst>
            </p:cNvPr>
            <p:cNvCxnSpPr/>
            <p:nvPr/>
          </p:nvCxnSpPr>
          <p:spPr>
            <a:xfrm>
              <a:off x="3132667" y="1200988"/>
              <a:ext cx="241300" cy="399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D58618C4-442E-4BCB-993E-79B17B50C80E}"/>
                </a:ext>
              </a:extLst>
            </p:cNvPr>
            <p:cNvSpPr txBox="1"/>
            <p:nvPr/>
          </p:nvSpPr>
          <p:spPr>
            <a:xfrm>
              <a:off x="3373968" y="2401388"/>
              <a:ext cx="469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kern="0" dirty="0">
                  <a:solidFill>
                    <a:srgbClr val="00B0F0"/>
                  </a:solidFill>
                  <a:effectLst/>
                  <a:latin typeface="Consolas" panose="020B0609020204030204" pitchFamily="49" charset="0"/>
                  <a:ea typeface="新細明體" panose="02020500000000000000" pitchFamily="18" charset="-120"/>
                  <a:cs typeface="Calibri" panose="020F0502020204030204" pitchFamily="34" charset="0"/>
                </a:rPr>
                <a:t>-S</a:t>
              </a:r>
              <a:endParaRPr lang="zh-HK" altLang="en-US" b="1" dirty="0"/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07A736A3-2C10-4037-A6A8-01E10DE7F1C1}"/>
                </a:ext>
              </a:extLst>
            </p:cNvPr>
            <p:cNvSpPr txBox="1"/>
            <p:nvPr/>
          </p:nvSpPr>
          <p:spPr>
            <a:xfrm>
              <a:off x="4053417" y="3582024"/>
              <a:ext cx="469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800" b="1" kern="0" dirty="0">
                  <a:solidFill>
                    <a:srgbClr val="00B0F0"/>
                  </a:solidFill>
                  <a:effectLst/>
                  <a:latin typeface="Consolas" panose="020B0609020204030204" pitchFamily="49" charset="0"/>
                  <a:ea typeface="新細明體" panose="02020500000000000000" pitchFamily="18" charset="-120"/>
                  <a:cs typeface="Calibri" panose="020F0502020204030204" pitchFamily="34" charset="0"/>
                </a:rPr>
                <a:t>+S</a:t>
              </a:r>
              <a:endParaRPr lang="zh-HK" altLang="en-US" b="1" dirty="0"/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C26A18D6-B7CF-44B5-8BFA-DFF340947052}"/>
                </a:ext>
              </a:extLst>
            </p:cNvPr>
            <p:cNvSpPr txBox="1"/>
            <p:nvPr/>
          </p:nvSpPr>
          <p:spPr>
            <a:xfrm>
              <a:off x="2386330" y="1019796"/>
              <a:ext cx="469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b="1" kern="0" dirty="0">
                  <a:solidFill>
                    <a:srgbClr val="00B0F0"/>
                  </a:solidFill>
                  <a:latin typeface="Consolas" panose="020B0609020204030204" pitchFamily="49" charset="0"/>
                  <a:ea typeface="新細明體" panose="02020500000000000000" pitchFamily="18" charset="-120"/>
                  <a:cs typeface="Calibri" panose="020F0502020204030204" pitchFamily="34" charset="0"/>
                </a:rPr>
                <a:t>0</a:t>
              </a:r>
              <a:endParaRPr lang="zh-HK" altLang="en-US" b="1" dirty="0">
                <a:solidFill>
                  <a:srgbClr val="00B0F0"/>
                </a:solidFill>
              </a:endParaRPr>
            </a:p>
          </p:txBody>
        </p:sp>
        <p:cxnSp>
          <p:nvCxnSpPr>
            <p:cNvPr id="28" name="直線接點 27">
              <a:extLst>
                <a:ext uri="{FF2B5EF4-FFF2-40B4-BE49-F238E27FC236}">
                  <a16:creationId xmlns:a16="http://schemas.microsoft.com/office/drawing/2014/main" id="{9085C1A4-2448-4205-8F05-021A70E4C2DB}"/>
                </a:ext>
              </a:extLst>
            </p:cNvPr>
            <p:cNvCxnSpPr/>
            <p:nvPr/>
          </p:nvCxnSpPr>
          <p:spPr>
            <a:xfrm>
              <a:off x="3132668" y="2779843"/>
              <a:ext cx="241300" cy="399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A4D5721E-43E8-4D9A-B1C2-629CFDD5F632}"/>
                </a:ext>
              </a:extLst>
            </p:cNvPr>
            <p:cNvSpPr txBox="1"/>
            <p:nvPr/>
          </p:nvSpPr>
          <p:spPr>
            <a:xfrm>
              <a:off x="2386330" y="2624607"/>
              <a:ext cx="469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b="1" kern="0" dirty="0">
                  <a:solidFill>
                    <a:srgbClr val="00B0F0"/>
                  </a:solidFill>
                  <a:latin typeface="Consolas" panose="020B0609020204030204" pitchFamily="49" charset="0"/>
                  <a:ea typeface="新細明體" panose="02020500000000000000" pitchFamily="18" charset="-120"/>
                  <a:cs typeface="Calibri" panose="020F0502020204030204" pitchFamily="34" charset="0"/>
                </a:rPr>
                <a:t>0</a:t>
              </a:r>
              <a:endParaRPr lang="zh-HK" altLang="en-US" b="1" dirty="0">
                <a:solidFill>
                  <a:srgbClr val="00B0F0"/>
                </a:solidFill>
              </a:endParaRPr>
            </a:p>
          </p:txBody>
        </p:sp>
        <p:cxnSp>
          <p:nvCxnSpPr>
            <p:cNvPr id="32" name="直線接點 31">
              <a:extLst>
                <a:ext uri="{FF2B5EF4-FFF2-40B4-BE49-F238E27FC236}">
                  <a16:creationId xmlns:a16="http://schemas.microsoft.com/office/drawing/2014/main" id="{C9D7FCC2-5264-4563-BD0F-4643B21B707E}"/>
                </a:ext>
              </a:extLst>
            </p:cNvPr>
            <p:cNvCxnSpPr/>
            <p:nvPr/>
          </p:nvCxnSpPr>
          <p:spPr>
            <a:xfrm>
              <a:off x="2500630" y="1228516"/>
              <a:ext cx="241300" cy="399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>
              <a:extLst>
                <a:ext uri="{FF2B5EF4-FFF2-40B4-BE49-F238E27FC236}">
                  <a16:creationId xmlns:a16="http://schemas.microsoft.com/office/drawing/2014/main" id="{B5585888-9645-444F-B64A-6243657C00B9}"/>
                </a:ext>
              </a:extLst>
            </p:cNvPr>
            <p:cNvCxnSpPr/>
            <p:nvPr/>
          </p:nvCxnSpPr>
          <p:spPr>
            <a:xfrm>
              <a:off x="2500630" y="2802831"/>
              <a:ext cx="241300" cy="399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175EC805-9278-4AB4-93A3-CBE6182AA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07126"/>
              </p:ext>
            </p:extLst>
          </p:nvPr>
        </p:nvGraphicFramePr>
        <p:xfrm>
          <a:off x="1207045" y="5769783"/>
          <a:ext cx="591711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711">
                  <a:extLst>
                    <a:ext uri="{9D8B030D-6E8A-4147-A177-3AD203B41FA5}">
                      <a16:colId xmlns:a16="http://schemas.microsoft.com/office/drawing/2014/main" val="13905746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88837222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984891435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86581798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88855281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75509375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180906038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680098562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51644423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650767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0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2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3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4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zh-HK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9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8195226"/>
                  </a:ext>
                </a:extLst>
              </a:tr>
            </a:tbl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4BE1FD9-6713-445F-9FEA-B9D17846B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466487"/>
              </p:ext>
            </p:extLst>
          </p:nvPr>
        </p:nvGraphicFramePr>
        <p:xfrm>
          <a:off x="1093290" y="6274717"/>
          <a:ext cx="591711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711">
                  <a:extLst>
                    <a:ext uri="{9D8B030D-6E8A-4147-A177-3AD203B41FA5}">
                      <a16:colId xmlns:a16="http://schemas.microsoft.com/office/drawing/2014/main" val="155993219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475268823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56408018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35040275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820362401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730798902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42988524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13086159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61625627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905315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+mn-lt"/>
                        </a:rPr>
                        <a:t>F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262170"/>
                  </a:ext>
                </a:extLst>
              </a:tr>
            </a:tbl>
          </a:graphicData>
        </a:graphic>
      </p:graphicFrame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B34438A7-C716-47C9-A912-EE9DA301CDCE}"/>
              </a:ext>
            </a:extLst>
          </p:cNvPr>
          <p:cNvCxnSpPr>
            <a:cxnSpLocks/>
          </p:cNvCxnSpPr>
          <p:nvPr/>
        </p:nvCxnSpPr>
        <p:spPr>
          <a:xfrm>
            <a:off x="3522133" y="2342656"/>
            <a:ext cx="2506134" cy="229707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8D6612C7-68BF-4CFC-8FF3-BFA97CC0EBFD}"/>
              </a:ext>
            </a:extLst>
          </p:cNvPr>
          <p:cNvCxnSpPr>
            <a:cxnSpLocks/>
          </p:cNvCxnSpPr>
          <p:nvPr/>
        </p:nvCxnSpPr>
        <p:spPr>
          <a:xfrm flipH="1">
            <a:off x="906146" y="1955060"/>
            <a:ext cx="1934418" cy="426849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83B59B2C-7322-469E-BCE9-5D0D19F631C6}"/>
              </a:ext>
            </a:extLst>
          </p:cNvPr>
          <p:cNvCxnSpPr>
            <a:cxnSpLocks/>
          </p:cNvCxnSpPr>
          <p:nvPr/>
        </p:nvCxnSpPr>
        <p:spPr>
          <a:xfrm>
            <a:off x="1491207" y="5101191"/>
            <a:ext cx="2117711" cy="128398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43CBB2A6-03CB-4E99-AE52-F94C5F9918D1}"/>
              </a:ext>
            </a:extLst>
          </p:cNvPr>
          <p:cNvCxnSpPr>
            <a:cxnSpLocks/>
          </p:cNvCxnSpPr>
          <p:nvPr/>
        </p:nvCxnSpPr>
        <p:spPr>
          <a:xfrm flipH="1">
            <a:off x="1511301" y="2751935"/>
            <a:ext cx="1516407" cy="221274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橢圓 20">
            <a:extLst>
              <a:ext uri="{FF2B5EF4-FFF2-40B4-BE49-F238E27FC236}">
                <a16:creationId xmlns:a16="http://schemas.microsoft.com/office/drawing/2014/main" id="{C1FF1778-826C-441F-ABD6-45CB0D5E7581}"/>
              </a:ext>
            </a:extLst>
          </p:cNvPr>
          <p:cNvSpPr/>
          <p:nvPr/>
        </p:nvSpPr>
        <p:spPr>
          <a:xfrm>
            <a:off x="1153220" y="4849861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5442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6506A09E-A922-4A3A-8554-13C56DF119E8}"/>
              </a:ext>
            </a:extLst>
          </p:cNvPr>
          <p:cNvSpPr txBox="1"/>
          <p:nvPr/>
        </p:nvSpPr>
        <p:spPr>
          <a:xfrm>
            <a:off x="491069" y="353864"/>
            <a:ext cx="2286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(c) FC3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的偽代碼是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A3CD488-8F89-4CAE-9674-653E84F93F9B}"/>
              </a:ext>
            </a:extLst>
          </p:cNvPr>
          <p:cNvSpPr txBox="1"/>
          <p:nvPr/>
        </p:nvSpPr>
        <p:spPr>
          <a:xfrm>
            <a:off x="575734" y="831994"/>
            <a:ext cx="4572000" cy="3162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FC3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temp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0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(S+N-1)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4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temp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temp + 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sum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0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6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設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(N-2)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執行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7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	sum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sum + A[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]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11200"/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8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行：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輸出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(temp-sum)</a:t>
            </a:r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57CB75F-835F-4733-B90F-F19C4BDEC1E5}"/>
              </a:ext>
            </a:extLst>
          </p:cNvPr>
          <p:cNvSpPr txBox="1"/>
          <p:nvPr/>
        </p:nvSpPr>
        <p:spPr>
          <a:xfrm>
            <a:off x="4385733" y="1762016"/>
            <a:ext cx="2201333" cy="37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temp=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5+6+...+14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48F7F27-955D-4311-83DD-7B574A8A6B63}"/>
              </a:ext>
            </a:extLst>
          </p:cNvPr>
          <p:cNvSpPr txBox="1"/>
          <p:nvPr/>
        </p:nvSpPr>
        <p:spPr>
          <a:xfrm>
            <a:off x="4064004" y="3455505"/>
            <a:ext cx="2387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sum=</a:t>
            </a:r>
            <a:r>
              <a:rPr lang="en-US" altLang="zh-HK" sz="1800" kern="0" dirty="0">
                <a:solidFill>
                  <a:srgbClr val="00B05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9+8+14+...+13</a:t>
            </a:r>
            <a:endParaRPr lang="zh-HK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32528E0-FF95-4422-AEE2-BCB73F6F0197}"/>
              </a:ext>
            </a:extLst>
          </p:cNvPr>
          <p:cNvSpPr txBox="1"/>
          <p:nvPr/>
        </p:nvSpPr>
        <p:spPr>
          <a:xfrm>
            <a:off x="575734" y="5057909"/>
            <a:ext cx="8026399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10, S = 5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及有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兩個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缺少的數字。這三個算法哪一個</a:t>
            </a:r>
            <a:r>
              <a:rPr lang="zh-TW" altLang="zh-HK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不能夠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找出這兩個缺少的數字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舉出一個包含兩個缺少數字的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例子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，以說明你的答案。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84851AC-B858-4659-8EB6-8FFD1A25A4C2}"/>
              </a:ext>
            </a:extLst>
          </p:cNvPr>
          <p:cNvSpPr txBox="1"/>
          <p:nvPr/>
        </p:nvSpPr>
        <p:spPr>
          <a:xfrm>
            <a:off x="5486400" y="915306"/>
            <a:ext cx="34036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8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temp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的數值代表什麼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HK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6292598-3DB3-4ED5-B5A6-FDFC2831D3C1}"/>
              </a:ext>
            </a:extLst>
          </p:cNvPr>
          <p:cNvSpPr txBox="1"/>
          <p:nvPr/>
        </p:nvSpPr>
        <p:spPr>
          <a:xfrm>
            <a:off x="5486400" y="2459123"/>
            <a:ext cx="34036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8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sum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的數值代表什麼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9709B8D-44BE-45FA-87DD-672389277925}"/>
              </a:ext>
            </a:extLst>
          </p:cNvPr>
          <p:cNvSpPr txBox="1"/>
          <p:nvPr/>
        </p:nvSpPr>
        <p:spPr>
          <a:xfrm>
            <a:off x="5647267" y="1339429"/>
            <a:ext cx="340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個連續數字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zh-TW" altLang="zh-HK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S+N-1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總和</a:t>
            </a:r>
            <a:endParaRPr lang="zh-HK" altLang="en-US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0A535D3-84C4-46DB-9B5E-18E3E0FF87B7}"/>
              </a:ext>
            </a:extLst>
          </p:cNvPr>
          <p:cNvSpPr txBox="1"/>
          <p:nvPr/>
        </p:nvSpPr>
        <p:spPr>
          <a:xfrm>
            <a:off x="5647267" y="2895812"/>
            <a:ext cx="3361266" cy="665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(N-1)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個連續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數字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A[0]</a:t>
            </a:r>
            <a:r>
              <a:rPr lang="zh-TW" altLang="zh-HK" sz="1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至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A[N-2]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減去缺少的數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字的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總和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B45ED06B-4429-4997-84A1-9C33D6B98B09}"/>
              </a:ext>
            </a:extLst>
          </p:cNvPr>
          <p:cNvSpPr txBox="1"/>
          <p:nvPr/>
        </p:nvSpPr>
        <p:spPr>
          <a:xfrm>
            <a:off x="575734" y="4066011"/>
            <a:ext cx="3589866" cy="374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舉出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勝於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FC1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的一個優點。</a:t>
            </a:r>
            <a:endParaRPr lang="en-US" altLang="zh-HK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5499C648-DFD8-40BD-856F-162DAB8251EA}"/>
              </a:ext>
            </a:extLst>
          </p:cNvPr>
          <p:cNvSpPr txBox="1"/>
          <p:nvPr/>
        </p:nvSpPr>
        <p:spPr>
          <a:xfrm>
            <a:off x="1041402" y="4446823"/>
            <a:ext cx="1735667" cy="374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執行</a:t>
            </a:r>
            <a:r>
              <a:rPr lang="en-US" altLang="zh-HK" sz="18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時間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較短</a:t>
            </a:r>
            <a:endParaRPr lang="zh-HK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2F08C746-AAAC-4DE6-B382-35D580921AB4}"/>
              </a:ext>
            </a:extLst>
          </p:cNvPr>
          <p:cNvSpPr txBox="1"/>
          <p:nvPr/>
        </p:nvSpPr>
        <p:spPr>
          <a:xfrm>
            <a:off x="4614336" y="4066011"/>
            <a:ext cx="3708399" cy="37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(iv)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舉出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勝於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FC2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的一個優點。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2EA682BE-D5BA-40D1-8ECE-9B3A52B8EF75}"/>
              </a:ext>
            </a:extLst>
          </p:cNvPr>
          <p:cNvSpPr txBox="1"/>
          <p:nvPr/>
        </p:nvSpPr>
        <p:spPr>
          <a:xfrm>
            <a:off x="5080004" y="4482103"/>
            <a:ext cx="2582331" cy="383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150870" algn="l"/>
              </a:tabLst>
            </a:pPr>
            <a:r>
              <a:rPr lang="en-US" altLang="zh-HK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使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用較少</a:t>
            </a:r>
            <a:r>
              <a:rPr lang="en-US" altLang="zh-HK" sz="18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記憶體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B[]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1AC6D4EC-8E5A-415F-A87F-C784EBBB855D}"/>
              </a:ext>
            </a:extLst>
          </p:cNvPr>
          <p:cNvSpPr txBox="1"/>
          <p:nvPr/>
        </p:nvSpPr>
        <p:spPr>
          <a:xfrm>
            <a:off x="2247904" y="5815448"/>
            <a:ext cx="4495795" cy="698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150870" algn="l"/>
              </a:tabLst>
            </a:pPr>
            <a:r>
              <a:rPr lang="en-US" altLang="zh-HK" sz="20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FC3</a:t>
            </a:r>
            <a:r>
              <a:rPr lang="zh-TW" altLang="en-US" sz="20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如果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輸出是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，可以是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缺少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和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，也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可以是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缺少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和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，因此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不能確定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結果。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D0708ADD-91CD-45F0-BA14-E8559D6C3089}"/>
              </a:ext>
            </a:extLst>
          </p:cNvPr>
          <p:cNvSpPr txBox="1"/>
          <p:nvPr/>
        </p:nvSpPr>
        <p:spPr>
          <a:xfrm>
            <a:off x="2402841" y="1406456"/>
            <a:ext cx="18211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15963"/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5   5+10-1</a:t>
            </a:r>
            <a:endParaRPr lang="zh-HK" alt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C4EDCDC8-D7EF-4762-BEC8-DD3F4968E4FA}"/>
              </a:ext>
            </a:extLst>
          </p:cNvPr>
          <p:cNvSpPr txBox="1"/>
          <p:nvPr/>
        </p:nvSpPr>
        <p:spPr>
          <a:xfrm>
            <a:off x="2810935" y="2612295"/>
            <a:ext cx="1051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15963"/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</a:rPr>
              <a:t>10-2</a:t>
            </a:r>
            <a:endParaRPr lang="zh-HK" alt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graphicFrame>
        <p:nvGraphicFramePr>
          <p:cNvPr id="20" name="表格 6">
            <a:extLst>
              <a:ext uri="{FF2B5EF4-FFF2-40B4-BE49-F238E27FC236}">
                <a16:creationId xmlns:a16="http://schemas.microsoft.com/office/drawing/2014/main" id="{053F70C3-47FA-43A3-BA6D-51006B7C0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12151"/>
              </p:ext>
            </p:extLst>
          </p:nvPr>
        </p:nvGraphicFramePr>
        <p:xfrm>
          <a:off x="2565406" y="26813"/>
          <a:ext cx="6553200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090">
                  <a:extLst>
                    <a:ext uri="{9D8B030D-6E8A-4147-A177-3AD203B41FA5}">
                      <a16:colId xmlns:a16="http://schemas.microsoft.com/office/drawing/2014/main" val="235095706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1383973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07517129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294068576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56817223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960056194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3476429991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647663909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2673651317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77485170"/>
                    </a:ext>
                  </a:extLst>
                </a:gridCol>
                <a:gridCol w="591711">
                  <a:extLst>
                    <a:ext uri="{9D8B030D-6E8A-4147-A177-3AD203B41FA5}">
                      <a16:colId xmlns:a16="http://schemas.microsoft.com/office/drawing/2014/main" val="124344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Verdana" panose="020B0604030504040204" pitchFamily="34" charset="0"/>
                        </a:rPr>
                        <a:t>i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1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4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5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6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latin typeface="+mn-lt"/>
                        </a:rPr>
                        <a:t>8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zh-HK" altLang="en-US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8691763"/>
                  </a:ext>
                </a:extLst>
              </a:tr>
              <a:tr h="262747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A[</a:t>
                      </a:r>
                      <a:r>
                        <a:rPr lang="en-US" altLang="zh-HK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altLang="zh-HK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]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9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zh-HK" alt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+mn-lt"/>
                        </a:rPr>
                        <a:t>14</a:t>
                      </a:r>
                      <a:endParaRPr lang="zh-HK" alt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10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+mn-lt"/>
                        </a:rPr>
                        <a:t>5</a:t>
                      </a:r>
                      <a:endParaRPr lang="zh-HK" altLang="en-US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7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50"/>
                          </a:solidFill>
                          <a:latin typeface="+mn-lt"/>
                        </a:rPr>
                        <a:t>6</a:t>
                      </a:r>
                      <a:endParaRPr lang="zh-HK" altLang="en-US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12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+mn-lt"/>
                        </a:rPr>
                        <a:t>13</a:t>
                      </a:r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382453"/>
                  </a:ext>
                </a:extLst>
              </a:tr>
            </a:tbl>
          </a:graphicData>
        </a:graphic>
      </p:graphicFrame>
      <p:sp>
        <p:nvSpPr>
          <p:cNvPr id="22" name="文字方塊 21">
            <a:extLst>
              <a:ext uri="{FF2B5EF4-FFF2-40B4-BE49-F238E27FC236}">
                <a16:creationId xmlns:a16="http://schemas.microsoft.com/office/drawing/2014/main" id="{EFC08D7D-2429-4CA2-B052-FF0E9D5FA26C}"/>
              </a:ext>
            </a:extLst>
          </p:cNvPr>
          <p:cNvSpPr txBox="1"/>
          <p:nvPr/>
        </p:nvSpPr>
        <p:spPr>
          <a:xfrm>
            <a:off x="1634069" y="3600399"/>
            <a:ext cx="559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新細明體" panose="02020500000000000000" pitchFamily="18" charset="-120"/>
              </a:rPr>
              <a:t>11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8168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7" grpId="0"/>
      <p:bldP spid="19" grpId="0"/>
      <p:bldP spid="23" grpId="0"/>
      <p:bldP spid="27" grpId="0"/>
      <p:bldP spid="29" grpId="0"/>
      <p:bldP spid="16" grpId="0"/>
      <p:bldP spid="18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5A68896-A18F-48A4-9488-310F97BA4462}"/>
              </a:ext>
            </a:extLst>
          </p:cNvPr>
          <p:cNvSpPr txBox="1"/>
          <p:nvPr/>
        </p:nvSpPr>
        <p:spPr>
          <a:xfrm>
            <a:off x="388188" y="365052"/>
            <a:ext cx="309688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3.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莉莉建立了隊列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，包含：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5955267-21B3-4FB7-970F-4F2A3B8BDEBD}"/>
              </a:ext>
            </a:extLst>
          </p:cNvPr>
          <p:cNvSpPr txBox="1"/>
          <p:nvPr/>
        </p:nvSpPr>
        <p:spPr>
          <a:xfrm>
            <a:off x="1509622" y="700951"/>
            <a:ext cx="5218981" cy="1167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 - 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索引由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0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99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</a:t>
            </a:r>
            <a:r>
              <a:rPr lang="zh-TW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整數陣列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</a:t>
            </a:r>
            <a:r>
              <a:rPr lang="zh-TW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A[0]..A[99]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- 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儲存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內前端元素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(head)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</a:t>
            </a:r>
            <a:r>
              <a:rPr lang="zh-TW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索引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的整數變量，及</a:t>
            </a:r>
            <a:endParaRPr lang="zh-TW" altLang="zh-HK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- </a:t>
            </a:r>
            <a:r>
              <a:rPr lang="zh-TW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儲存</a:t>
            </a:r>
            <a:r>
              <a:rPr lang="en-US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內元素</a:t>
            </a:r>
            <a:r>
              <a:rPr lang="zh-TW" altLang="zh-HK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數量</a:t>
            </a:r>
            <a:r>
              <a:rPr lang="zh-TW" altLang="zh-HK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的整數變量。</a:t>
            </a:r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33AF85C-4ADF-46AE-8942-A1AFAAC60EEE}"/>
              </a:ext>
            </a:extLst>
          </p:cNvPr>
          <p:cNvSpPr txBox="1"/>
          <p:nvPr/>
        </p:nvSpPr>
        <p:spPr>
          <a:xfrm>
            <a:off x="681486" y="2043376"/>
            <a:ext cx="2182484" cy="374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考慮下列的子程式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F8FC817-F4C6-4CF4-925D-FBAC779F6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069478"/>
              </p:ext>
            </p:extLst>
          </p:nvPr>
        </p:nvGraphicFramePr>
        <p:xfrm>
          <a:off x="789172" y="2417452"/>
          <a:ext cx="6659880" cy="24441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4782">
                  <a:extLst>
                    <a:ext uri="{9D8B030D-6E8A-4147-A177-3AD203B41FA5}">
                      <a16:colId xmlns:a16="http://schemas.microsoft.com/office/drawing/2014/main" val="2526279203"/>
                    </a:ext>
                  </a:extLst>
                </a:gridCol>
                <a:gridCol w="5165098">
                  <a:extLst>
                    <a:ext uri="{9D8B030D-6E8A-4147-A177-3AD203B41FA5}">
                      <a16:colId xmlns:a16="http://schemas.microsoft.com/office/drawing/2014/main" val="1589172762"/>
                    </a:ext>
                  </a:extLst>
                </a:gridCol>
              </a:tblGrid>
              <a:tr h="401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子程式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描述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905182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isFull</a:t>
                      </a:r>
                      <a:r>
                        <a:rPr lang="en-US" sz="1800" kern="100" dirty="0">
                          <a:effectLst/>
                        </a:rPr>
                        <a:t>(Q)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如果</a:t>
                      </a:r>
                      <a:r>
                        <a:rPr lang="en-US" sz="1800" kern="100">
                          <a:effectLst/>
                        </a:rPr>
                        <a:t>Q</a:t>
                      </a:r>
                      <a:r>
                        <a:rPr lang="zh-TW" sz="1800" kern="100">
                          <a:effectLst/>
                        </a:rPr>
                        <a:t>是滿的，傳回</a:t>
                      </a:r>
                      <a:r>
                        <a:rPr lang="en-US" sz="1800" kern="100">
                          <a:effectLst/>
                        </a:rPr>
                        <a:t>TRUE </a:t>
                      </a:r>
                      <a:r>
                        <a:rPr lang="zh-TW" sz="1800" kern="100">
                          <a:effectLst/>
                        </a:rPr>
                        <a:t>，否則傳回</a:t>
                      </a:r>
                      <a:r>
                        <a:rPr lang="en-US" sz="1800" kern="100">
                          <a:effectLst/>
                        </a:rPr>
                        <a:t>FALSE</a:t>
                      </a:r>
                      <a:r>
                        <a:rPr lang="zh-TW" sz="1800" kern="100">
                          <a:effectLst/>
                        </a:rPr>
                        <a:t>。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3491030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isEmpty</a:t>
                      </a:r>
                      <a:r>
                        <a:rPr lang="en-US" sz="1800" kern="100" dirty="0">
                          <a:effectLst/>
                        </a:rPr>
                        <a:t>(Q)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>
                          <a:effectLst/>
                        </a:rPr>
                        <a:t>如果</a:t>
                      </a:r>
                      <a:r>
                        <a:rPr lang="en-US" sz="1800" kern="100">
                          <a:effectLst/>
                        </a:rPr>
                        <a:t>Q</a:t>
                      </a:r>
                      <a:r>
                        <a:rPr lang="zh-TW" sz="1800" kern="100">
                          <a:effectLst/>
                        </a:rPr>
                        <a:t>是空的，傳回</a:t>
                      </a:r>
                      <a:r>
                        <a:rPr lang="en-US" sz="1800" kern="100">
                          <a:effectLst/>
                        </a:rPr>
                        <a:t>TRUE </a:t>
                      </a:r>
                      <a:r>
                        <a:rPr lang="zh-TW" sz="1800" kern="100">
                          <a:effectLst/>
                        </a:rPr>
                        <a:t>，否則傳回</a:t>
                      </a:r>
                      <a:r>
                        <a:rPr lang="en-US" sz="1800" kern="100">
                          <a:effectLst/>
                        </a:rPr>
                        <a:t>FALSE</a:t>
                      </a:r>
                      <a:r>
                        <a:rPr lang="zh-TW" sz="1800" kern="100">
                          <a:effectLst/>
                        </a:rPr>
                        <a:t>。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5821759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enq</a:t>
                      </a:r>
                      <a:r>
                        <a:rPr lang="en-US" sz="1800" kern="100" dirty="0">
                          <a:effectLst/>
                        </a:rPr>
                        <a:t>(Q,K)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把整數</a:t>
                      </a:r>
                      <a:r>
                        <a:rPr lang="en-US" sz="1800" kern="100" dirty="0">
                          <a:effectLst/>
                        </a:rPr>
                        <a:t>K</a:t>
                      </a:r>
                      <a:r>
                        <a:rPr lang="zh-TW" sz="1800" kern="100" dirty="0">
                          <a:effectLst/>
                        </a:rPr>
                        <a:t>添加至</a:t>
                      </a:r>
                      <a:r>
                        <a:rPr lang="en-US" sz="1800" kern="100" dirty="0">
                          <a:effectLst/>
                        </a:rPr>
                        <a:t>Q</a:t>
                      </a:r>
                      <a:r>
                        <a:rPr lang="zh-TW" sz="1800" kern="100" dirty="0">
                          <a:effectLst/>
                        </a:rPr>
                        <a:t>成為其末端元素。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9933395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deq(Q)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如果</a:t>
                      </a:r>
                      <a:r>
                        <a:rPr lang="en-US" sz="1800" kern="100" dirty="0">
                          <a:effectLst/>
                        </a:rPr>
                        <a:t>Q</a:t>
                      </a:r>
                      <a:r>
                        <a:rPr lang="zh-TW" sz="1800" kern="100" dirty="0">
                          <a:effectLst/>
                        </a:rPr>
                        <a:t>不是空的，移除並傳回</a:t>
                      </a:r>
                      <a:r>
                        <a:rPr lang="en-US" sz="1800" kern="100" dirty="0">
                          <a:effectLst/>
                        </a:rPr>
                        <a:t>Q</a:t>
                      </a:r>
                      <a:r>
                        <a:rPr lang="zh-TW" sz="1800" kern="100" dirty="0">
                          <a:effectLst/>
                        </a:rPr>
                        <a:t>內前端元素。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2801851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tail(Q)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傳回</a:t>
                      </a:r>
                      <a:r>
                        <a:rPr lang="en-US" sz="1800" kern="100" dirty="0">
                          <a:effectLst/>
                        </a:rPr>
                        <a:t>Q</a:t>
                      </a:r>
                      <a:r>
                        <a:rPr lang="zh-TW" sz="1800" kern="100" dirty="0">
                          <a:effectLst/>
                        </a:rPr>
                        <a:t>內末端元素的索引。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1696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644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E9E5326-A3C6-434E-AAAC-40002DB6EB28}"/>
              </a:ext>
            </a:extLst>
          </p:cNvPr>
          <p:cNvSpPr txBox="1"/>
          <p:nvPr/>
        </p:nvSpPr>
        <p:spPr>
          <a:xfrm>
            <a:off x="502920" y="383304"/>
            <a:ext cx="536448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莉莉假設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常設為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零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。她編寫了一些偽代碼如下：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0B38961-7496-4471-83ED-44A0F2429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432357"/>
              </p:ext>
            </p:extLst>
          </p:nvPr>
        </p:nvGraphicFramePr>
        <p:xfrm>
          <a:off x="655320" y="883920"/>
          <a:ext cx="7833360" cy="42392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16680">
                  <a:extLst>
                    <a:ext uri="{9D8B030D-6E8A-4147-A177-3AD203B41FA5}">
                      <a16:colId xmlns:a16="http://schemas.microsoft.com/office/drawing/2014/main" val="3297232661"/>
                    </a:ext>
                  </a:extLst>
                </a:gridCol>
                <a:gridCol w="3916680">
                  <a:extLst>
                    <a:ext uri="{9D8B030D-6E8A-4147-A177-3AD203B41FA5}">
                      <a16:colId xmlns:a16="http://schemas.microsoft.com/office/drawing/2014/main" val="2334716671"/>
                    </a:ext>
                  </a:extLst>
                </a:gridCol>
              </a:tblGrid>
              <a:tr h="1765699">
                <a:tc>
                  <a:txBody>
                    <a:bodyPr/>
                    <a:lstStyle/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  <a:latin typeface="+mn-lt"/>
                        </a:rPr>
                        <a:t>isFull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(Q)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如果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N = 100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TRUE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否則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FALSE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  <a:latin typeface="+mn-lt"/>
                        </a:rPr>
                        <a:t>deq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(Q)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如果</a:t>
                      </a:r>
                      <a:r>
                        <a:rPr lang="en-US" sz="1800" kern="100" dirty="0" err="1">
                          <a:effectLst/>
                          <a:latin typeface="+mn-lt"/>
                        </a:rPr>
                        <a:t>isEmpty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(Q)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輸出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"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不成功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"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否則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temp </a:t>
                      </a:r>
                      <a:r>
                        <a:rPr lang="en-US" sz="1800" kern="100" dirty="0">
                          <a:effectLst/>
                          <a:latin typeface="+mn-lt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A[H]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N </a:t>
                      </a:r>
                      <a:r>
                        <a:rPr lang="en-US" sz="1800" kern="100" dirty="0">
                          <a:effectLst/>
                          <a:latin typeface="+mn-lt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N-1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設</a:t>
                      </a:r>
                      <a:r>
                        <a:rPr lang="en-US" sz="1800" kern="100" dirty="0" err="1">
                          <a:effectLst/>
                          <a:latin typeface="+mn-lt"/>
                        </a:rPr>
                        <a:t>i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由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H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至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(N-1)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執行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	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A[</a:t>
                      </a:r>
                      <a:r>
                        <a:rPr lang="en-US" sz="1800" kern="10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]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A[i+1]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temp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0899021"/>
                  </a:ext>
                </a:extLst>
              </a:tr>
              <a:tr h="1616328">
                <a:tc rowSpan="2">
                  <a:txBody>
                    <a:bodyPr/>
                    <a:lstStyle/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  <a:latin typeface="+mn-lt"/>
                        </a:rPr>
                        <a:t>enq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(Q,K)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如果</a:t>
                      </a:r>
                      <a:r>
                        <a:rPr lang="en-US" sz="1800" kern="100" dirty="0" err="1">
                          <a:effectLst/>
                          <a:latin typeface="+mn-lt"/>
                        </a:rPr>
                        <a:t>isFull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(Q)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輸出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"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不成功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"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否則</a:t>
                      </a: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A[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tail(Q)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+1] </a:t>
                      </a:r>
                      <a:r>
                        <a:rPr lang="en-US" sz="1800" kern="100" dirty="0">
                          <a:effectLst/>
                          <a:latin typeface="+mn-lt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K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	N </a:t>
                      </a:r>
                      <a:r>
                        <a:rPr lang="en-US" sz="1800" kern="100" dirty="0">
                          <a:effectLst/>
                          <a:latin typeface="+mn-lt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N+1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68848"/>
                  </a:ext>
                </a:extLst>
              </a:tr>
              <a:tr h="763253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tail(Q)</a:t>
                      </a:r>
                      <a:endParaRPr lang="zh-TW" sz="1800" kern="100" dirty="0">
                        <a:effectLst/>
                        <a:latin typeface="+mn-lt"/>
                      </a:endParaRPr>
                    </a:p>
                    <a:p>
                      <a:pPr defTabSz="715963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+mn-lt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+mn-lt"/>
                        </a:rPr>
                        <a:t>傳回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H+N-1</a:t>
                      </a:r>
                      <a:r>
                        <a:rPr lang="en-US" sz="1800" kern="100" dirty="0">
                          <a:effectLst/>
                          <a:latin typeface="+mn-lt"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2813237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8AB01F55-7F45-4D41-BBE6-41AC7961C86D}"/>
              </a:ext>
            </a:extLst>
          </p:cNvPr>
          <p:cNvSpPr txBox="1"/>
          <p:nvPr/>
        </p:nvSpPr>
        <p:spPr>
          <a:xfrm>
            <a:off x="1846341" y="5174647"/>
            <a:ext cx="792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= 0</a:t>
            </a:r>
            <a:endParaRPr lang="zh-HK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98A095DF-5944-427E-8B01-7CE05CF51C6D}"/>
              </a:ext>
            </a:extLst>
          </p:cNvPr>
          <p:cNvCxnSpPr>
            <a:cxnSpLocks/>
          </p:cNvCxnSpPr>
          <p:nvPr/>
        </p:nvCxnSpPr>
        <p:spPr>
          <a:xfrm flipH="1">
            <a:off x="6718380" y="4087643"/>
            <a:ext cx="1355944" cy="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22B20CF-0951-4E8E-9B28-9C2C099B5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873538"/>
              </p:ext>
            </p:extLst>
          </p:nvPr>
        </p:nvGraphicFramePr>
        <p:xfrm>
          <a:off x="1283812" y="5780926"/>
          <a:ext cx="6576375" cy="693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99">
                  <a:extLst>
                    <a:ext uri="{9D8B030D-6E8A-4147-A177-3AD203B41FA5}">
                      <a16:colId xmlns:a16="http://schemas.microsoft.com/office/drawing/2014/main" val="1802901614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64023276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2184473595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4275034386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61861835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3432823238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76712982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347291401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571112689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4148167964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3164816000"/>
                    </a:ext>
                  </a:extLst>
                </a:gridCol>
              </a:tblGrid>
              <a:tr h="3468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771065"/>
                  </a:ext>
                </a:extLst>
              </a:tr>
              <a:tr h="3468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3485900"/>
                  </a:ext>
                </a:extLst>
              </a:tr>
            </a:tbl>
          </a:graphicData>
        </a:graphic>
      </p:graphicFrame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33BE4D24-AAE3-4199-818F-25C30CC99F34}"/>
              </a:ext>
            </a:extLst>
          </p:cNvPr>
          <p:cNvCxnSpPr>
            <a:cxnSpLocks/>
          </p:cNvCxnSpPr>
          <p:nvPr/>
        </p:nvCxnSpPr>
        <p:spPr>
          <a:xfrm>
            <a:off x="2173569" y="5453121"/>
            <a:ext cx="0" cy="41529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24DAC11-2D7F-4665-9AD4-DA871D0EC203}"/>
              </a:ext>
            </a:extLst>
          </p:cNvPr>
          <p:cNvSpPr txBox="1"/>
          <p:nvPr/>
        </p:nvSpPr>
        <p:spPr>
          <a:xfrm>
            <a:off x="2966049" y="5174647"/>
            <a:ext cx="792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5</a:t>
            </a:r>
            <a:endParaRPr lang="zh-HK" altLang="en-US" dirty="0"/>
          </a:p>
        </p:txBody>
      </p: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9A24D9D3-CC20-49CE-B63A-74C13BFDC9C9}"/>
              </a:ext>
            </a:extLst>
          </p:cNvPr>
          <p:cNvCxnSpPr>
            <a:cxnSpLocks/>
          </p:cNvCxnSpPr>
          <p:nvPr/>
        </p:nvCxnSpPr>
        <p:spPr>
          <a:xfrm>
            <a:off x="4571999" y="5453121"/>
            <a:ext cx="0" cy="41529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E32B15D-B6E0-4AF1-93EE-16A716ABA259}"/>
              </a:ext>
            </a:extLst>
          </p:cNvPr>
          <p:cNvSpPr txBox="1"/>
          <p:nvPr/>
        </p:nvSpPr>
        <p:spPr>
          <a:xfrm>
            <a:off x="4128889" y="5174647"/>
            <a:ext cx="886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100" dirty="0">
                <a:solidFill>
                  <a:srgbClr val="FF0000"/>
                </a:solidFill>
                <a:effectLst/>
                <a:latin typeface="+mn-lt"/>
              </a:rPr>
              <a:t>tail(Q)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9709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7006EE8-1719-4E38-8387-1FF4AB7C1C65}"/>
              </a:ext>
            </a:extLst>
          </p:cNvPr>
          <p:cNvSpPr txBox="1"/>
          <p:nvPr/>
        </p:nvSpPr>
        <p:spPr>
          <a:xfrm>
            <a:off x="411480" y="37921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(a) (</a:t>
            </a:r>
            <a:r>
              <a:rPr lang="en-US" altLang="zh-HK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= 0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5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的內容是：</a:t>
            </a:r>
            <a:endParaRPr lang="zh-HK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EB681EE-3543-435A-BCBC-1C2DB9C44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68964"/>
              </p:ext>
            </p:extLst>
          </p:nvPr>
        </p:nvGraphicFramePr>
        <p:xfrm>
          <a:off x="1104582" y="802836"/>
          <a:ext cx="6576375" cy="693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99">
                  <a:extLst>
                    <a:ext uri="{9D8B030D-6E8A-4147-A177-3AD203B41FA5}">
                      <a16:colId xmlns:a16="http://schemas.microsoft.com/office/drawing/2014/main" val="1802901614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64023276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2184473595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4275034386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61861835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3432823238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76712982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347291401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3571112689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4148167964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3164816000"/>
                    </a:ext>
                  </a:extLst>
                </a:gridCol>
              </a:tblGrid>
              <a:tr h="3468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771065"/>
                  </a:ext>
                </a:extLst>
              </a:tr>
              <a:tr h="3468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35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3485900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EAF6EDF1-9FBA-4918-AA25-2BAEE83FE8E8}"/>
              </a:ext>
            </a:extLst>
          </p:cNvPr>
          <p:cNvSpPr txBox="1"/>
          <p:nvPr/>
        </p:nvSpPr>
        <p:spPr>
          <a:xfrm>
            <a:off x="1104582" y="1663578"/>
            <a:ext cx="615696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寫出執行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enq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(Q,20)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8933A34-F24E-4514-B022-FBA248123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292546"/>
              </p:ext>
            </p:extLst>
          </p:nvPr>
        </p:nvGraphicFramePr>
        <p:xfrm>
          <a:off x="1104582" y="2204627"/>
          <a:ext cx="6576375" cy="66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99">
                  <a:extLst>
                    <a:ext uri="{9D8B030D-6E8A-4147-A177-3AD203B41FA5}">
                      <a16:colId xmlns:a16="http://schemas.microsoft.com/office/drawing/2014/main" val="130800646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088751078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722896390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821454098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4260835430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365101933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310654380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2007957964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522018149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269205196"/>
                    </a:ext>
                  </a:extLst>
                </a:gridCol>
                <a:gridCol w="598542">
                  <a:extLst>
                    <a:ext uri="{9D8B030D-6E8A-4147-A177-3AD203B41FA5}">
                      <a16:colId xmlns:a16="http://schemas.microsoft.com/office/drawing/2014/main" val="4171763322"/>
                    </a:ext>
                  </a:extLst>
                </a:gridCol>
              </a:tblGrid>
              <a:tr h="33224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9268407"/>
                  </a:ext>
                </a:extLst>
              </a:tr>
              <a:tr h="33224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7203751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0F293A4-E757-4227-8F81-F2A5F29B0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76090"/>
              </p:ext>
            </p:extLst>
          </p:nvPr>
        </p:nvGraphicFramePr>
        <p:xfrm>
          <a:off x="1700826" y="2521636"/>
          <a:ext cx="2390796" cy="3322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99">
                  <a:extLst>
                    <a:ext uri="{9D8B030D-6E8A-4147-A177-3AD203B41FA5}">
                      <a16:colId xmlns:a16="http://schemas.microsoft.com/office/drawing/2014/main" val="2166896189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8362765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1325113417"/>
                    </a:ext>
                  </a:extLst>
                </a:gridCol>
                <a:gridCol w="597699">
                  <a:extLst>
                    <a:ext uri="{9D8B030D-6E8A-4147-A177-3AD203B41FA5}">
                      <a16:colId xmlns:a16="http://schemas.microsoft.com/office/drawing/2014/main" val="2304994331"/>
                    </a:ext>
                  </a:extLst>
                </a:gridCol>
              </a:tblGrid>
              <a:tr h="332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66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377235"/>
                  </a:ext>
                </a:extLst>
              </a:tr>
            </a:tbl>
          </a:graphicData>
        </a:graphic>
      </p:graphicFrame>
      <p:grpSp>
        <p:nvGrpSpPr>
          <p:cNvPr id="14" name="群組 13">
            <a:extLst>
              <a:ext uri="{FF2B5EF4-FFF2-40B4-BE49-F238E27FC236}">
                <a16:creationId xmlns:a16="http://schemas.microsoft.com/office/drawing/2014/main" id="{5037EB1C-FE1C-4B29-9C95-7491FF0F0F26}"/>
              </a:ext>
            </a:extLst>
          </p:cNvPr>
          <p:cNvGrpSpPr/>
          <p:nvPr/>
        </p:nvGrpSpPr>
        <p:grpSpPr>
          <a:xfrm>
            <a:off x="1859280" y="1122529"/>
            <a:ext cx="3436620" cy="428367"/>
            <a:chOff x="1859280" y="1122529"/>
            <a:chExt cx="3436620" cy="428367"/>
          </a:xfrm>
        </p:grpSpPr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32C1752B-EF57-438D-B594-234C8181616C}"/>
                </a:ext>
              </a:extLst>
            </p:cNvPr>
            <p:cNvSpPr txBox="1"/>
            <p:nvPr/>
          </p:nvSpPr>
          <p:spPr>
            <a:xfrm>
              <a:off x="4671060" y="1134481"/>
              <a:ext cx="624840" cy="374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zh-HK" sz="1800" kern="100" dirty="0">
                  <a:solidFill>
                    <a:srgbClr val="FF0000"/>
                  </a:solidFill>
                  <a:effectLst/>
                </a:rPr>
                <a:t>20</a:t>
              </a:r>
              <a:endParaRPr lang="zh-TW" altLang="zh-HK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40A344DF-B31B-47CE-9990-0C25B8D41121}"/>
                </a:ext>
              </a:extLst>
            </p:cNvPr>
            <p:cNvCxnSpPr/>
            <p:nvPr/>
          </p:nvCxnSpPr>
          <p:spPr>
            <a:xfrm flipV="1">
              <a:off x="1859280" y="1122529"/>
              <a:ext cx="274320" cy="428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440CC2D5-AC40-4E48-94AC-CBAE97432EFC}"/>
                </a:ext>
              </a:extLst>
            </p:cNvPr>
            <p:cNvCxnSpPr/>
            <p:nvPr/>
          </p:nvCxnSpPr>
          <p:spPr>
            <a:xfrm flipV="1">
              <a:off x="2423160" y="1122529"/>
              <a:ext cx="274320" cy="42836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B2BFFD2-27C9-4F52-886C-448EB659F1B4}"/>
              </a:ext>
            </a:extLst>
          </p:cNvPr>
          <p:cNvSpPr txBox="1"/>
          <p:nvPr/>
        </p:nvSpPr>
        <p:spPr>
          <a:xfrm>
            <a:off x="723900" y="3036097"/>
            <a:ext cx="4572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寫出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isEmpty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4517E46F-B97E-4056-8923-1B6E91162FD3}"/>
              </a:ext>
            </a:extLst>
          </p:cNvPr>
          <p:cNvSpPr txBox="1"/>
          <p:nvPr/>
        </p:nvSpPr>
        <p:spPr>
          <a:xfrm>
            <a:off x="1469079" y="3542107"/>
            <a:ext cx="2182482" cy="1566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N = 0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傳回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TRUE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否則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723900"/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	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傳回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FALSE</a:t>
            </a:r>
            <a:endParaRPr lang="zh-HK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94E0686-BD1F-484F-8B52-6B4DE6EECCC8}"/>
              </a:ext>
            </a:extLst>
          </p:cNvPr>
          <p:cNvSpPr txBox="1"/>
          <p:nvPr/>
        </p:nvSpPr>
        <p:spPr>
          <a:xfrm>
            <a:off x="4572000" y="3036097"/>
            <a:ext cx="1698685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傳回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 (N==0)</a:t>
            </a:r>
            <a:endParaRPr lang="zh-HK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5615D2BF-792B-4A02-A8FB-43D1E73D2ACF}"/>
              </a:ext>
            </a:extLst>
          </p:cNvPr>
          <p:cNvSpPr txBox="1"/>
          <p:nvPr/>
        </p:nvSpPr>
        <p:spPr>
          <a:xfrm>
            <a:off x="411479" y="5113028"/>
            <a:ext cx="7800867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莉莉改變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的實施方法，容許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(head)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可以是由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0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至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99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之間的其中一個數值，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因此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A[99]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下一個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元素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如果有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是儲存在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A[0]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內。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6C856B2C-A623-4887-B617-6061ED4815C3}"/>
              </a:ext>
            </a:extLst>
          </p:cNvPr>
          <p:cNvSpPr txBox="1"/>
          <p:nvPr/>
        </p:nvSpPr>
        <p:spPr>
          <a:xfrm>
            <a:off x="411478" y="5970609"/>
            <a:ext cx="66966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為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的新實施方法，莉莉相應地調整了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tail(Q)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的偽代碼，而其他子程式並沒有改動。</a:t>
            </a:r>
            <a:endParaRPr lang="zh-HK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92CADF4-D332-43A8-B8A9-BC3CF6C32C7C}"/>
              </a:ext>
            </a:extLst>
          </p:cNvPr>
          <p:cNvSpPr txBox="1"/>
          <p:nvPr/>
        </p:nvSpPr>
        <p:spPr>
          <a:xfrm>
            <a:off x="5633049" y="5511983"/>
            <a:ext cx="1805622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(Circular Queue)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2490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F19C5ED-4CC7-4D5D-AB57-54195C88F7E7}"/>
              </a:ext>
            </a:extLst>
          </p:cNvPr>
          <p:cNvSpPr txBox="1"/>
          <p:nvPr/>
        </p:nvSpPr>
        <p:spPr>
          <a:xfrm>
            <a:off x="336430" y="330547"/>
            <a:ext cx="3925019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(b)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假設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= 98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的內容是：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21AF9E5-E9E2-4B13-AAA2-693656CF983F}"/>
              </a:ext>
            </a:extLst>
          </p:cNvPr>
          <p:cNvSpPr txBox="1"/>
          <p:nvPr/>
        </p:nvSpPr>
        <p:spPr>
          <a:xfrm>
            <a:off x="681484" y="1495822"/>
            <a:ext cx="573656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然後，執行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enq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(Q,12)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= 98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3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的內容成為：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4897B60-FCFA-4B2E-9D68-71A2CC7DF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186973"/>
              </p:ext>
            </p:extLst>
          </p:nvPr>
        </p:nvGraphicFramePr>
        <p:xfrm>
          <a:off x="939243" y="704624"/>
          <a:ext cx="7376622" cy="702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0430">
                  <a:extLst>
                    <a:ext uri="{9D8B030D-6E8A-4147-A177-3AD203B41FA5}">
                      <a16:colId xmlns:a16="http://schemas.microsoft.com/office/drawing/2014/main" val="71270314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82535579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31721088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775895061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797502148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374851702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93575868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698939460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59757214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712754823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1494498165"/>
                    </a:ext>
                  </a:extLst>
                </a:gridCol>
              </a:tblGrid>
              <a:tr h="3510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58988"/>
                  </a:ext>
                </a:extLst>
              </a:tr>
              <a:tr h="35108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1787676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47D760E-E366-4159-A201-E52F8250B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636614"/>
              </p:ext>
            </p:extLst>
          </p:nvPr>
        </p:nvGraphicFramePr>
        <p:xfrm>
          <a:off x="939242" y="1904405"/>
          <a:ext cx="7376622" cy="716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0430">
                  <a:extLst>
                    <a:ext uri="{9D8B030D-6E8A-4147-A177-3AD203B41FA5}">
                      <a16:colId xmlns:a16="http://schemas.microsoft.com/office/drawing/2014/main" val="545236212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578812079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440468240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26579103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752595414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3239180800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64337558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282394627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031680690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037343615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474951019"/>
                    </a:ext>
                  </a:extLst>
                </a:gridCol>
              </a:tblGrid>
              <a:tr h="35805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4599127"/>
                  </a:ext>
                </a:extLst>
              </a:tr>
              <a:tr h="35805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76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0032304"/>
                  </a:ext>
                </a:extLst>
              </a:tr>
            </a:tbl>
          </a:graphicData>
        </a:graphic>
      </p:graphicFrame>
      <p:sp>
        <p:nvSpPr>
          <p:cNvPr id="10" name="文字方塊 9">
            <a:extLst>
              <a:ext uri="{FF2B5EF4-FFF2-40B4-BE49-F238E27FC236}">
                <a16:creationId xmlns:a16="http://schemas.microsoft.com/office/drawing/2014/main" id="{469C213C-B5EE-4326-BAC0-A3AF6EA0240E}"/>
              </a:ext>
            </a:extLst>
          </p:cNvPr>
          <p:cNvSpPr txBox="1"/>
          <p:nvPr/>
        </p:nvSpPr>
        <p:spPr>
          <a:xfrm>
            <a:off x="681484" y="2730111"/>
            <a:ext cx="5556445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然後，執行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 = 99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N = 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A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的內容成為：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E9F745E8-118A-4F19-A600-ADDE9FE8A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70026"/>
              </p:ext>
            </p:extLst>
          </p:nvPr>
        </p:nvGraphicFramePr>
        <p:xfrm>
          <a:off x="939242" y="3131063"/>
          <a:ext cx="7376622" cy="761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0430">
                  <a:extLst>
                    <a:ext uri="{9D8B030D-6E8A-4147-A177-3AD203B41FA5}">
                      <a16:colId xmlns:a16="http://schemas.microsoft.com/office/drawing/2014/main" val="3999949746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14566650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484785609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4143944184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992574980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259812211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90506528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309603213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4096881843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466191127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1355180985"/>
                    </a:ext>
                  </a:extLst>
                </a:gridCol>
              </a:tblGrid>
              <a:tr h="38093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99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5397590"/>
                  </a:ext>
                </a:extLst>
              </a:tr>
              <a:tr h="38093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12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9817821"/>
                  </a:ext>
                </a:extLst>
              </a:tr>
            </a:tbl>
          </a:graphicData>
        </a:graphic>
      </p:graphicFrame>
      <p:sp>
        <p:nvSpPr>
          <p:cNvPr id="16" name="文字方塊 15">
            <a:extLst>
              <a:ext uri="{FF2B5EF4-FFF2-40B4-BE49-F238E27FC236}">
                <a16:creationId xmlns:a16="http://schemas.microsoft.com/office/drawing/2014/main" id="{6D361BEC-7F14-4944-81CF-37790D65606C}"/>
              </a:ext>
            </a:extLst>
          </p:cNvPr>
          <p:cNvSpPr txBox="1"/>
          <p:nvPr/>
        </p:nvSpPr>
        <p:spPr>
          <a:xfrm>
            <a:off x="681484" y="398487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最後，執行</a:t>
            </a:r>
            <a:r>
              <a:rPr lang="en-US" altLang="zh-HK" sz="1800" kern="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、</a:t>
            </a:r>
            <a:r>
              <a:rPr lang="en-US" altLang="zh-HK" sz="1800" kern="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enq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(Q,8)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和</a:t>
            </a:r>
            <a:r>
              <a:rPr lang="en-US" altLang="zh-HK" sz="1800" kern="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HK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635F71F-2EDB-42BD-8132-C3B987D7F94F}"/>
              </a:ext>
            </a:extLst>
          </p:cNvPr>
          <p:cNvSpPr txBox="1"/>
          <p:nvPr/>
        </p:nvSpPr>
        <p:spPr>
          <a:xfrm>
            <a:off x="681484" y="4385563"/>
            <a:ext cx="2372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</a:t>
            </a:r>
            <a:r>
              <a:rPr lang="en-US" altLang="zh-HK" sz="18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)A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的內容是什麼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HK" altLang="en-US" dirty="0"/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12C63E4E-C7E6-4704-B683-BCE76082B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833633"/>
              </p:ext>
            </p:extLst>
          </p:nvPr>
        </p:nvGraphicFramePr>
        <p:xfrm>
          <a:off x="939242" y="4786250"/>
          <a:ext cx="7376622" cy="712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0430">
                  <a:extLst>
                    <a:ext uri="{9D8B030D-6E8A-4147-A177-3AD203B41FA5}">
                      <a16:colId xmlns:a16="http://schemas.microsoft.com/office/drawing/2014/main" val="61321732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34043660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849955481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227731625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1708570904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655006313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3627870868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600454890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276376486"/>
                    </a:ext>
                  </a:extLst>
                </a:gridCol>
                <a:gridCol w="670430">
                  <a:extLst>
                    <a:ext uri="{9D8B030D-6E8A-4147-A177-3AD203B41FA5}">
                      <a16:colId xmlns:a16="http://schemas.microsoft.com/office/drawing/2014/main" val="538197092"/>
                    </a:ext>
                  </a:extLst>
                </a:gridCol>
                <a:gridCol w="671376">
                  <a:extLst>
                    <a:ext uri="{9D8B030D-6E8A-4147-A177-3AD203B41FA5}">
                      <a16:colId xmlns:a16="http://schemas.microsoft.com/office/drawing/2014/main" val="1920043977"/>
                    </a:ext>
                  </a:extLst>
                </a:gridCol>
              </a:tblGrid>
              <a:tr h="35606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97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98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99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7541618"/>
                  </a:ext>
                </a:extLst>
              </a:tr>
              <a:tr h="35606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A[i]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12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...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22 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0428591"/>
                  </a:ext>
                </a:extLst>
              </a:tr>
            </a:tbl>
          </a:graphicData>
        </a:graphic>
      </p:graphicFrame>
      <p:sp>
        <p:nvSpPr>
          <p:cNvPr id="21" name="文字方塊 20">
            <a:extLst>
              <a:ext uri="{FF2B5EF4-FFF2-40B4-BE49-F238E27FC236}">
                <a16:creationId xmlns:a16="http://schemas.microsoft.com/office/drawing/2014/main" id="{7BA846F5-2950-452B-85D6-DE65F3DA50E6}"/>
              </a:ext>
            </a:extLst>
          </p:cNvPr>
          <p:cNvSpPr txBox="1"/>
          <p:nvPr/>
        </p:nvSpPr>
        <p:spPr>
          <a:xfrm>
            <a:off x="681484" y="5606810"/>
            <a:ext cx="6521567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60700" algn="l"/>
              </a:tabLs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(ii)H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的數值是什麼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	(iii)N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的數值是什麼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(c)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為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的新實施方法，寫出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tail(Q)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(4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051B0D6-1D68-4B09-9F05-BDDF3B60E0D6}"/>
              </a:ext>
            </a:extLst>
          </p:cNvPr>
          <p:cNvSpPr txBox="1"/>
          <p:nvPr/>
        </p:nvSpPr>
        <p:spPr>
          <a:xfrm>
            <a:off x="5893663" y="6018782"/>
            <a:ext cx="2230447" cy="37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傳回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(H+N-1)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onsolas" panose="020B0609020204030204" pitchFamily="49" charset="0"/>
                <a:ea typeface="新細明體" panose="02020500000000000000" pitchFamily="18" charset="-120"/>
                <a:cs typeface="Calibri" panose="020F0502020204030204" pitchFamily="34" charset="0"/>
              </a:rPr>
              <a:t>%100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F868C783-F40C-4CCE-BABA-BA715481D54E}"/>
              </a:ext>
            </a:extLst>
          </p:cNvPr>
          <p:cNvSpPr txBox="1"/>
          <p:nvPr/>
        </p:nvSpPr>
        <p:spPr>
          <a:xfrm>
            <a:off x="2337760" y="5123732"/>
            <a:ext cx="57796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kern="100" dirty="0">
                <a:solidFill>
                  <a:srgbClr val="FF0000"/>
                </a:solidFill>
                <a:effectLst/>
              </a:rPr>
              <a:t>8</a:t>
            </a:r>
            <a:endParaRPr lang="zh-TW" altLang="zh-HK" sz="18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3E50417F-E180-4FCB-BECD-509198F9A7DB}"/>
              </a:ext>
            </a:extLst>
          </p:cNvPr>
          <p:cNvSpPr txBox="1"/>
          <p:nvPr/>
        </p:nvSpPr>
        <p:spPr>
          <a:xfrm>
            <a:off x="1650025" y="2251440"/>
            <a:ext cx="57796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TW" kern="1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TW" altLang="zh-HK" sz="1800" kern="100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060DB3F9-8B7D-4746-A91B-C160130D9C3E}"/>
              </a:ext>
            </a:extLst>
          </p:cNvPr>
          <p:cNvCxnSpPr>
            <a:cxnSpLocks/>
          </p:cNvCxnSpPr>
          <p:nvPr/>
        </p:nvCxnSpPr>
        <p:spPr>
          <a:xfrm>
            <a:off x="7312846" y="371249"/>
            <a:ext cx="0" cy="3333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C2D73F3E-8FBD-44F7-9B3F-330B2FFF5F74}"/>
              </a:ext>
            </a:extLst>
          </p:cNvPr>
          <p:cNvCxnSpPr>
            <a:cxnSpLocks/>
          </p:cNvCxnSpPr>
          <p:nvPr/>
        </p:nvCxnSpPr>
        <p:spPr>
          <a:xfrm>
            <a:off x="7312846" y="1571030"/>
            <a:ext cx="0" cy="3333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CF99D3C8-42A7-40C8-AD08-BCBC15B2B8BA}"/>
              </a:ext>
            </a:extLst>
          </p:cNvPr>
          <p:cNvCxnSpPr>
            <a:cxnSpLocks/>
          </p:cNvCxnSpPr>
          <p:nvPr/>
        </p:nvCxnSpPr>
        <p:spPr>
          <a:xfrm>
            <a:off x="7987101" y="2797688"/>
            <a:ext cx="0" cy="3333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D8CE8DFF-AEE4-4E11-9AD1-EC70345F0617}"/>
              </a:ext>
            </a:extLst>
          </p:cNvPr>
          <p:cNvCxnSpPr/>
          <p:nvPr/>
        </p:nvCxnSpPr>
        <p:spPr>
          <a:xfrm>
            <a:off x="7056582" y="2280933"/>
            <a:ext cx="508000" cy="277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AADA6DFC-6272-44BA-B9EE-D791D704097D}"/>
              </a:ext>
            </a:extLst>
          </p:cNvPr>
          <p:cNvCxnSpPr/>
          <p:nvPr/>
        </p:nvCxnSpPr>
        <p:spPr>
          <a:xfrm>
            <a:off x="7733101" y="5172000"/>
            <a:ext cx="508000" cy="277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B324482C-2482-439A-B6C0-2EF93893A1E5}"/>
              </a:ext>
            </a:extLst>
          </p:cNvPr>
          <p:cNvCxnSpPr/>
          <p:nvPr/>
        </p:nvCxnSpPr>
        <p:spPr>
          <a:xfrm>
            <a:off x="1719991" y="5186937"/>
            <a:ext cx="508000" cy="2775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CB31D456-226F-43B2-9593-6CA0CD85C182}"/>
              </a:ext>
            </a:extLst>
          </p:cNvPr>
          <p:cNvCxnSpPr>
            <a:cxnSpLocks/>
          </p:cNvCxnSpPr>
          <p:nvPr/>
        </p:nvCxnSpPr>
        <p:spPr>
          <a:xfrm>
            <a:off x="2626743" y="4452875"/>
            <a:ext cx="0" cy="3333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ABBF71A7-7355-423B-BA93-D7E8A3BF632C}"/>
              </a:ext>
            </a:extLst>
          </p:cNvPr>
          <p:cNvSpPr txBox="1"/>
          <p:nvPr/>
        </p:nvSpPr>
        <p:spPr>
          <a:xfrm>
            <a:off x="2764766" y="5606810"/>
            <a:ext cx="57796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kern="100" dirty="0">
                <a:solidFill>
                  <a:srgbClr val="FF0000"/>
                </a:solidFill>
                <a:effectLst/>
              </a:rPr>
              <a:t>H=1</a:t>
            </a:r>
            <a:endParaRPr lang="zh-TW" altLang="zh-HK" sz="18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003F2EAD-56DA-47D2-AD35-EB7B248444BA}"/>
              </a:ext>
            </a:extLst>
          </p:cNvPr>
          <p:cNvSpPr txBox="1"/>
          <p:nvPr/>
        </p:nvSpPr>
        <p:spPr>
          <a:xfrm>
            <a:off x="5948946" y="5606810"/>
            <a:ext cx="57796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kern="100" dirty="0">
                <a:solidFill>
                  <a:srgbClr val="FF0000"/>
                </a:solidFill>
                <a:effectLst/>
              </a:rPr>
              <a:t>N=1</a:t>
            </a:r>
            <a:endParaRPr lang="zh-TW" altLang="zh-HK" sz="18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78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4B4D7CE-3C99-48B0-9C08-D98863B25A0E}"/>
              </a:ext>
            </a:extLst>
          </p:cNvPr>
          <p:cNvSpPr txBox="1"/>
          <p:nvPr/>
        </p:nvSpPr>
        <p:spPr>
          <a:xfrm>
            <a:off x="422695" y="441157"/>
            <a:ext cx="5840082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(d)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為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的新實施方法，完成以下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deq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(Q)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的偽代碼。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68BC39F-0C9F-4555-ADCC-206BE5ED0937}"/>
              </a:ext>
            </a:extLst>
          </p:cNvPr>
          <p:cNvSpPr txBox="1"/>
          <p:nvPr/>
        </p:nvSpPr>
        <p:spPr>
          <a:xfrm>
            <a:off x="707366" y="955157"/>
            <a:ext cx="3536830" cy="3162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deq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(Q)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如果</a:t>
            </a:r>
            <a:r>
              <a:rPr lang="en-US" altLang="zh-HK" dirty="0" err="1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isEmpty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(Q)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輸出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"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不成功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"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否則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temp 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A[H]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N 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 N-1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	</a:t>
            </a:r>
            <a:endParaRPr lang="zh-TW" altLang="zh-HK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defTabSz="723900"/>
            <a:r>
              <a:rPr lang="en-US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	</a:t>
            </a:r>
            <a:r>
              <a:rPr lang="zh-TW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  <a:cs typeface="Calibri" panose="020F0502020204030204" pitchFamily="34" charset="0"/>
              </a:rPr>
              <a:t>傳回</a:t>
            </a:r>
            <a:r>
              <a:rPr lang="en-US" altLang="zh-HK" kern="0" dirty="0">
                <a:solidFill>
                  <a:srgbClr val="000000"/>
                </a:solidFill>
                <a:effectLst/>
                <a:ea typeface="新細明體" panose="02020500000000000000" pitchFamily="18" charset="-120"/>
              </a:rPr>
              <a:t>temp</a:t>
            </a:r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85B9E7E-E117-45DA-BC80-A068B6AB2597}"/>
              </a:ext>
            </a:extLst>
          </p:cNvPr>
          <p:cNvSpPr txBox="1"/>
          <p:nvPr/>
        </p:nvSpPr>
        <p:spPr>
          <a:xfrm>
            <a:off x="2147977" y="3293535"/>
            <a:ext cx="1958196" cy="374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H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Symbol" panose="05050102010706020507" pitchFamily="18" charset="2"/>
              </a:rPr>
              <a:t>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(H+1)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%100</a:t>
            </a:r>
            <a:endParaRPr lang="zh-HK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DB76072-5636-445C-A524-B8CB6FA82EFF}"/>
              </a:ext>
            </a:extLst>
          </p:cNvPr>
          <p:cNvSpPr txBox="1"/>
          <p:nvPr/>
        </p:nvSpPr>
        <p:spPr>
          <a:xfrm>
            <a:off x="707365" y="4475657"/>
            <a:ext cx="6504317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(e)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簡略說明為何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Q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的新實施方法是較</a:t>
            </a:r>
            <a:r>
              <a:rPr lang="zh-TW" altLang="zh-HK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有效率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的。</a:t>
            </a:r>
            <a:r>
              <a:rPr lang="zh-TW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</a:t>
            </a:r>
            <a:r>
              <a:rPr lang="zh-TW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EAE8CEE-A1E8-42CA-9A9A-5ABF40DE734A}"/>
              </a:ext>
            </a:extLst>
          </p:cNvPr>
          <p:cNvSpPr txBox="1"/>
          <p:nvPr/>
        </p:nvSpPr>
        <p:spPr>
          <a:xfrm>
            <a:off x="2173854" y="4986916"/>
            <a:ext cx="3571337" cy="768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進行</a:t>
            </a:r>
            <a:r>
              <a:rPr lang="en-US" altLang="zh-HK" sz="18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deq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時，當首個元素被移除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餘下的元素</a:t>
            </a:r>
            <a:r>
              <a:rPr lang="en-US" altLang="zh-HK" sz="18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無需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向前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altLang="zh-HK" sz="18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移動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。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44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AACAB7AC-8192-404E-A15F-24E475786341}"/>
              </a:ext>
            </a:extLst>
          </p:cNvPr>
          <p:cNvSpPr txBox="1"/>
          <p:nvPr/>
        </p:nvSpPr>
        <p:spPr>
          <a:xfrm>
            <a:off x="370935" y="433243"/>
            <a:ext cx="8548777" cy="665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4.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芝芝、天恩和嘉嘉，在一間跨國公司，進行一項文件管理系統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(DMS)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的升級項目。他們在系統開發期間有一些討論。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22E32DE-B958-4E08-B42D-38B76C9DB070}"/>
              </a:ext>
            </a:extLst>
          </p:cNvPr>
          <p:cNvSpPr txBox="1"/>
          <p:nvPr/>
        </p:nvSpPr>
        <p:spPr>
          <a:xfrm>
            <a:off x="897147" y="1099195"/>
            <a:ext cx="5555411" cy="1566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討論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芝芝：我們應該為這項目，使用哪種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程式編寫語言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天恩：我建議使用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過程語言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，例如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Pascal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嘉嘉：我傾向使用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物件導向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語言，例如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Python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09DB673-6D38-4CCD-A291-2EBD3E8016B1}"/>
              </a:ext>
            </a:extLst>
          </p:cNvPr>
          <p:cNvSpPr txBox="1"/>
          <p:nvPr/>
        </p:nvSpPr>
        <p:spPr>
          <a:xfrm>
            <a:off x="646980" y="3644353"/>
            <a:ext cx="4183810" cy="2763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49363" algn="l"/>
              </a:tabLs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物件object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屬性property與函式method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249363" algn="l"/>
              </a:tabLs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資料抽象化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物件和程序的常見特性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249363" algn="l"/>
              </a:tabLs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類別class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模組性與可重用性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封裝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249363" algn="l"/>
              </a:tabLs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資訊隱藏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減少複雜性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249363" algn="l"/>
              </a:tabLs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繼承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不同類別之間的關係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多型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3EDA242-D70B-4B8C-82D7-05CD11114276}"/>
              </a:ext>
            </a:extLst>
          </p:cNvPr>
          <p:cNvSpPr txBox="1"/>
          <p:nvPr/>
        </p:nvSpPr>
        <p:spPr>
          <a:xfrm>
            <a:off x="513270" y="2805405"/>
            <a:ext cx="4451231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(a) (</a:t>
            </a:r>
            <a:r>
              <a:rPr lang="en-US" altLang="zh-HK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就程式編寫範式而言，簡略描述</a:t>
            </a:r>
            <a:r>
              <a:rPr lang="zh-TW" altLang="zh-HK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物件導向語言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，如何有別於過程語言。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6166966-0005-4E7C-9A6B-24B04CF9EFB3}"/>
              </a:ext>
            </a:extLst>
          </p:cNvPr>
          <p:cNvSpPr txBox="1"/>
          <p:nvPr/>
        </p:nvSpPr>
        <p:spPr>
          <a:xfrm>
            <a:off x="5193101" y="2805405"/>
            <a:ext cx="3899140" cy="665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(ii)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除程式編寫範式外，舉出芝芝為此項目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選用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程式編寫語言的三個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準則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18B28EDA-0EB4-485C-AF24-6F3BF54CEC04}"/>
              </a:ext>
            </a:extLst>
          </p:cNvPr>
          <p:cNvSpPr txBox="1"/>
          <p:nvPr/>
        </p:nvSpPr>
        <p:spPr>
          <a:xfrm>
            <a:off x="5141342" y="3644353"/>
            <a:ext cx="3899140" cy="203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規模和模組性、可重用性、可移植性、執行效率、功能優勢多型、可讀性、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實用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程式庫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和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開發工具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、最終用戶的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互動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熟悉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使用實用</a:t>
            </a:r>
            <a:r>
              <a:rPr lang="zh-TW" altLang="zh-HK" sz="1800" kern="0" dirty="0"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程式庫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的</a:t>
            </a:r>
            <a:r>
              <a:rPr lang="zh-TW" altLang="zh-HK" sz="1800" kern="0" dirty="0"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專利授權費</a:t>
            </a:r>
            <a:r>
              <a:rPr lang="zh-TW" altLang="zh-HK" sz="1800" kern="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altLang="zh-HK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zh-TW" altLang="zh-HK" sz="1800" kern="0" dirty="0">
                <a:effectLst/>
                <a:ea typeface="新細明體" panose="02020500000000000000" pitchFamily="18" charset="-120"/>
                <a:cs typeface="新細明體" panose="02020500000000000000" pitchFamily="18" charset="-120"/>
              </a:rPr>
              <a:t>其他合理費用</a:t>
            </a:r>
            <a:r>
              <a:rPr lang="en-US" altLang="zh-HK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zh-HK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2C4FCBA-0109-4EAE-A5F1-C55ED88487F6}"/>
              </a:ext>
            </a:extLst>
          </p:cNvPr>
          <p:cNvSpPr txBox="1"/>
          <p:nvPr/>
        </p:nvSpPr>
        <p:spPr>
          <a:xfrm>
            <a:off x="2353859" y="6198616"/>
            <a:ext cx="458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sz="2400" b="0" i="0" u="none" strike="noStrike" dirty="0">
                <a:effectLst/>
                <a:latin typeface="Roboto"/>
                <a:hlinkClick r:id="rId2"/>
              </a:rPr>
              <a:t>https://youtu.be/fGRE2geBOcw</a:t>
            </a:r>
            <a:endParaRPr lang="zh-HK" altLang="en-US" sz="2400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A6D2F6D-BBC4-46CB-A5D1-3E83D22E4F08}"/>
              </a:ext>
            </a:extLst>
          </p:cNvPr>
          <p:cNvSpPr txBox="1"/>
          <p:nvPr/>
        </p:nvSpPr>
        <p:spPr>
          <a:xfrm>
            <a:off x="6556219" y="1156674"/>
            <a:ext cx="22598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K" b="1" dirty="0"/>
              <a:t>Stack1 = </a:t>
            </a:r>
            <a:r>
              <a:rPr lang="en-US" altLang="zh-HK" b="1" dirty="0">
                <a:solidFill>
                  <a:srgbClr val="00B050"/>
                </a:solidFill>
              </a:rPr>
              <a:t>new</a:t>
            </a:r>
            <a:r>
              <a:rPr lang="en-US" altLang="zh-HK" b="1" dirty="0"/>
              <a:t> Stack()</a:t>
            </a:r>
          </a:p>
          <a:p>
            <a:r>
              <a:rPr lang="en-US" altLang="zh-HK" b="1" dirty="0"/>
              <a:t>n = </a:t>
            </a:r>
            <a:r>
              <a:rPr lang="en-US" altLang="zh-TW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Stack2.</a:t>
            </a:r>
            <a:r>
              <a:rPr lang="en-US" altLang="zh-TW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</a:t>
            </a:r>
            <a:r>
              <a:rPr lang="en-US" altLang="zh-TW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TW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()</a:t>
            </a:r>
          </a:p>
          <a:p>
            <a:r>
              <a:rPr lang="en-US" altLang="zh-TW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Stack1.</a:t>
            </a:r>
            <a:r>
              <a:rPr lang="en-US" altLang="zh-TW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push</a:t>
            </a:r>
            <a:r>
              <a:rPr lang="en-US" altLang="zh-TW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 </a:t>
            </a:r>
            <a:r>
              <a:rPr lang="en-US" altLang="zh-TW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</a:t>
            </a:r>
            <a:r>
              <a:rPr lang="en-US" altLang="zh-TW" sz="1800" b="1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n</a:t>
            </a:r>
            <a:r>
              <a:rPr lang="en-US" altLang="zh-TW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</a:t>
            </a:r>
          </a:p>
          <a:p>
            <a:endParaRPr lang="en-US" altLang="zh-TW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</a:endParaRPr>
          </a:p>
          <a:p>
            <a:r>
              <a:rPr lang="en-US" altLang="zh-HK" dirty="0"/>
              <a:t>Queue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7601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389D4324-3D93-42FD-A73D-D3D476B2835C}"/>
              </a:ext>
            </a:extLst>
          </p:cNvPr>
          <p:cNvSpPr txBox="1"/>
          <p:nvPr/>
        </p:nvSpPr>
        <p:spPr>
          <a:xfrm>
            <a:off x="457199" y="396711"/>
            <a:ext cx="7772401" cy="1566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討論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2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芝芝：你們的程式編寫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進度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如何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天恩：我已完成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DMS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的保安模組。我需要知道，它是否與現有系統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兼容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嘉嘉：我已完成一個全新用戶界面。我需要知道，它是否符合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用戶的期望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。</a:t>
            </a:r>
            <a:endParaRPr lang="zh-HK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245C8BC-D4FC-4962-9B39-B99A5157D8DF}"/>
              </a:ext>
            </a:extLst>
          </p:cNvPr>
          <p:cNvSpPr txBox="1"/>
          <p:nvPr/>
        </p:nvSpPr>
        <p:spPr>
          <a:xfrm>
            <a:off x="1140842" y="2758644"/>
            <a:ext cx="5887529" cy="1167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Times New Roman" panose="02020603050405020304" pitchFamily="18" charset="0"/>
                <a:cs typeface="新細明體" panose="02020500000000000000" pitchFamily="18" charset="-120"/>
              </a:rPr>
              <a:t>(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整合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系統測試：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確保系統內的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各模組互相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兼容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(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配合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)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，</a:t>
            </a:r>
            <a:endParaRPr lang="en-US" altLang="zh-TW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	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並產生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一致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的數據和輸出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用戶驗收測試：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確保該設計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符合用戶要求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。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EB9B3E2-5040-49A7-8CBF-CD7FCBA908E7}"/>
              </a:ext>
            </a:extLst>
          </p:cNvPr>
          <p:cNvSpPr txBox="1"/>
          <p:nvPr/>
        </p:nvSpPr>
        <p:spPr>
          <a:xfrm>
            <a:off x="457199" y="2173738"/>
            <a:ext cx="725481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(b)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天恩和嘉嘉分別應進行哪種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測試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每種測試的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重要性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是什麼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 (4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B87C564-2723-44EF-81F9-6D0C70A2476B}"/>
              </a:ext>
            </a:extLst>
          </p:cNvPr>
          <p:cNvSpPr txBox="1"/>
          <p:nvPr/>
        </p:nvSpPr>
        <p:spPr>
          <a:xfrm>
            <a:off x="2057399" y="56065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單元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測試</a:t>
            </a:r>
            <a:r>
              <a:rPr lang="zh-TW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系統測試</a:t>
            </a:r>
            <a:r>
              <a:rPr lang="zh-TW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用戶驗收測試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3569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96C6698-1176-42C8-885B-7DDB740DBD3D}"/>
              </a:ext>
            </a:extLst>
          </p:cNvPr>
          <p:cNvSpPr txBox="1"/>
          <p:nvPr/>
        </p:nvSpPr>
        <p:spPr>
          <a:xfrm>
            <a:off x="405441" y="427613"/>
            <a:ext cx="5598545" cy="2139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討論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3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5615" indent="-475615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芝芝：你們對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系統轉換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有何想法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?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3900" indent="-723900"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天恩：我們應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選定一天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，為在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不同國家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所有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辦事處，實施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DMS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升級，並移除舊系統。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3900" indent="-723900"/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嘉嘉：我不同意。應該先為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香港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的辦事處，實施</a:t>
            </a:r>
            <a:r>
              <a:rPr lang="en-US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DMS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升級，然後才為</a:t>
            </a:r>
            <a:r>
              <a:rPr lang="zh-TW" altLang="zh-HK" sz="18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其他</a:t>
            </a:r>
            <a:r>
              <a:rPr lang="zh-TW" altLang="zh-HK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辦事處實施。</a:t>
            </a:r>
            <a:endParaRPr lang="zh-HK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954DAD6-039A-498B-92BD-EADEC5B4EA56}"/>
              </a:ext>
            </a:extLst>
          </p:cNvPr>
          <p:cNvSpPr txBox="1"/>
          <p:nvPr/>
        </p:nvSpPr>
        <p:spPr>
          <a:xfrm>
            <a:off x="405441" y="2784591"/>
            <a:ext cx="4572001" cy="125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(c)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天恩和嘉嘉分別建議了，哪一個系統轉換策略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引導式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pilot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轉換、階段式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phased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轉換、並行式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parallel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轉換、或直接切入式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direct cutover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轉換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)? 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就每個建議舉出一個優點。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7E8C6C5-5DF2-488E-8DB0-76EBE972363C}"/>
              </a:ext>
            </a:extLst>
          </p:cNvPr>
          <p:cNvSpPr txBox="1"/>
          <p:nvPr/>
        </p:nvSpPr>
        <p:spPr>
          <a:xfrm>
            <a:off x="474453" y="4290828"/>
            <a:ext cx="4097548" cy="1965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直接切入式轉換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/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直接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接入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轉換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：</a:t>
            </a:r>
            <a:endParaRPr lang="en-US" altLang="zh-TW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節省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管理舊系統的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成本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無需同一時間管理兩個系統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引導式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轉換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/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實驗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轉換：</a:t>
            </a:r>
            <a:endParaRPr lang="en-US" altLang="zh-TW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	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減低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因轉變而帶來的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影響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F0D984E-6948-41AD-AC9F-8782ECC34845}"/>
              </a:ext>
            </a:extLst>
          </p:cNvPr>
          <p:cNvSpPr txBox="1"/>
          <p:nvPr/>
        </p:nvSpPr>
        <p:spPr>
          <a:xfrm>
            <a:off x="5417387" y="2814732"/>
            <a:ext cx="3640347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(d)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舉出兩個理由，說明為何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定期更新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DMS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，對公司來說是必需的。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(2</a:t>
            </a:r>
            <a:r>
              <a:rPr lang="zh-TW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分</a:t>
            </a:r>
            <a:r>
              <a:rPr lang="en-US" altLang="zh-H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)</a:t>
            </a:r>
            <a:endParaRPr lang="zh-TW" altLang="zh-HK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DDA0B1A-B6F9-443C-A2FC-015967DE2BB0}"/>
              </a:ext>
            </a:extLst>
          </p:cNvPr>
          <p:cNvSpPr txBox="1"/>
          <p:nvPr/>
        </p:nvSpPr>
        <p:spPr>
          <a:xfrm>
            <a:off x="5650301" y="3994465"/>
            <a:ext cx="3019246" cy="2261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添加</a:t>
            </a:r>
            <a:r>
              <a:rPr lang="en-US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/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改進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更多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功能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修復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程式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錯誤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endParaRPr lang="en-US" altLang="zh-TW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因應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操作系統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/ 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驅動程式 </a:t>
            </a:r>
            <a:r>
              <a:rPr lang="en-US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/ 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軟件上的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更新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而進行更改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改善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系統的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安全性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、</a:t>
            </a:r>
            <a:endParaRPr lang="en-US" altLang="zh-TW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提高</a:t>
            </a:r>
            <a:r>
              <a:rPr lang="zh-TW" altLang="zh-HK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系統</a:t>
            </a:r>
            <a:r>
              <a:rPr lang="zh-TW" altLang="zh-HK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效率</a:t>
            </a:r>
            <a:endParaRPr lang="zh-TW" altLang="zh-HK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16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3383</Words>
  <Application>Microsoft Office PowerPoint</Application>
  <PresentationFormat>如螢幕大小 (4:3)</PresentationFormat>
  <Paragraphs>692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7" baseType="lpstr">
      <vt:lpstr>Roboto</vt:lpstr>
      <vt:lpstr>新細明體</vt:lpstr>
      <vt:lpstr>Arial</vt:lpstr>
      <vt:lpstr>Calibri</vt:lpstr>
      <vt:lpstr>Calibri Light</vt:lpstr>
      <vt:lpstr>Consolas</vt:lpstr>
      <vt:lpstr>Courier New</vt:lpstr>
      <vt:lpstr>Times New Roman</vt:lpstr>
      <vt:lpstr>Verdana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Chi-yuen Szeto</dc:creator>
  <cp:lastModifiedBy>Chi-yuen Szeto</cp:lastModifiedBy>
  <cp:revision>129</cp:revision>
  <dcterms:created xsi:type="dcterms:W3CDTF">2020-12-09T10:44:10Z</dcterms:created>
  <dcterms:modified xsi:type="dcterms:W3CDTF">2020-12-19T10:37:00Z</dcterms:modified>
</cp:coreProperties>
</file>